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4" r:id="rId4"/>
    <p:sldId id="266" r:id="rId5"/>
    <p:sldId id="267" r:id="rId6"/>
    <p:sldId id="269" r:id="rId7"/>
    <p:sldId id="270" r:id="rId8"/>
    <p:sldId id="268" r:id="rId9"/>
    <p:sldId id="263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050" autoAdjust="0"/>
  </p:normalViewPr>
  <p:slideViewPr>
    <p:cSldViewPr snapToGrid="0">
      <p:cViewPr varScale="1">
        <p:scale>
          <a:sx n="94" d="100"/>
          <a:sy n="94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75D7F-C73F-4665-8EC0-5091B9280FF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57B36-AC84-4135-95C3-BA6BE54B6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57B36-AC84-4135-95C3-BA6BE54B6B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80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57B36-AC84-4135-95C3-BA6BE54B6B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8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57B36-AC84-4135-95C3-BA6BE54B6B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7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57B36-AC84-4135-95C3-BA6BE54B6B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71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57B36-AC84-4135-95C3-BA6BE54B6B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70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57B36-AC84-4135-95C3-BA6BE54B6B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20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57B36-AC84-4135-95C3-BA6BE54B6B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35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720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BCC0-4F45-4F0D-B349-07C3E42635E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79C-3F92-4A74-9306-54653C7CD2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29" y="2938747"/>
            <a:ext cx="3991571" cy="3919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0311A8-9FCF-41FB-AEB7-551918263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4411" y="127748"/>
            <a:ext cx="3602483" cy="8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6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BCC0-4F45-4F0D-B349-07C3E42635E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79C-3F92-4A74-9306-54653C7C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4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BCC0-4F45-4F0D-B349-07C3E42635E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79C-3F92-4A74-9306-54653C7C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0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57040-9FA3-45A9-BED3-E08A3E6637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2E10-97C3-49AA-848F-AF88BCD66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69" y="2137963"/>
            <a:ext cx="4807131" cy="472003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B1B7D61-1DF8-4488-B6F0-3DF0297F70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5931" y="409590"/>
            <a:ext cx="3172537" cy="190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7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57040-9FA3-45A9-BED3-E08A3E6637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2E10-97C3-49AA-848F-AF88BCD66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96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57040-9FA3-45A9-BED3-E08A3E6637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2E10-97C3-49AA-848F-AF88BCD66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30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57040-9FA3-45A9-BED3-E08A3E6637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2E10-97C3-49AA-848F-AF88BCD66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193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57040-9FA3-45A9-BED3-E08A3E6637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2E10-97C3-49AA-848F-AF88BCD66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62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57040-9FA3-45A9-BED3-E08A3E6637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2E10-97C3-49AA-848F-AF88BCD66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378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57040-9FA3-45A9-BED3-E08A3E6637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2E10-97C3-49AA-848F-AF88BCD66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66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57040-9FA3-45A9-BED3-E08A3E6637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2E10-97C3-49AA-848F-AF88BCD66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57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fld id="{824EBCC0-4F45-4F0D-B349-07C3E42635E6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fld id="{8190279C-3F92-4A74-9306-54653C7CD2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6176963"/>
            <a:ext cx="8874034" cy="681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0058400" cy="7489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906A619-5D56-4C6D-82E6-B884591485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3654" y="72324"/>
            <a:ext cx="2358669" cy="58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3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57040-9FA3-45A9-BED3-E08A3E6637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2E10-97C3-49AA-848F-AF88BCD66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28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57040-9FA3-45A9-BED3-E08A3E6637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2E10-97C3-49AA-848F-AF88BCD66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291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57040-9FA3-45A9-BED3-E08A3E6637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2E10-97C3-49AA-848F-AF88BCD66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6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BCC0-4F45-4F0D-B349-07C3E42635E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79C-3F92-4A74-9306-54653C7C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6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BCC0-4F45-4F0D-B349-07C3E42635E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79C-3F92-4A74-9306-54653C7C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BCC0-4F45-4F0D-B349-07C3E42635E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79C-3F92-4A74-9306-54653C7C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7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BCC0-4F45-4F0D-B349-07C3E42635E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79C-3F92-4A74-9306-54653C7C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BCC0-4F45-4F0D-B349-07C3E42635E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79C-3F92-4A74-9306-54653C7C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BCC0-4F45-4F0D-B349-07C3E42635E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79C-3F92-4A74-9306-54653C7C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2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BCC0-4F45-4F0D-B349-07C3E42635E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79C-3F92-4A74-9306-54653C7C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1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BCC0-4F45-4F0D-B349-07C3E42635E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0279C-3F92-4A74-9306-54653C7C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0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57040-9FA3-45A9-BED3-E08A3E6637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2E10-97C3-49AA-848F-AF88BCD66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32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F42D7-109E-4CD8-964A-A3627E4A14A8}"/>
              </a:ext>
            </a:extLst>
          </p:cNvPr>
          <p:cNvSpPr txBox="1"/>
          <p:nvPr/>
        </p:nvSpPr>
        <p:spPr>
          <a:xfrm>
            <a:off x="1889760" y="1930400"/>
            <a:ext cx="1034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35A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 และการรณรงค์ สถาบันการศึกษาปลอดบุหรี่</a:t>
            </a:r>
            <a:endParaRPr lang="en-US" sz="4800" dirty="0">
              <a:solidFill>
                <a:srgbClr val="0035A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A2E7E-DEFC-44E6-BB63-C9A8B90FDF5B}"/>
              </a:ext>
            </a:extLst>
          </p:cNvPr>
          <p:cNvSpPr txBox="1"/>
          <p:nvPr/>
        </p:nvSpPr>
        <p:spPr>
          <a:xfrm>
            <a:off x="1889760" y="2761397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35A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คณะเภสัชศาสตร์ มหาวิทยาลัยมหิดล</a:t>
            </a:r>
            <a:endParaRPr lang="en-US" sz="4800" dirty="0">
              <a:solidFill>
                <a:srgbClr val="0035A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" descr="توییتر \ Narumol MCOT در توییتر: «ผลวิจัย พบโจ๋อมควันเต็มมหา'ลัย  นศ.ส่วนใหญ่ไม่รู้ กม.ห้ามสูบบุหรี่ในมหาวิทยาลัยที่มีโทษปรับสูงสุดถึง 50,000  บาท กว่า50%ไม่รู้พิษภัยของควันบุหรี่มือสอง  32.2%ต้องทนดมควันบุหรี่มือสอง🙅🏻‍♂️69.8% ไม่กล้าลุกหนีเมื่อเพื่อน ...">
            <a:extLst>
              <a:ext uri="{FF2B5EF4-FFF2-40B4-BE49-F238E27FC236}">
                <a16:creationId xmlns:a16="http://schemas.microsoft.com/office/drawing/2014/main" id="{3C863835-C790-490D-8DCB-D9D68C0C6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1" b="9941"/>
          <a:stretch/>
        </p:blipFill>
        <p:spPr bwMode="auto">
          <a:xfrm>
            <a:off x="1889760" y="4423391"/>
            <a:ext cx="4315460" cy="19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0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25618-28B2-4CA1-860A-477F97C0C78E}"/>
              </a:ext>
            </a:extLst>
          </p:cNvPr>
          <p:cNvSpPr txBox="1"/>
          <p:nvPr/>
        </p:nvSpPr>
        <p:spPr>
          <a:xfrm>
            <a:off x="309880" y="843676"/>
            <a:ext cx="976376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rgbClr val="0035AD"/>
                </a:solidFill>
              </a:rPr>
              <a:t>สถานการณ์การสูบบุหรี่ของบุคลากร</a:t>
            </a:r>
          </a:p>
          <a:p>
            <a:r>
              <a:rPr lang="th-TH" sz="5400" dirty="0">
                <a:solidFill>
                  <a:srgbClr val="0035AD"/>
                </a:solidFill>
              </a:rPr>
              <a:t>คณะเภสัชศาสตร์ มหาวิทยาลัยมหิดล ปี 2565</a:t>
            </a:r>
            <a:endParaRPr lang="en-US" sz="5400" dirty="0">
              <a:solidFill>
                <a:srgbClr val="0035A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A7F2E-6A47-48C5-8445-6107B6C66E2A}"/>
              </a:ext>
            </a:extLst>
          </p:cNvPr>
          <p:cNvSpPr txBox="1"/>
          <p:nvPr/>
        </p:nvSpPr>
        <p:spPr>
          <a:xfrm>
            <a:off x="655320" y="4651072"/>
            <a:ext cx="817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rgbClr val="0035AD"/>
                </a:solidFill>
              </a:rPr>
              <a:t>บุคลากร		</a:t>
            </a:r>
            <a:r>
              <a:rPr lang="th-TH" sz="5400" dirty="0">
                <a:solidFill>
                  <a:srgbClr val="FF0000"/>
                </a:solidFill>
              </a:rPr>
              <a:t>0</a:t>
            </a:r>
            <a:r>
              <a:rPr lang="th-TH" sz="5400" dirty="0">
                <a:solidFill>
                  <a:srgbClr val="0035AD"/>
                </a:solidFill>
              </a:rPr>
              <a:t> 		คน</a:t>
            </a:r>
          </a:p>
          <a:p>
            <a:r>
              <a:rPr lang="th-TH" sz="5400" dirty="0">
                <a:solidFill>
                  <a:srgbClr val="0035AD"/>
                </a:solidFill>
              </a:rPr>
              <a:t>นักศึกษา		</a:t>
            </a:r>
            <a:r>
              <a:rPr lang="th-TH" sz="5400" dirty="0">
                <a:solidFill>
                  <a:srgbClr val="FF0000"/>
                </a:solidFill>
              </a:rPr>
              <a:t>0</a:t>
            </a:r>
            <a:r>
              <a:rPr lang="th-TH" sz="5400" dirty="0">
                <a:solidFill>
                  <a:srgbClr val="0035AD"/>
                </a:solidFill>
              </a:rPr>
              <a:t>		คน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07AC7-A9D3-4297-BFCB-AAB4A50D21DD}"/>
              </a:ext>
            </a:extLst>
          </p:cNvPr>
          <p:cNvSpPr txBox="1"/>
          <p:nvPr/>
        </p:nvSpPr>
        <p:spPr>
          <a:xfrm>
            <a:off x="1859280" y="3209038"/>
            <a:ext cx="333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ปลอดบุหรี่ 100</a:t>
            </a:r>
            <a:r>
              <a:rPr lang="en-US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</a:p>
        </p:txBody>
      </p:sp>
      <p:pic>
        <p:nvPicPr>
          <p:cNvPr id="1026" name="Picture 2" descr="توییتر \ Narumol MCOT در توییتر: «ผลวิจัย พบโจ๋อมควันเต็มมหา'ลัย  นศ.ส่วนใหญ่ไม่รู้ กม.ห้ามสูบบุหรี่ในมหาวิทยาลัยที่มีโทษปรับสูงสุดถึง 50,000  บาท กว่า50%ไม่รู้พิษภัยของควันบุหรี่มือสอง  32.2%ต้องทนดมควันบุหรี่มือสอง🙅🏻‍♂️69.8% ไม่กล้าลุกหนีเมื่อเพื่อน ...">
            <a:extLst>
              <a:ext uri="{FF2B5EF4-FFF2-40B4-BE49-F238E27FC236}">
                <a16:creationId xmlns:a16="http://schemas.microsoft.com/office/drawing/2014/main" id="{B549F624-B7CD-4415-BD0E-1117122BC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1" b="9941"/>
          <a:stretch/>
        </p:blipFill>
        <p:spPr bwMode="auto">
          <a:xfrm>
            <a:off x="6951980" y="3428999"/>
            <a:ext cx="4315460" cy="19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7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D0B829-B144-4611-8A3C-E78424AD4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7" t="23801" r="10607" b="64115"/>
          <a:stretch/>
        </p:blipFill>
        <p:spPr>
          <a:xfrm>
            <a:off x="609602" y="822959"/>
            <a:ext cx="10972796" cy="914401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CB60E10C-CDC7-4735-B300-A1D65B959C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64159" y="2101908"/>
            <a:ext cx="3992562" cy="3457516"/>
            <a:chOff x="1773" y="370"/>
            <a:chExt cx="4134" cy="358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9FCA2C03-10C4-4003-8299-FD75212C75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73" y="370"/>
              <a:ext cx="4134" cy="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5F70514E-49F8-4EC9-96A2-9F4159232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" y="370"/>
              <a:ext cx="4140" cy="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0C2FFFE-F37B-48B5-8A35-9589C7D389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334" t="52593" r="24078" b="27259"/>
          <a:stretch/>
        </p:blipFill>
        <p:spPr>
          <a:xfrm>
            <a:off x="0" y="2929860"/>
            <a:ext cx="6929121" cy="180161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678794E-9521-4E97-B45F-B9648EE62A6C}"/>
              </a:ext>
            </a:extLst>
          </p:cNvPr>
          <p:cNvSpPr/>
          <p:nvPr/>
        </p:nvSpPr>
        <p:spPr>
          <a:xfrm>
            <a:off x="7213599" y="3739225"/>
            <a:ext cx="386080" cy="487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4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B774AF-1490-4767-B92D-9A0F04FD9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5" t="35885" r="11019" b="53679"/>
          <a:stretch/>
        </p:blipFill>
        <p:spPr>
          <a:xfrm>
            <a:off x="659872" y="894080"/>
            <a:ext cx="10872256" cy="792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AE0DD-8A0C-49C2-B876-8925FC7E0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91" y="1760354"/>
            <a:ext cx="2126460" cy="2834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75CCF8-CD61-40D2-A365-6545949E9C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29" y="1760354"/>
            <a:ext cx="2126460" cy="2834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9CE62E-E59C-4F90-BCCD-B119ADC2A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968" y="1760354"/>
            <a:ext cx="2126460" cy="2834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9C9F18-E68A-4EEF-B60A-54C8E57BA5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75" y="4404628"/>
            <a:ext cx="2986009" cy="22400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657AE6-B334-46EB-BD7E-D59B2C7EEA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00" y="3364743"/>
            <a:ext cx="4480560" cy="3361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D3A4EA-18FE-4297-B75C-B3DEA8DEC34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7407" r="44999" b="61334"/>
          <a:stretch/>
        </p:blipFill>
        <p:spPr>
          <a:xfrm>
            <a:off x="416560" y="1879600"/>
            <a:ext cx="4480560" cy="21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9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F1E101-F3DB-46F4-AA14-61A80AD87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1" t="46321" r="12152" b="38666"/>
          <a:stretch/>
        </p:blipFill>
        <p:spPr>
          <a:xfrm>
            <a:off x="335279" y="904240"/>
            <a:ext cx="11441637" cy="1209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EE6139-0ED6-466D-85F5-A37290490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11" y="2427083"/>
            <a:ext cx="3517697" cy="324335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19CB840-EB77-4114-AACC-55DF41A0E3C5}"/>
              </a:ext>
            </a:extLst>
          </p:cNvPr>
          <p:cNvSpPr/>
          <p:nvPr/>
        </p:nvSpPr>
        <p:spPr>
          <a:xfrm>
            <a:off x="4866640" y="3769360"/>
            <a:ext cx="44704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C11C1-704E-48E9-94B4-587364C8604E}"/>
              </a:ext>
            </a:extLst>
          </p:cNvPr>
          <p:cNvSpPr txBox="1"/>
          <p:nvPr/>
        </p:nvSpPr>
        <p:spPr>
          <a:xfrm>
            <a:off x="5934916" y="2648932"/>
            <a:ext cx="584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ปัจจุบันมีการเรียนการสอนเกี่ยวกับยาสูบ ได้แก่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D723FD-AF31-485C-911E-BCB5F0FE6D6E}"/>
              </a:ext>
            </a:extLst>
          </p:cNvPr>
          <p:cNvSpPr txBox="1"/>
          <p:nvPr/>
        </p:nvSpPr>
        <p:spPr>
          <a:xfrm>
            <a:off x="6005730" y="3184584"/>
            <a:ext cx="5293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5AD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PYCZ 401 Clinical Pharmacy and Therapeutics I</a:t>
            </a:r>
          </a:p>
          <a:p>
            <a:r>
              <a:rPr lang="en-US" sz="2800" dirty="0">
                <a:solidFill>
                  <a:srgbClr val="0035AD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 – Smoking cessation</a:t>
            </a:r>
          </a:p>
          <a:p>
            <a:r>
              <a:rPr lang="en-US" sz="2800" dirty="0">
                <a:solidFill>
                  <a:srgbClr val="0035AD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PYCE 401 Phytomedicine 2</a:t>
            </a:r>
          </a:p>
          <a:p>
            <a:r>
              <a:rPr lang="en-US" sz="2800" dirty="0">
                <a:solidFill>
                  <a:srgbClr val="0035AD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PYAI 402  Pharmacy Laws and Ethics</a:t>
            </a:r>
          </a:p>
        </p:txBody>
      </p:sp>
    </p:spTree>
    <p:extLst>
      <p:ext uri="{BB962C8B-B14F-4D97-AF65-F5344CB8AC3E}">
        <p14:creationId xmlns:p14="http://schemas.microsoft.com/office/powerpoint/2010/main" val="166587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114BC0-7131-44DD-9C8F-DF5C9AF72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4" t="61517" r="11020" b="27131"/>
          <a:stretch/>
        </p:blipFill>
        <p:spPr>
          <a:xfrm>
            <a:off x="536356" y="804531"/>
            <a:ext cx="11119288" cy="87375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8F8CDA2-29F8-4121-83AB-24F7379414D0}"/>
              </a:ext>
            </a:extLst>
          </p:cNvPr>
          <p:cNvGrpSpPr/>
          <p:nvPr/>
        </p:nvGrpSpPr>
        <p:grpSpPr>
          <a:xfrm>
            <a:off x="5653986" y="1930298"/>
            <a:ext cx="2687711" cy="2881813"/>
            <a:chOff x="7897367" y="633173"/>
            <a:chExt cx="3146877" cy="39069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0E12D0-5CE1-42D9-811C-96469CE6C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417" t="17413" r="37500" b="5481"/>
            <a:stretch/>
          </p:blipFill>
          <p:spPr>
            <a:xfrm>
              <a:off x="7897367" y="633173"/>
              <a:ext cx="3146877" cy="332218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DA26BB-F047-49BA-B8D4-C94EBB13A587}"/>
                </a:ext>
              </a:extLst>
            </p:cNvPr>
            <p:cNvSpPr txBox="1"/>
            <p:nvPr/>
          </p:nvSpPr>
          <p:spPr>
            <a:xfrm>
              <a:off x="8874425" y="3955361"/>
              <a:ext cx="124968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A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2563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5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56D35-20F0-42A9-A36E-64BF2FC1A5CE}"/>
              </a:ext>
            </a:extLst>
          </p:cNvPr>
          <p:cNvGrpSpPr/>
          <p:nvPr/>
        </p:nvGrpSpPr>
        <p:grpSpPr>
          <a:xfrm>
            <a:off x="8243713" y="2910260"/>
            <a:ext cx="2900016" cy="3097447"/>
            <a:chOff x="1348197" y="2509518"/>
            <a:chExt cx="3689535" cy="40273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8526558-183C-49EE-BEBB-07501AD41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667" t="16889" r="37250" b="13629"/>
            <a:stretch/>
          </p:blipFill>
          <p:spPr>
            <a:xfrm>
              <a:off x="1348197" y="2509518"/>
              <a:ext cx="3689535" cy="350992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B08802-96D7-426C-A0D8-E5B5B5E9716F}"/>
                </a:ext>
              </a:extLst>
            </p:cNvPr>
            <p:cNvSpPr txBox="1"/>
            <p:nvPr/>
          </p:nvSpPr>
          <p:spPr>
            <a:xfrm>
              <a:off x="2795860" y="5952046"/>
              <a:ext cx="124968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A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2564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5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90B09D-891D-495B-AEA1-62B3798C90D4}"/>
              </a:ext>
            </a:extLst>
          </p:cNvPr>
          <p:cNvGrpSpPr/>
          <p:nvPr/>
        </p:nvGrpSpPr>
        <p:grpSpPr>
          <a:xfrm>
            <a:off x="3035399" y="3314769"/>
            <a:ext cx="3362113" cy="3212929"/>
            <a:chOff x="3898283" y="2626705"/>
            <a:chExt cx="3919093" cy="36132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61358F-5E74-4E2F-83C2-C817A6A4F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500" t="11144" r="22020" b="11144"/>
            <a:stretch/>
          </p:blipFill>
          <p:spPr>
            <a:xfrm>
              <a:off x="3898283" y="2626705"/>
              <a:ext cx="3919093" cy="303318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830CF6-BAEA-4755-AD1C-483C7B67100D}"/>
                </a:ext>
              </a:extLst>
            </p:cNvPr>
            <p:cNvSpPr txBox="1"/>
            <p:nvPr/>
          </p:nvSpPr>
          <p:spPr>
            <a:xfrm>
              <a:off x="5404977" y="5655149"/>
              <a:ext cx="124968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A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2560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5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C8BB33-6507-4A48-A244-BC8293DE4A4B}"/>
              </a:ext>
            </a:extLst>
          </p:cNvPr>
          <p:cNvGrpSpPr/>
          <p:nvPr/>
        </p:nvGrpSpPr>
        <p:grpSpPr>
          <a:xfrm>
            <a:off x="141120" y="1930298"/>
            <a:ext cx="3039924" cy="2661513"/>
            <a:chOff x="243684" y="923458"/>
            <a:chExt cx="3744901" cy="321983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84F6A06-B39C-4707-8655-47F0213C3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749" t="25037" r="37084" b="20121"/>
            <a:stretch/>
          </p:blipFill>
          <p:spPr>
            <a:xfrm>
              <a:off x="243684" y="923458"/>
              <a:ext cx="3744901" cy="273971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463EFC-E0AC-4B02-84FD-AC4C44A88064}"/>
                </a:ext>
              </a:extLst>
            </p:cNvPr>
            <p:cNvSpPr txBox="1"/>
            <p:nvPr/>
          </p:nvSpPr>
          <p:spPr>
            <a:xfrm>
              <a:off x="1670575" y="3558520"/>
              <a:ext cx="1249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A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2557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5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26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03994-AFC7-489C-BCB1-870F39895B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15" t="78910" r="34192" b="16512"/>
          <a:stretch/>
        </p:blipFill>
        <p:spPr>
          <a:xfrm>
            <a:off x="1000759" y="2476762"/>
            <a:ext cx="10190481" cy="4493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C3B0BEC-F273-4D2C-B275-9F9B94E0C5B2}"/>
              </a:ext>
            </a:extLst>
          </p:cNvPr>
          <p:cNvGrpSpPr/>
          <p:nvPr/>
        </p:nvGrpSpPr>
        <p:grpSpPr>
          <a:xfrm>
            <a:off x="3688079" y="2926080"/>
            <a:ext cx="4315588" cy="3769360"/>
            <a:chOff x="7487920" y="1194157"/>
            <a:chExt cx="3556000" cy="32638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1AA403-8FD7-430F-B7C6-95C98669C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750" t="17186" r="32833" b="8889"/>
            <a:stretch/>
          </p:blipFill>
          <p:spPr>
            <a:xfrm>
              <a:off x="7487920" y="1194157"/>
              <a:ext cx="3556000" cy="27682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2817C7-A39B-4B02-B047-D1731653AD63}"/>
                </a:ext>
              </a:extLst>
            </p:cNvPr>
            <p:cNvSpPr txBox="1"/>
            <p:nvPr/>
          </p:nvSpPr>
          <p:spPr>
            <a:xfrm>
              <a:off x="8971280" y="3873213"/>
              <a:ext cx="1249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>
                  <a:solidFill>
                    <a:srgbClr val="0035AD"/>
                  </a:solidFill>
                </a:rPr>
                <a:t>2558</a:t>
              </a:r>
              <a:endParaRPr lang="en-US" sz="3200" dirty="0">
                <a:solidFill>
                  <a:srgbClr val="0035AD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F49652C-E151-4C20-98B2-6F7B929597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08" t="72958" r="10781" b="21920"/>
          <a:stretch/>
        </p:blipFill>
        <p:spPr>
          <a:xfrm>
            <a:off x="345439" y="948268"/>
            <a:ext cx="11765281" cy="418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DBF8C1-E2EE-49C0-928C-CE092B04F1A7}"/>
              </a:ext>
            </a:extLst>
          </p:cNvPr>
          <p:cNvSpPr txBox="1"/>
          <p:nvPr/>
        </p:nvSpPr>
        <p:spPr>
          <a:xfrm>
            <a:off x="2661920" y="1507386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เป็นสถานศึกษาปลอดบุหรี่ 100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%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ไม่มีการจัดสถานที่ให้กับผู้สูบบุหรี่</a:t>
            </a:r>
            <a:endParaRPr lang="en-US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920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007E432-3063-4B58-9272-406420C5A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05" y="1812523"/>
            <a:ext cx="4970964" cy="3729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383A1F-F620-4F6D-80ED-7AB637DFD7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99" t="28876" r="34668" b="25480"/>
          <a:stretch/>
        </p:blipFill>
        <p:spPr>
          <a:xfrm>
            <a:off x="6835289" y="1351279"/>
            <a:ext cx="4318000" cy="46515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948E826-F0D3-4FE4-87C9-71E3377C8521}"/>
              </a:ext>
            </a:extLst>
          </p:cNvPr>
          <p:cNvSpPr txBox="1"/>
          <p:nvPr/>
        </p:nvSpPr>
        <p:spPr>
          <a:xfrm>
            <a:off x="1351280" y="833120"/>
            <a:ext cx="940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35AD"/>
                </a:solidFill>
              </a:rPr>
              <a:t>สถานปฏิบัติการชุมชน คณะเภสัชศาสตร์ มหิวิทยาลัยมหิดล</a:t>
            </a:r>
            <a:endParaRPr lang="en-US" sz="3600" dirty="0">
              <a:solidFill>
                <a:srgbClr val="0035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1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518F5-6671-46F3-9DE7-F12FDF90B981}"/>
              </a:ext>
            </a:extLst>
          </p:cNvPr>
          <p:cNvSpPr txBox="1"/>
          <p:nvPr/>
        </p:nvSpPr>
        <p:spPr>
          <a:xfrm>
            <a:off x="1280160" y="2631440"/>
            <a:ext cx="617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>
                <a:solidFill>
                  <a:srgbClr val="0035AD"/>
                </a:solidFill>
              </a:rPr>
              <a:t>ขอบคุณครับ</a:t>
            </a:r>
            <a:endParaRPr lang="en-US" sz="6000" dirty="0">
              <a:solidFill>
                <a:srgbClr val="0035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60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110</Words>
  <Application>Microsoft Office PowerPoint</Application>
  <PresentationFormat>Widescreen</PresentationFormat>
  <Paragraphs>27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Cordia New</vt:lpstr>
      <vt:lpstr>CordiaUPC</vt:lpstr>
      <vt:lpstr>TH Sarabun New</vt:lpstr>
      <vt:lpstr>TH SarabunPSK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Surakit</dc:creator>
  <cp:lastModifiedBy>Montree Jaturanpinyo</cp:lastModifiedBy>
  <cp:revision>33</cp:revision>
  <dcterms:created xsi:type="dcterms:W3CDTF">2021-07-31T04:56:52Z</dcterms:created>
  <dcterms:modified xsi:type="dcterms:W3CDTF">2022-06-22T06:36:28Z</dcterms:modified>
</cp:coreProperties>
</file>