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3" r:id="rId1"/>
  </p:sldMasterIdLst>
  <p:sldIdLst>
    <p:sldId id="322" r:id="rId2"/>
    <p:sldId id="256" r:id="rId3"/>
    <p:sldId id="280" r:id="rId4"/>
    <p:sldId id="282" r:id="rId5"/>
    <p:sldId id="281" r:id="rId6"/>
    <p:sldId id="283" r:id="rId7"/>
    <p:sldId id="284" r:id="rId8"/>
    <p:sldId id="285" r:id="rId9"/>
    <p:sldId id="286" r:id="rId10"/>
    <p:sldId id="287" r:id="rId11"/>
    <p:sldId id="293" r:id="rId12"/>
    <p:sldId id="291" r:id="rId13"/>
    <p:sldId id="323" r:id="rId14"/>
    <p:sldId id="294" r:id="rId15"/>
    <p:sldId id="321" r:id="rId16"/>
    <p:sldId id="296" r:id="rId17"/>
    <p:sldId id="312" r:id="rId18"/>
    <p:sldId id="307" r:id="rId19"/>
    <p:sldId id="314" r:id="rId20"/>
    <p:sldId id="315" r:id="rId21"/>
    <p:sldId id="320" r:id="rId22"/>
    <p:sldId id="304" r:id="rId23"/>
    <p:sldId id="271" r:id="rId24"/>
    <p:sldId id="273" r:id="rId25"/>
    <p:sldId id="305" r:id="rId26"/>
    <p:sldId id="272" r:id="rId27"/>
    <p:sldId id="301" r:id="rId28"/>
    <p:sldId id="302" r:id="rId29"/>
    <p:sldId id="298" r:id="rId30"/>
    <p:sldId id="299" r:id="rId31"/>
    <p:sldId id="324" r:id="rId32"/>
    <p:sldId id="300" r:id="rId33"/>
    <p:sldId id="311" r:id="rId34"/>
    <p:sldId id="306" r:id="rId35"/>
    <p:sldId id="318" r:id="rId36"/>
    <p:sldId id="316" r:id="rId37"/>
    <p:sldId id="319" r:id="rId38"/>
    <p:sldId id="275" r:id="rId39"/>
    <p:sldId id="276" r:id="rId40"/>
    <p:sldId id="310" r:id="rId41"/>
    <p:sldId id="317" r:id="rId42"/>
    <p:sldId id="292" r:id="rId43"/>
    <p:sldId id="279" r:id="rId44"/>
    <p:sldId id="303" r:id="rId45"/>
    <p:sldId id="25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23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70CD4-DDB9-4BD4-ADAF-E9185122CB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66FCEA-DF23-4986-A520-4673933BE539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วัสดุสำนักงาน เช่น กระดาษ </a:t>
          </a:r>
          <a:b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ที่เย็บกระดาษ สก็อตเทป </a:t>
          </a:r>
          <a:b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35A815-EB44-48B1-BCA2-D416E80BF328}" type="parTrans" cxnId="{FD6A7AC7-61F0-4FF9-8FF3-1DF5D51DB491}">
      <dgm:prSet/>
      <dgm:spPr/>
      <dgm:t>
        <a:bodyPr/>
        <a:lstStyle/>
        <a:p>
          <a:endParaRPr lang="en-US"/>
        </a:p>
      </dgm:t>
    </dgm:pt>
    <dgm:pt modelId="{65BD919B-CEF2-42FE-AE40-DC044F4181CE}" type="sibTrans" cxnId="{FD6A7AC7-61F0-4FF9-8FF3-1DF5D51DB491}">
      <dgm:prSet/>
      <dgm:spPr/>
      <dgm:t>
        <a:bodyPr/>
        <a:lstStyle/>
        <a:p>
          <a:endParaRPr lang="en-US"/>
        </a:p>
      </dgm:t>
    </dgm:pt>
    <dgm:pt modelId="{9B24A24B-8FD6-4509-83C4-1F0E24476B7A}">
      <dgm:prSet phldrT="[Text]" custT="1"/>
      <dgm:spPr/>
      <dgm:t>
        <a:bodyPr/>
        <a:lstStyle/>
        <a:p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วัสดุงานบ้านงานครัว เช่น ถุงขยะ </a:t>
          </a:r>
          <a:b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สก็อตไบร์ท ไม้ถูพื้น กระดาษชำระ </a:t>
          </a:r>
          <a:br>
            <a:rPr lang="en-US" sz="25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5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14938CD-63DF-4FFB-A400-3682015F93E5}" type="parTrans" cxnId="{E2346FA6-7C23-4AFA-8F58-4DB7F3887A2E}">
      <dgm:prSet/>
      <dgm:spPr/>
      <dgm:t>
        <a:bodyPr/>
        <a:lstStyle/>
        <a:p>
          <a:endParaRPr lang="en-US"/>
        </a:p>
      </dgm:t>
    </dgm:pt>
    <dgm:pt modelId="{200F284F-242C-47D2-AC97-236448DB68A7}" type="sibTrans" cxnId="{E2346FA6-7C23-4AFA-8F58-4DB7F3887A2E}">
      <dgm:prSet/>
      <dgm:spPr/>
      <dgm:t>
        <a:bodyPr/>
        <a:lstStyle/>
        <a:p>
          <a:endParaRPr lang="en-US"/>
        </a:p>
      </dgm:t>
    </dgm:pt>
    <dgm:pt modelId="{454093BC-8504-4BD5-87E4-27A49EB70715}">
      <dgm:prSet phldrT="[Text]"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วัสดุคอมพิวเตอร์ เช่น หมึกเครื่องถ่ายเอกสาร หมึกเครื่องพิมพ์ผล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(Printer) 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CF3D91A-782E-4599-9463-1C72D2E202B9}" type="parTrans" cxnId="{A8981DB1-9F4D-474E-AA32-E61442E8BEC8}">
      <dgm:prSet/>
      <dgm:spPr/>
      <dgm:t>
        <a:bodyPr/>
        <a:lstStyle/>
        <a:p>
          <a:endParaRPr lang="en-US"/>
        </a:p>
      </dgm:t>
    </dgm:pt>
    <dgm:pt modelId="{4A2F5EDE-4137-4700-A498-D832AE553911}" type="sibTrans" cxnId="{A8981DB1-9F4D-474E-AA32-E61442E8BEC8}">
      <dgm:prSet/>
      <dgm:spPr/>
      <dgm:t>
        <a:bodyPr/>
        <a:lstStyle/>
        <a:p>
          <a:endParaRPr lang="en-US"/>
        </a:p>
      </dgm:t>
    </dgm:pt>
    <dgm:pt modelId="{1B399A4B-F6EF-4327-8A42-18AEDB0CC170}" type="pres">
      <dgm:prSet presAssocID="{96170CD4-DDB9-4BD4-ADAF-E9185122CB30}" presName="diagram" presStyleCnt="0">
        <dgm:presLayoutVars>
          <dgm:dir/>
          <dgm:resizeHandles val="exact"/>
        </dgm:presLayoutVars>
      </dgm:prSet>
      <dgm:spPr/>
    </dgm:pt>
    <dgm:pt modelId="{5E9195E9-6B4B-479D-BCFE-A5F190A7DD8B}" type="pres">
      <dgm:prSet presAssocID="{D566FCEA-DF23-4986-A520-4673933BE539}" presName="node" presStyleLbl="node1" presStyleIdx="0" presStyleCnt="3" custLinFactNeighborX="-6109" custLinFactNeighborY="353">
        <dgm:presLayoutVars>
          <dgm:bulletEnabled val="1"/>
        </dgm:presLayoutVars>
      </dgm:prSet>
      <dgm:spPr/>
    </dgm:pt>
    <dgm:pt modelId="{62FC540B-A1E3-44E4-9939-EF4F35E71B78}" type="pres">
      <dgm:prSet presAssocID="{65BD919B-CEF2-42FE-AE40-DC044F4181CE}" presName="sibTrans" presStyleCnt="0"/>
      <dgm:spPr/>
    </dgm:pt>
    <dgm:pt modelId="{9CE77C7E-FF48-477D-A023-DDB2A6B717BA}" type="pres">
      <dgm:prSet presAssocID="{9B24A24B-8FD6-4509-83C4-1F0E24476B7A}" presName="node" presStyleLbl="node1" presStyleIdx="1" presStyleCnt="3">
        <dgm:presLayoutVars>
          <dgm:bulletEnabled val="1"/>
        </dgm:presLayoutVars>
      </dgm:prSet>
      <dgm:spPr/>
    </dgm:pt>
    <dgm:pt modelId="{E689BA9F-259B-40CF-84BE-AD4788B18B4F}" type="pres">
      <dgm:prSet presAssocID="{200F284F-242C-47D2-AC97-236448DB68A7}" presName="sibTrans" presStyleCnt="0"/>
      <dgm:spPr/>
    </dgm:pt>
    <dgm:pt modelId="{04F03430-2C1A-400F-9C96-D9EA96AE8065}" type="pres">
      <dgm:prSet presAssocID="{454093BC-8504-4BD5-87E4-27A49EB70715}" presName="node" presStyleLbl="node1" presStyleIdx="2" presStyleCnt="3" custLinFactNeighborX="-61572" custLinFactNeighborY="-5146">
        <dgm:presLayoutVars>
          <dgm:bulletEnabled val="1"/>
        </dgm:presLayoutVars>
      </dgm:prSet>
      <dgm:spPr/>
    </dgm:pt>
  </dgm:ptLst>
  <dgm:cxnLst>
    <dgm:cxn modelId="{8B333093-73F5-4788-B656-6EED2CAEFBDC}" type="presOf" srcId="{454093BC-8504-4BD5-87E4-27A49EB70715}" destId="{04F03430-2C1A-400F-9C96-D9EA96AE8065}" srcOrd="0" destOrd="0" presId="urn:microsoft.com/office/officeart/2005/8/layout/default"/>
    <dgm:cxn modelId="{E74EE89D-3CA6-47E0-8A85-95F7F85B25B3}" type="presOf" srcId="{96170CD4-DDB9-4BD4-ADAF-E9185122CB30}" destId="{1B399A4B-F6EF-4327-8A42-18AEDB0CC170}" srcOrd="0" destOrd="0" presId="urn:microsoft.com/office/officeart/2005/8/layout/default"/>
    <dgm:cxn modelId="{E2346FA6-7C23-4AFA-8F58-4DB7F3887A2E}" srcId="{96170CD4-DDB9-4BD4-ADAF-E9185122CB30}" destId="{9B24A24B-8FD6-4509-83C4-1F0E24476B7A}" srcOrd="1" destOrd="0" parTransId="{214938CD-63DF-4FFB-A400-3682015F93E5}" sibTransId="{200F284F-242C-47D2-AC97-236448DB68A7}"/>
    <dgm:cxn modelId="{A8981DB1-9F4D-474E-AA32-E61442E8BEC8}" srcId="{96170CD4-DDB9-4BD4-ADAF-E9185122CB30}" destId="{454093BC-8504-4BD5-87E4-27A49EB70715}" srcOrd="2" destOrd="0" parTransId="{5CF3D91A-782E-4599-9463-1C72D2E202B9}" sibTransId="{4A2F5EDE-4137-4700-A498-D832AE553911}"/>
    <dgm:cxn modelId="{FD6A7AC7-61F0-4FF9-8FF3-1DF5D51DB491}" srcId="{96170CD4-DDB9-4BD4-ADAF-E9185122CB30}" destId="{D566FCEA-DF23-4986-A520-4673933BE539}" srcOrd="0" destOrd="0" parTransId="{3B35A815-EB44-48B1-BCA2-D416E80BF328}" sibTransId="{65BD919B-CEF2-42FE-AE40-DC044F4181CE}"/>
    <dgm:cxn modelId="{40FA91DC-CEEC-43FF-895D-51E0066EF9D4}" type="presOf" srcId="{9B24A24B-8FD6-4509-83C4-1F0E24476B7A}" destId="{9CE77C7E-FF48-477D-A023-DDB2A6B717BA}" srcOrd="0" destOrd="0" presId="urn:microsoft.com/office/officeart/2005/8/layout/default"/>
    <dgm:cxn modelId="{5D216DEE-8A8D-4340-8123-C825188C5925}" type="presOf" srcId="{D566FCEA-DF23-4986-A520-4673933BE539}" destId="{5E9195E9-6B4B-479D-BCFE-A5F190A7DD8B}" srcOrd="0" destOrd="0" presId="urn:microsoft.com/office/officeart/2005/8/layout/default"/>
    <dgm:cxn modelId="{3BE35287-6047-4C7B-B509-7CE6665C7BAB}" type="presParOf" srcId="{1B399A4B-F6EF-4327-8A42-18AEDB0CC170}" destId="{5E9195E9-6B4B-479D-BCFE-A5F190A7DD8B}" srcOrd="0" destOrd="0" presId="urn:microsoft.com/office/officeart/2005/8/layout/default"/>
    <dgm:cxn modelId="{E02E3511-EB56-4F8E-B975-398E9804D5CC}" type="presParOf" srcId="{1B399A4B-F6EF-4327-8A42-18AEDB0CC170}" destId="{62FC540B-A1E3-44E4-9939-EF4F35E71B78}" srcOrd="1" destOrd="0" presId="urn:microsoft.com/office/officeart/2005/8/layout/default"/>
    <dgm:cxn modelId="{4ADA233B-D8B6-47CF-9BD0-A15DC98505F5}" type="presParOf" srcId="{1B399A4B-F6EF-4327-8A42-18AEDB0CC170}" destId="{9CE77C7E-FF48-477D-A023-DDB2A6B717BA}" srcOrd="2" destOrd="0" presId="urn:microsoft.com/office/officeart/2005/8/layout/default"/>
    <dgm:cxn modelId="{EEEBA767-DC5E-40AD-85CD-82BE93F2F417}" type="presParOf" srcId="{1B399A4B-F6EF-4327-8A42-18AEDB0CC170}" destId="{E689BA9F-259B-40CF-84BE-AD4788B18B4F}" srcOrd="3" destOrd="0" presId="urn:microsoft.com/office/officeart/2005/8/layout/default"/>
    <dgm:cxn modelId="{4B1B5D09-98C5-484B-8370-CED7F1B3F912}" type="presParOf" srcId="{1B399A4B-F6EF-4327-8A42-18AEDB0CC170}" destId="{04F03430-2C1A-400F-9C96-D9EA96AE80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422D7B-F94E-49A7-8BD5-550C2926B6E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BDA08-F868-427C-BD0E-96EBA3170F51}">
      <dgm:prSet phldrT="[Text]" custT="1"/>
      <dgm:spPr/>
      <dgm:t>
        <a:bodyPr/>
        <a:lstStyle/>
        <a:p>
          <a:r>
            <a:rPr lang="th-TH" sz="4000" b="1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endParaRPr lang="en-US" sz="4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3759044-83D7-40B9-AE8B-7D5B6509964F}" type="parTrans" cxnId="{9FFC54F5-8BED-4790-BC67-0BD10BFC5E25}">
      <dgm:prSet/>
      <dgm:spPr/>
      <dgm:t>
        <a:bodyPr/>
        <a:lstStyle/>
        <a:p>
          <a:endParaRPr lang="en-US"/>
        </a:p>
      </dgm:t>
    </dgm:pt>
    <dgm:pt modelId="{D62D9DAE-AF85-4965-81E3-9DD5CD57B5C1}" type="sibTrans" cxnId="{9FFC54F5-8BED-4790-BC67-0BD10BFC5E25}">
      <dgm:prSet/>
      <dgm:spPr/>
      <dgm:t>
        <a:bodyPr/>
        <a:lstStyle/>
        <a:p>
          <a:endParaRPr lang="en-US"/>
        </a:p>
      </dgm:t>
    </dgm:pt>
    <dgm:pt modelId="{050A6C6A-CD82-4057-B0FB-55FAA7515DA9}">
      <dgm:prSet phldrT="[Text]" custT="1"/>
      <dgm:spPr/>
      <dgm:t>
        <a:bodyPr/>
        <a:lstStyle/>
        <a:p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สารเคมี และอุปกรณ์วิทยาศาสตร์ </a:t>
          </a:r>
          <a:r>
            <a:rPr lang="th-TH" sz="2800" b="1" u="sng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u="sng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4B8AAF2-E369-46F5-8124-80E6F22025C3}" type="parTrans" cxnId="{D77AB802-8D66-4690-8123-869730826B49}">
      <dgm:prSet/>
      <dgm:spPr/>
      <dgm:t>
        <a:bodyPr/>
        <a:lstStyle/>
        <a:p>
          <a:endParaRPr lang="en-US"/>
        </a:p>
      </dgm:t>
    </dgm:pt>
    <dgm:pt modelId="{7AC28A55-C3D3-4E95-A6C2-057EF3FCD89B}" type="sibTrans" cxnId="{D77AB802-8D66-4690-8123-869730826B49}">
      <dgm:prSet/>
      <dgm:spPr/>
      <dgm:t>
        <a:bodyPr/>
        <a:lstStyle/>
        <a:p>
          <a:endParaRPr lang="en-US"/>
        </a:p>
      </dgm:t>
    </dgm:pt>
    <dgm:pt modelId="{1619AD59-D09B-4FCC-A5D0-4D39FBC2C149}">
      <dgm:prSet phldrT="[Text]" custT="1"/>
      <dgm:spPr/>
      <dgm:t>
        <a:bodyPr/>
        <a:lstStyle/>
        <a:p>
          <a:r>
            <a:rPr lang="th-TH" sz="3600" b="1" dirty="0"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  <a:endParaRPr lang="en-US" sz="3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5E04C41-020A-4F3E-AADB-5271DEAD706E}" type="parTrans" cxnId="{5C445BCA-2820-4CE4-A682-2BFC0DCABA98}">
      <dgm:prSet/>
      <dgm:spPr/>
      <dgm:t>
        <a:bodyPr/>
        <a:lstStyle/>
        <a:p>
          <a:endParaRPr lang="en-US"/>
        </a:p>
      </dgm:t>
    </dgm:pt>
    <dgm:pt modelId="{C753F35E-C780-4400-9772-96857106CB45}" type="sibTrans" cxnId="{5C445BCA-2820-4CE4-A682-2BFC0DCABA98}">
      <dgm:prSet/>
      <dgm:spPr/>
      <dgm:t>
        <a:bodyPr/>
        <a:lstStyle/>
        <a:p>
          <a:endParaRPr lang="en-US"/>
        </a:p>
      </dgm:t>
    </dgm:pt>
    <dgm:pt modelId="{5BB4ED97-CC80-4DBE-B61D-BD91E2A0530F}">
      <dgm:prSet phldrT="[Text]" custT="1"/>
      <dgm:spPr/>
      <dgm:t>
        <a:bodyPr/>
        <a:lstStyle/>
        <a:p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วัสดุบรรจุภัณฑ์ ตาม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Order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ที่ลูกค้าสั่ง เช่น ขวดแอลกอฮอล์เจล </a:t>
          </a:r>
          <a:b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หลอดครีมแบบวิปโฟม เป็นต้น </a:t>
          </a:r>
          <a:r>
            <a:rPr lang="th-TH" sz="2800" b="1" u="sng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EBA9E76-0283-416D-A77F-68769E3AF994}" type="parTrans" cxnId="{DA0EA5D9-25C9-44B9-8070-3ECC1367306A}">
      <dgm:prSet/>
      <dgm:spPr/>
      <dgm:t>
        <a:bodyPr/>
        <a:lstStyle/>
        <a:p>
          <a:endParaRPr lang="en-US"/>
        </a:p>
      </dgm:t>
    </dgm:pt>
    <dgm:pt modelId="{5684177B-F4F8-4284-8D21-55E77D78D936}" type="sibTrans" cxnId="{DA0EA5D9-25C9-44B9-8070-3ECC1367306A}">
      <dgm:prSet/>
      <dgm:spPr/>
      <dgm:t>
        <a:bodyPr/>
        <a:lstStyle/>
        <a:p>
          <a:endParaRPr lang="en-US"/>
        </a:p>
      </dgm:t>
    </dgm:pt>
    <dgm:pt modelId="{0D3C55F1-661E-4C32-A024-68E77D976EF5}">
      <dgm:prSet phldrT="[Text]" custT="1"/>
      <dgm:spPr/>
      <dgm:t>
        <a:bodyPr/>
        <a:lstStyle/>
        <a:p>
          <a:r>
            <a:rPr lang="th-TH" sz="3600" b="1" dirty="0"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endParaRPr lang="en-US" sz="3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3626BC7-563C-4CD3-B5F1-7E69871A8518}" type="parTrans" cxnId="{6102EC82-9FFD-41EB-82B3-CBE18C1476E5}">
      <dgm:prSet/>
      <dgm:spPr/>
      <dgm:t>
        <a:bodyPr/>
        <a:lstStyle/>
        <a:p>
          <a:endParaRPr lang="en-US"/>
        </a:p>
      </dgm:t>
    </dgm:pt>
    <dgm:pt modelId="{651ACCDB-4A11-4628-937F-5DBA9E99AC47}" type="sibTrans" cxnId="{6102EC82-9FFD-41EB-82B3-CBE18C1476E5}">
      <dgm:prSet/>
      <dgm:spPr/>
      <dgm:t>
        <a:bodyPr/>
        <a:lstStyle/>
        <a:p>
          <a:endParaRPr lang="en-US"/>
        </a:p>
      </dgm:t>
    </dgm:pt>
    <dgm:pt modelId="{91F48FE2-61DF-432F-949F-B207D6753669}">
      <dgm:prSet phldrT="[Text]" custT="1"/>
      <dgm:spPr/>
      <dgm:t>
        <a:bodyPr/>
        <a:lstStyle/>
        <a:p>
          <a:r>
            <a:rPr lang="th-TH" sz="2800" b="1" u="sng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วัสดุซ่อมบำรุงและงานซ่อม </a:t>
          </a:r>
          <a:r>
            <a:rPr lang="th-TH" sz="2800" b="1" u="sng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u="sng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5BB9FB7-F3AB-43B5-AF96-3245484176B1}" type="parTrans" cxnId="{0835BC56-1C5A-4410-BF1F-28A80177782F}">
      <dgm:prSet/>
      <dgm:spPr/>
      <dgm:t>
        <a:bodyPr/>
        <a:lstStyle/>
        <a:p>
          <a:endParaRPr lang="en-US"/>
        </a:p>
      </dgm:t>
    </dgm:pt>
    <dgm:pt modelId="{A53BAD1D-0A69-4679-B77C-23531C2167A4}" type="sibTrans" cxnId="{0835BC56-1C5A-4410-BF1F-28A80177782F}">
      <dgm:prSet/>
      <dgm:spPr/>
      <dgm:t>
        <a:bodyPr/>
        <a:lstStyle/>
        <a:p>
          <a:endParaRPr lang="en-US"/>
        </a:p>
      </dgm:t>
    </dgm:pt>
    <dgm:pt modelId="{A4555029-E805-4380-B182-512ECFDA8EC0}" type="pres">
      <dgm:prSet presAssocID="{93422D7B-F94E-49A7-8BD5-550C2926B6EE}" presName="linearFlow" presStyleCnt="0">
        <dgm:presLayoutVars>
          <dgm:dir/>
          <dgm:animLvl val="lvl"/>
          <dgm:resizeHandles val="exact"/>
        </dgm:presLayoutVars>
      </dgm:prSet>
      <dgm:spPr/>
    </dgm:pt>
    <dgm:pt modelId="{CEAFCD6F-F5B5-43F3-AEC1-85D54410919E}" type="pres">
      <dgm:prSet presAssocID="{B4FBDA08-F868-427C-BD0E-96EBA3170F51}" presName="composite" presStyleCnt="0"/>
      <dgm:spPr/>
    </dgm:pt>
    <dgm:pt modelId="{4E2B1645-AFDA-4AA7-9078-81F8A6CACC21}" type="pres">
      <dgm:prSet presAssocID="{B4FBDA08-F868-427C-BD0E-96EBA3170F51}" presName="parentText" presStyleLbl="alignNode1" presStyleIdx="0" presStyleCnt="3" custLinFactNeighborX="-2615" custLinFactNeighborY="-19988">
        <dgm:presLayoutVars>
          <dgm:chMax val="1"/>
          <dgm:bulletEnabled val="1"/>
        </dgm:presLayoutVars>
      </dgm:prSet>
      <dgm:spPr/>
    </dgm:pt>
    <dgm:pt modelId="{F0182690-1C34-43F2-864E-A7381C3DD9E4}" type="pres">
      <dgm:prSet presAssocID="{B4FBDA08-F868-427C-BD0E-96EBA3170F51}" presName="descendantText" presStyleLbl="alignAcc1" presStyleIdx="0" presStyleCnt="3">
        <dgm:presLayoutVars>
          <dgm:bulletEnabled val="1"/>
        </dgm:presLayoutVars>
      </dgm:prSet>
      <dgm:spPr/>
    </dgm:pt>
    <dgm:pt modelId="{2874499D-DE5F-4A73-BAE5-734CD183E7A6}" type="pres">
      <dgm:prSet presAssocID="{D62D9DAE-AF85-4965-81E3-9DD5CD57B5C1}" presName="sp" presStyleCnt="0"/>
      <dgm:spPr/>
    </dgm:pt>
    <dgm:pt modelId="{8DB8648C-B312-4BB5-B220-2FB1331CE568}" type="pres">
      <dgm:prSet presAssocID="{1619AD59-D09B-4FCC-A5D0-4D39FBC2C149}" presName="composite" presStyleCnt="0"/>
      <dgm:spPr/>
    </dgm:pt>
    <dgm:pt modelId="{5B831833-B3BB-432F-A4F5-5004CF86283C}" type="pres">
      <dgm:prSet presAssocID="{1619AD59-D09B-4FCC-A5D0-4D39FBC2C14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75E04E0-8123-44E2-8925-53D4F65B8220}" type="pres">
      <dgm:prSet presAssocID="{1619AD59-D09B-4FCC-A5D0-4D39FBC2C149}" presName="descendantText" presStyleLbl="alignAcc1" presStyleIdx="1" presStyleCnt="3">
        <dgm:presLayoutVars>
          <dgm:bulletEnabled val="1"/>
        </dgm:presLayoutVars>
      </dgm:prSet>
      <dgm:spPr/>
    </dgm:pt>
    <dgm:pt modelId="{8378FB79-70E0-4586-8257-2EBEF30A11DD}" type="pres">
      <dgm:prSet presAssocID="{C753F35E-C780-4400-9772-96857106CB45}" presName="sp" presStyleCnt="0"/>
      <dgm:spPr/>
    </dgm:pt>
    <dgm:pt modelId="{870F1BA6-37DE-4227-99EE-AC0305EF0DBE}" type="pres">
      <dgm:prSet presAssocID="{0D3C55F1-661E-4C32-A024-68E77D976EF5}" presName="composite" presStyleCnt="0"/>
      <dgm:spPr/>
    </dgm:pt>
    <dgm:pt modelId="{7DF18EE6-46EE-4FBA-95CD-5ADE9E27B469}" type="pres">
      <dgm:prSet presAssocID="{0D3C55F1-661E-4C32-A024-68E77D976EF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4C5DBB5-41AD-40DE-86EB-B217782E0E2C}" type="pres">
      <dgm:prSet presAssocID="{0D3C55F1-661E-4C32-A024-68E77D976EF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77AB802-8D66-4690-8123-869730826B49}" srcId="{B4FBDA08-F868-427C-BD0E-96EBA3170F51}" destId="{050A6C6A-CD82-4057-B0FB-55FAA7515DA9}" srcOrd="0" destOrd="0" parTransId="{94B8AAF2-E369-46F5-8124-80E6F22025C3}" sibTransId="{7AC28A55-C3D3-4E95-A6C2-057EF3FCD89B}"/>
    <dgm:cxn modelId="{882CE32A-3E95-48EA-BCFA-4B77BD995001}" type="presOf" srcId="{91F48FE2-61DF-432F-949F-B207D6753669}" destId="{D4C5DBB5-41AD-40DE-86EB-B217782E0E2C}" srcOrd="0" destOrd="0" presId="urn:microsoft.com/office/officeart/2005/8/layout/chevron2"/>
    <dgm:cxn modelId="{177C4B30-8E48-4DEA-BD1C-B7441FAD7315}" type="presOf" srcId="{1619AD59-D09B-4FCC-A5D0-4D39FBC2C149}" destId="{5B831833-B3BB-432F-A4F5-5004CF86283C}" srcOrd="0" destOrd="0" presId="urn:microsoft.com/office/officeart/2005/8/layout/chevron2"/>
    <dgm:cxn modelId="{0835BC56-1C5A-4410-BF1F-28A80177782F}" srcId="{0D3C55F1-661E-4C32-A024-68E77D976EF5}" destId="{91F48FE2-61DF-432F-949F-B207D6753669}" srcOrd="0" destOrd="0" parTransId="{B5BB9FB7-F3AB-43B5-AF96-3245484176B1}" sibTransId="{A53BAD1D-0A69-4679-B77C-23531C2167A4}"/>
    <dgm:cxn modelId="{49F4AE59-477A-4F74-BEB6-AF45C704849B}" type="presOf" srcId="{050A6C6A-CD82-4057-B0FB-55FAA7515DA9}" destId="{F0182690-1C34-43F2-864E-A7381C3DD9E4}" srcOrd="0" destOrd="0" presId="urn:microsoft.com/office/officeart/2005/8/layout/chevron2"/>
    <dgm:cxn modelId="{6102EC82-9FFD-41EB-82B3-CBE18C1476E5}" srcId="{93422D7B-F94E-49A7-8BD5-550C2926B6EE}" destId="{0D3C55F1-661E-4C32-A024-68E77D976EF5}" srcOrd="2" destOrd="0" parTransId="{F3626BC7-563C-4CD3-B5F1-7E69871A8518}" sibTransId="{651ACCDB-4A11-4628-937F-5DBA9E99AC47}"/>
    <dgm:cxn modelId="{71573799-A2DE-44AD-968A-18C32504C89D}" type="presOf" srcId="{5BB4ED97-CC80-4DBE-B61D-BD91E2A0530F}" destId="{F75E04E0-8123-44E2-8925-53D4F65B8220}" srcOrd="0" destOrd="0" presId="urn:microsoft.com/office/officeart/2005/8/layout/chevron2"/>
    <dgm:cxn modelId="{F4B720AE-2F9C-44F2-9595-924C304939AA}" type="presOf" srcId="{B4FBDA08-F868-427C-BD0E-96EBA3170F51}" destId="{4E2B1645-AFDA-4AA7-9078-81F8A6CACC21}" srcOrd="0" destOrd="0" presId="urn:microsoft.com/office/officeart/2005/8/layout/chevron2"/>
    <dgm:cxn modelId="{5C445BCA-2820-4CE4-A682-2BFC0DCABA98}" srcId="{93422D7B-F94E-49A7-8BD5-550C2926B6EE}" destId="{1619AD59-D09B-4FCC-A5D0-4D39FBC2C149}" srcOrd="1" destOrd="0" parTransId="{55E04C41-020A-4F3E-AADB-5271DEAD706E}" sibTransId="{C753F35E-C780-4400-9772-96857106CB45}"/>
    <dgm:cxn modelId="{DA0EA5D9-25C9-44B9-8070-3ECC1367306A}" srcId="{1619AD59-D09B-4FCC-A5D0-4D39FBC2C149}" destId="{5BB4ED97-CC80-4DBE-B61D-BD91E2A0530F}" srcOrd="0" destOrd="0" parTransId="{AEBA9E76-0283-416D-A77F-68769E3AF994}" sibTransId="{5684177B-F4F8-4284-8D21-55E77D78D936}"/>
    <dgm:cxn modelId="{9FFC54F5-8BED-4790-BC67-0BD10BFC5E25}" srcId="{93422D7B-F94E-49A7-8BD5-550C2926B6EE}" destId="{B4FBDA08-F868-427C-BD0E-96EBA3170F51}" srcOrd="0" destOrd="0" parTransId="{53759044-83D7-40B9-AE8B-7D5B6509964F}" sibTransId="{D62D9DAE-AF85-4965-81E3-9DD5CD57B5C1}"/>
    <dgm:cxn modelId="{739235F8-848B-4961-A055-37A257CCEF71}" type="presOf" srcId="{0D3C55F1-661E-4C32-A024-68E77D976EF5}" destId="{7DF18EE6-46EE-4FBA-95CD-5ADE9E27B469}" srcOrd="0" destOrd="0" presId="urn:microsoft.com/office/officeart/2005/8/layout/chevron2"/>
    <dgm:cxn modelId="{43CC01FF-F02B-48EC-AF10-431A81CFCE9A}" type="presOf" srcId="{93422D7B-F94E-49A7-8BD5-550C2926B6EE}" destId="{A4555029-E805-4380-B182-512ECFDA8EC0}" srcOrd="0" destOrd="0" presId="urn:microsoft.com/office/officeart/2005/8/layout/chevron2"/>
    <dgm:cxn modelId="{AFD6C581-899D-479D-A9A1-224E3F60A719}" type="presParOf" srcId="{A4555029-E805-4380-B182-512ECFDA8EC0}" destId="{CEAFCD6F-F5B5-43F3-AEC1-85D54410919E}" srcOrd="0" destOrd="0" presId="urn:microsoft.com/office/officeart/2005/8/layout/chevron2"/>
    <dgm:cxn modelId="{3A7EBF8E-5A22-404F-A5B3-41684297F246}" type="presParOf" srcId="{CEAFCD6F-F5B5-43F3-AEC1-85D54410919E}" destId="{4E2B1645-AFDA-4AA7-9078-81F8A6CACC21}" srcOrd="0" destOrd="0" presId="urn:microsoft.com/office/officeart/2005/8/layout/chevron2"/>
    <dgm:cxn modelId="{759E4A1D-07A2-41BA-A7DA-E1D8B1EFA42E}" type="presParOf" srcId="{CEAFCD6F-F5B5-43F3-AEC1-85D54410919E}" destId="{F0182690-1C34-43F2-864E-A7381C3DD9E4}" srcOrd="1" destOrd="0" presId="urn:microsoft.com/office/officeart/2005/8/layout/chevron2"/>
    <dgm:cxn modelId="{54AD619E-B46E-4F15-8935-1077C8A75BD2}" type="presParOf" srcId="{A4555029-E805-4380-B182-512ECFDA8EC0}" destId="{2874499D-DE5F-4A73-BAE5-734CD183E7A6}" srcOrd="1" destOrd="0" presId="urn:microsoft.com/office/officeart/2005/8/layout/chevron2"/>
    <dgm:cxn modelId="{C640D1BB-0970-4D9C-B70F-824ED6E02174}" type="presParOf" srcId="{A4555029-E805-4380-B182-512ECFDA8EC0}" destId="{8DB8648C-B312-4BB5-B220-2FB1331CE568}" srcOrd="2" destOrd="0" presId="urn:microsoft.com/office/officeart/2005/8/layout/chevron2"/>
    <dgm:cxn modelId="{3D6C583D-A5C4-4916-BD8F-D09AD63A648D}" type="presParOf" srcId="{8DB8648C-B312-4BB5-B220-2FB1331CE568}" destId="{5B831833-B3BB-432F-A4F5-5004CF86283C}" srcOrd="0" destOrd="0" presId="urn:microsoft.com/office/officeart/2005/8/layout/chevron2"/>
    <dgm:cxn modelId="{F95A05FF-8347-41BC-AD82-9532626A087E}" type="presParOf" srcId="{8DB8648C-B312-4BB5-B220-2FB1331CE568}" destId="{F75E04E0-8123-44E2-8925-53D4F65B8220}" srcOrd="1" destOrd="0" presId="urn:microsoft.com/office/officeart/2005/8/layout/chevron2"/>
    <dgm:cxn modelId="{849AFFB3-A6DD-48C8-B223-BBFF1AEE5393}" type="presParOf" srcId="{A4555029-E805-4380-B182-512ECFDA8EC0}" destId="{8378FB79-70E0-4586-8257-2EBEF30A11DD}" srcOrd="3" destOrd="0" presId="urn:microsoft.com/office/officeart/2005/8/layout/chevron2"/>
    <dgm:cxn modelId="{66E8747A-79A1-48A7-A61A-9E318D880507}" type="presParOf" srcId="{A4555029-E805-4380-B182-512ECFDA8EC0}" destId="{870F1BA6-37DE-4227-99EE-AC0305EF0DBE}" srcOrd="4" destOrd="0" presId="urn:microsoft.com/office/officeart/2005/8/layout/chevron2"/>
    <dgm:cxn modelId="{405CAEFA-11FE-4FAC-91AB-083BC97AB124}" type="presParOf" srcId="{870F1BA6-37DE-4227-99EE-AC0305EF0DBE}" destId="{7DF18EE6-46EE-4FBA-95CD-5ADE9E27B469}" srcOrd="0" destOrd="0" presId="urn:microsoft.com/office/officeart/2005/8/layout/chevron2"/>
    <dgm:cxn modelId="{6CC8D7E0-8C7C-4036-9856-C4EA8BCEFC55}" type="presParOf" srcId="{870F1BA6-37DE-4227-99EE-AC0305EF0DBE}" destId="{D4C5DBB5-41AD-40DE-86EB-B217782E0E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170CD4-DDB9-4BD4-ADAF-E9185122CB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66FCEA-DF23-4986-A520-4673933BE539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วัสดุสำนักงาน เช่น กระดาษ </a:t>
          </a:r>
          <a:b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ที่เย็บกระดาษ สก็อตเทป หมึกเครื่องถ่ายเอกสาร</a:t>
          </a:r>
          <a:b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35A815-EB44-48B1-BCA2-D416E80BF328}" type="parTrans" cxnId="{FD6A7AC7-61F0-4FF9-8FF3-1DF5D51DB491}">
      <dgm:prSet/>
      <dgm:spPr/>
      <dgm:t>
        <a:bodyPr/>
        <a:lstStyle/>
        <a:p>
          <a:endParaRPr lang="en-US"/>
        </a:p>
      </dgm:t>
    </dgm:pt>
    <dgm:pt modelId="{65BD919B-CEF2-42FE-AE40-DC044F4181CE}" type="sibTrans" cxnId="{FD6A7AC7-61F0-4FF9-8FF3-1DF5D51DB491}">
      <dgm:prSet/>
      <dgm:spPr/>
      <dgm:t>
        <a:bodyPr/>
        <a:lstStyle/>
        <a:p>
          <a:endParaRPr lang="en-US"/>
        </a:p>
      </dgm:t>
    </dgm:pt>
    <dgm:pt modelId="{9B24A24B-8FD6-4509-83C4-1F0E24476B7A}">
      <dgm:prSet phldrT="[Text]" custT="1"/>
      <dgm:spPr/>
      <dgm:t>
        <a:bodyPr/>
        <a:lstStyle/>
        <a:p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วัสดุงานบ้านงานครัว เช่น ถุงขยะ </a:t>
          </a:r>
          <a:b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สก็อต</a:t>
          </a:r>
          <a:r>
            <a:rPr lang="th-TH" sz="2500" b="1" dirty="0" err="1">
              <a:latin typeface="TH SarabunPSK" panose="020B0500040200020003" pitchFamily="34" charset="-34"/>
              <a:cs typeface="TH SarabunPSK" panose="020B0500040200020003" pitchFamily="34" charset="-34"/>
            </a:rPr>
            <a:t>ไบร์ท</a:t>
          </a:r>
          <a:r>
            <a:rPr lang="th-TH" sz="25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ไม้ถูพื้น กระดาษชำระ เป็นต้น</a:t>
          </a:r>
          <a:endParaRPr lang="en-US" sz="25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14938CD-63DF-4FFB-A400-3682015F93E5}" type="parTrans" cxnId="{E2346FA6-7C23-4AFA-8F58-4DB7F3887A2E}">
      <dgm:prSet/>
      <dgm:spPr/>
      <dgm:t>
        <a:bodyPr/>
        <a:lstStyle/>
        <a:p>
          <a:endParaRPr lang="en-US"/>
        </a:p>
      </dgm:t>
    </dgm:pt>
    <dgm:pt modelId="{200F284F-242C-47D2-AC97-236448DB68A7}" type="sibTrans" cxnId="{E2346FA6-7C23-4AFA-8F58-4DB7F3887A2E}">
      <dgm:prSet/>
      <dgm:spPr/>
      <dgm:t>
        <a:bodyPr/>
        <a:lstStyle/>
        <a:p>
          <a:endParaRPr lang="en-US"/>
        </a:p>
      </dgm:t>
    </dgm:pt>
    <dgm:pt modelId="{2A1031A2-D63A-4558-8C1C-55BA60A5D84C}">
      <dgm:prSet phldrT="[Text]" custT="1"/>
      <dgm:spPr/>
      <dgm:t>
        <a:bodyPr/>
        <a:lstStyle/>
        <a:p>
          <a:r>
            <a:rPr lang="th-TH" sz="26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วัสดุไฟฟ้า เช่น ปลั๊กไฟ(ปลั๊กพ่วง)</a:t>
          </a:r>
          <a:br>
            <a:rPr lang="th-TH" sz="26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6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FCFEF0C-3926-4D96-909E-B2D6931D28A0}" type="parTrans" cxnId="{087F3443-C5A9-4F6B-B555-274D8E208A29}">
      <dgm:prSet/>
      <dgm:spPr/>
      <dgm:t>
        <a:bodyPr/>
        <a:lstStyle/>
        <a:p>
          <a:endParaRPr lang="en-US"/>
        </a:p>
      </dgm:t>
    </dgm:pt>
    <dgm:pt modelId="{1258B8F2-7154-43FF-806F-C42FB3F4E42B}" type="sibTrans" cxnId="{087F3443-C5A9-4F6B-B555-274D8E208A29}">
      <dgm:prSet/>
      <dgm:spPr/>
      <dgm:t>
        <a:bodyPr/>
        <a:lstStyle/>
        <a:p>
          <a:endParaRPr lang="en-US"/>
        </a:p>
      </dgm:t>
    </dgm:pt>
    <dgm:pt modelId="{454093BC-8504-4BD5-87E4-27A49EB70715}">
      <dgm:prSet phldrT="[Text]"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วัสดุคอมพิวเตอร์ เช่น หมึกเครื่องถ่ายเอกสาร หมึกเครื่องพิมพ์ผล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(Printer) 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CF3D91A-782E-4599-9463-1C72D2E202B9}" type="parTrans" cxnId="{A8981DB1-9F4D-474E-AA32-E61442E8BEC8}">
      <dgm:prSet/>
      <dgm:spPr/>
      <dgm:t>
        <a:bodyPr/>
        <a:lstStyle/>
        <a:p>
          <a:endParaRPr lang="en-US"/>
        </a:p>
      </dgm:t>
    </dgm:pt>
    <dgm:pt modelId="{4A2F5EDE-4137-4700-A498-D832AE553911}" type="sibTrans" cxnId="{A8981DB1-9F4D-474E-AA32-E61442E8BEC8}">
      <dgm:prSet/>
      <dgm:spPr/>
      <dgm:t>
        <a:bodyPr/>
        <a:lstStyle/>
        <a:p>
          <a:endParaRPr lang="en-US"/>
        </a:p>
      </dgm:t>
    </dgm:pt>
    <dgm:pt modelId="{1B399A4B-F6EF-4327-8A42-18AEDB0CC170}" type="pres">
      <dgm:prSet presAssocID="{96170CD4-DDB9-4BD4-ADAF-E9185122CB30}" presName="diagram" presStyleCnt="0">
        <dgm:presLayoutVars>
          <dgm:dir/>
          <dgm:resizeHandles val="exact"/>
        </dgm:presLayoutVars>
      </dgm:prSet>
      <dgm:spPr/>
    </dgm:pt>
    <dgm:pt modelId="{5E9195E9-6B4B-479D-BCFE-A5F190A7DD8B}" type="pres">
      <dgm:prSet presAssocID="{D566FCEA-DF23-4986-A520-4673933BE539}" presName="node" presStyleLbl="node1" presStyleIdx="0" presStyleCnt="4" custLinFactNeighborX="889" custLinFactNeighborY="494">
        <dgm:presLayoutVars>
          <dgm:bulletEnabled val="1"/>
        </dgm:presLayoutVars>
      </dgm:prSet>
      <dgm:spPr/>
    </dgm:pt>
    <dgm:pt modelId="{62FC540B-A1E3-44E4-9939-EF4F35E71B78}" type="pres">
      <dgm:prSet presAssocID="{65BD919B-CEF2-42FE-AE40-DC044F4181CE}" presName="sibTrans" presStyleCnt="0"/>
      <dgm:spPr/>
    </dgm:pt>
    <dgm:pt modelId="{9CE77C7E-FF48-477D-A023-DDB2A6B717BA}" type="pres">
      <dgm:prSet presAssocID="{9B24A24B-8FD6-4509-83C4-1F0E24476B7A}" presName="node" presStyleLbl="node1" presStyleIdx="1" presStyleCnt="4">
        <dgm:presLayoutVars>
          <dgm:bulletEnabled val="1"/>
        </dgm:presLayoutVars>
      </dgm:prSet>
      <dgm:spPr/>
    </dgm:pt>
    <dgm:pt modelId="{E689BA9F-259B-40CF-84BE-AD4788B18B4F}" type="pres">
      <dgm:prSet presAssocID="{200F284F-242C-47D2-AC97-236448DB68A7}" presName="sibTrans" presStyleCnt="0"/>
      <dgm:spPr/>
    </dgm:pt>
    <dgm:pt modelId="{3B7D0B06-7FBD-4C2F-978B-C3F9FF87F04E}" type="pres">
      <dgm:prSet presAssocID="{2A1031A2-D63A-4558-8C1C-55BA60A5D84C}" presName="node" presStyleLbl="node1" presStyleIdx="2" presStyleCnt="4">
        <dgm:presLayoutVars>
          <dgm:bulletEnabled val="1"/>
        </dgm:presLayoutVars>
      </dgm:prSet>
      <dgm:spPr/>
    </dgm:pt>
    <dgm:pt modelId="{991B8078-27B9-45AC-9768-690068FB4B6E}" type="pres">
      <dgm:prSet presAssocID="{1258B8F2-7154-43FF-806F-C42FB3F4E42B}" presName="sibTrans" presStyleCnt="0"/>
      <dgm:spPr/>
    </dgm:pt>
    <dgm:pt modelId="{04F03430-2C1A-400F-9C96-D9EA96AE8065}" type="pres">
      <dgm:prSet presAssocID="{454093BC-8504-4BD5-87E4-27A49EB70715}" presName="node" presStyleLbl="node1" presStyleIdx="3" presStyleCnt="4">
        <dgm:presLayoutVars>
          <dgm:bulletEnabled val="1"/>
        </dgm:presLayoutVars>
      </dgm:prSet>
      <dgm:spPr/>
    </dgm:pt>
  </dgm:ptLst>
  <dgm:cxnLst>
    <dgm:cxn modelId="{096F973F-7AE6-4E1B-9E86-C1EEE2C1F3B0}" type="presOf" srcId="{2A1031A2-D63A-4558-8C1C-55BA60A5D84C}" destId="{3B7D0B06-7FBD-4C2F-978B-C3F9FF87F04E}" srcOrd="0" destOrd="0" presId="urn:microsoft.com/office/officeart/2005/8/layout/default"/>
    <dgm:cxn modelId="{087F3443-C5A9-4F6B-B555-274D8E208A29}" srcId="{96170CD4-DDB9-4BD4-ADAF-E9185122CB30}" destId="{2A1031A2-D63A-4558-8C1C-55BA60A5D84C}" srcOrd="2" destOrd="0" parTransId="{7FCFEF0C-3926-4D96-909E-B2D6931D28A0}" sibTransId="{1258B8F2-7154-43FF-806F-C42FB3F4E42B}"/>
    <dgm:cxn modelId="{8B333093-73F5-4788-B656-6EED2CAEFBDC}" type="presOf" srcId="{454093BC-8504-4BD5-87E4-27A49EB70715}" destId="{04F03430-2C1A-400F-9C96-D9EA96AE8065}" srcOrd="0" destOrd="0" presId="urn:microsoft.com/office/officeart/2005/8/layout/default"/>
    <dgm:cxn modelId="{E74EE89D-3CA6-47E0-8A85-95F7F85B25B3}" type="presOf" srcId="{96170CD4-DDB9-4BD4-ADAF-E9185122CB30}" destId="{1B399A4B-F6EF-4327-8A42-18AEDB0CC170}" srcOrd="0" destOrd="0" presId="urn:microsoft.com/office/officeart/2005/8/layout/default"/>
    <dgm:cxn modelId="{E2346FA6-7C23-4AFA-8F58-4DB7F3887A2E}" srcId="{96170CD4-DDB9-4BD4-ADAF-E9185122CB30}" destId="{9B24A24B-8FD6-4509-83C4-1F0E24476B7A}" srcOrd="1" destOrd="0" parTransId="{214938CD-63DF-4FFB-A400-3682015F93E5}" sibTransId="{200F284F-242C-47D2-AC97-236448DB68A7}"/>
    <dgm:cxn modelId="{A8981DB1-9F4D-474E-AA32-E61442E8BEC8}" srcId="{96170CD4-DDB9-4BD4-ADAF-E9185122CB30}" destId="{454093BC-8504-4BD5-87E4-27A49EB70715}" srcOrd="3" destOrd="0" parTransId="{5CF3D91A-782E-4599-9463-1C72D2E202B9}" sibTransId="{4A2F5EDE-4137-4700-A498-D832AE553911}"/>
    <dgm:cxn modelId="{FD6A7AC7-61F0-4FF9-8FF3-1DF5D51DB491}" srcId="{96170CD4-DDB9-4BD4-ADAF-E9185122CB30}" destId="{D566FCEA-DF23-4986-A520-4673933BE539}" srcOrd="0" destOrd="0" parTransId="{3B35A815-EB44-48B1-BCA2-D416E80BF328}" sibTransId="{65BD919B-CEF2-42FE-AE40-DC044F4181CE}"/>
    <dgm:cxn modelId="{40FA91DC-CEEC-43FF-895D-51E0066EF9D4}" type="presOf" srcId="{9B24A24B-8FD6-4509-83C4-1F0E24476B7A}" destId="{9CE77C7E-FF48-477D-A023-DDB2A6B717BA}" srcOrd="0" destOrd="0" presId="urn:microsoft.com/office/officeart/2005/8/layout/default"/>
    <dgm:cxn modelId="{5D216DEE-8A8D-4340-8123-C825188C5925}" type="presOf" srcId="{D566FCEA-DF23-4986-A520-4673933BE539}" destId="{5E9195E9-6B4B-479D-BCFE-A5F190A7DD8B}" srcOrd="0" destOrd="0" presId="urn:microsoft.com/office/officeart/2005/8/layout/default"/>
    <dgm:cxn modelId="{3BE35287-6047-4C7B-B509-7CE6665C7BAB}" type="presParOf" srcId="{1B399A4B-F6EF-4327-8A42-18AEDB0CC170}" destId="{5E9195E9-6B4B-479D-BCFE-A5F190A7DD8B}" srcOrd="0" destOrd="0" presId="urn:microsoft.com/office/officeart/2005/8/layout/default"/>
    <dgm:cxn modelId="{E02E3511-EB56-4F8E-B975-398E9804D5CC}" type="presParOf" srcId="{1B399A4B-F6EF-4327-8A42-18AEDB0CC170}" destId="{62FC540B-A1E3-44E4-9939-EF4F35E71B78}" srcOrd="1" destOrd="0" presId="urn:microsoft.com/office/officeart/2005/8/layout/default"/>
    <dgm:cxn modelId="{4ADA233B-D8B6-47CF-9BD0-A15DC98505F5}" type="presParOf" srcId="{1B399A4B-F6EF-4327-8A42-18AEDB0CC170}" destId="{9CE77C7E-FF48-477D-A023-DDB2A6B717BA}" srcOrd="2" destOrd="0" presId="urn:microsoft.com/office/officeart/2005/8/layout/default"/>
    <dgm:cxn modelId="{EEEBA767-DC5E-40AD-85CD-82BE93F2F417}" type="presParOf" srcId="{1B399A4B-F6EF-4327-8A42-18AEDB0CC170}" destId="{E689BA9F-259B-40CF-84BE-AD4788B18B4F}" srcOrd="3" destOrd="0" presId="urn:microsoft.com/office/officeart/2005/8/layout/default"/>
    <dgm:cxn modelId="{56B8CEB8-E72C-4ECC-89ED-F44171C43B80}" type="presParOf" srcId="{1B399A4B-F6EF-4327-8A42-18AEDB0CC170}" destId="{3B7D0B06-7FBD-4C2F-978B-C3F9FF87F04E}" srcOrd="4" destOrd="0" presId="urn:microsoft.com/office/officeart/2005/8/layout/default"/>
    <dgm:cxn modelId="{913EE5C9-E4F9-4E86-ADEE-DC55926998DE}" type="presParOf" srcId="{1B399A4B-F6EF-4327-8A42-18AEDB0CC170}" destId="{991B8078-27B9-45AC-9768-690068FB4B6E}" srcOrd="5" destOrd="0" presId="urn:microsoft.com/office/officeart/2005/8/layout/default"/>
    <dgm:cxn modelId="{4B1B5D09-98C5-484B-8370-CED7F1B3F912}" type="presParOf" srcId="{1B399A4B-F6EF-4327-8A42-18AEDB0CC170}" destId="{04F03430-2C1A-400F-9C96-D9EA96AE806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195E9-6B4B-479D-BCFE-A5F190A7DD8B}">
      <dsp:nvSpPr>
        <dsp:cNvPr id="0" name=""/>
        <dsp:cNvSpPr/>
      </dsp:nvSpPr>
      <dsp:spPr>
        <a:xfrm>
          <a:off x="1102569" y="7645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วัสดุสำนักงาน เช่น กระดาษ </a:t>
          </a:r>
          <a:b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ที่เย็บกระดาษ สก็อตเทป </a:t>
          </a:r>
          <a:b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102569" y="7645"/>
        <a:ext cx="3589181" cy="2153509"/>
      </dsp:txXfrm>
    </dsp:sp>
    <dsp:sp modelId="{9CE77C7E-FF48-477D-A023-DDB2A6B717BA}">
      <dsp:nvSpPr>
        <dsp:cNvPr id="0" name=""/>
        <dsp:cNvSpPr/>
      </dsp:nvSpPr>
      <dsp:spPr>
        <a:xfrm>
          <a:off x="5269933" y="43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วัสดุงานบ้านงานครัว เช่น ถุงขยะ </a:t>
          </a:r>
          <a:b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สก็อตไบร์ท ไม้ถูพื้น กระดาษชำระ </a:t>
          </a:r>
          <a:br>
            <a:rPr lang="en-US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5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69933" y="43"/>
        <a:ext cx="3589181" cy="2153509"/>
      </dsp:txXfrm>
    </dsp:sp>
    <dsp:sp modelId="{04F03430-2C1A-400F-9C96-D9EA96AE8065}">
      <dsp:nvSpPr>
        <dsp:cNvPr id="0" name=""/>
        <dsp:cNvSpPr/>
      </dsp:nvSpPr>
      <dsp:spPr>
        <a:xfrm>
          <a:off x="1085952" y="2401651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วัสดุคอมพิวเตอร์ เช่น หมึกเครื่องถ่ายเอกสาร หมึกเครื่องพิมพ์ผล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(Printer) 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85952" y="2401651"/>
        <a:ext cx="3589181" cy="2153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B1645-AFDA-4AA7-9078-81F8A6CACC21}">
      <dsp:nvSpPr>
        <dsp:cNvPr id="0" name=""/>
        <dsp:cNvSpPr/>
      </dsp:nvSpPr>
      <dsp:spPr>
        <a:xfrm rot="5400000">
          <a:off x="-208172" y="208172"/>
          <a:ext cx="1387814" cy="9714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endParaRPr lang="en-US" sz="4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485735"/>
        <a:ext cx="971470" cy="416344"/>
      </dsp:txXfrm>
    </dsp:sp>
    <dsp:sp modelId="{F0182690-1C34-43F2-864E-A7381C3DD9E4}">
      <dsp:nvSpPr>
        <dsp:cNvPr id="0" name=""/>
        <dsp:cNvSpPr/>
      </dsp:nvSpPr>
      <dsp:spPr>
        <a:xfrm rot="5400000">
          <a:off x="4735299" y="-3759661"/>
          <a:ext cx="902553" cy="84302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สารเคมี และอุปกรณ์วิทยาศาสตร์ </a:t>
          </a:r>
          <a:r>
            <a:rPr lang="th-TH" sz="2800" b="1" u="sng" kern="1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u="sng" kern="1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-5400000">
        <a:off x="971471" y="48226"/>
        <a:ext cx="8386152" cy="814435"/>
      </dsp:txXfrm>
    </dsp:sp>
    <dsp:sp modelId="{5B831833-B3BB-432F-A4F5-5004CF86283C}">
      <dsp:nvSpPr>
        <dsp:cNvPr id="0" name=""/>
        <dsp:cNvSpPr/>
      </dsp:nvSpPr>
      <dsp:spPr>
        <a:xfrm rot="5400000">
          <a:off x="-208172" y="1403389"/>
          <a:ext cx="1387814" cy="9714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  <a:endParaRPr lang="en-US" sz="3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1680952"/>
        <a:ext cx="971470" cy="416344"/>
      </dsp:txXfrm>
    </dsp:sp>
    <dsp:sp modelId="{F75E04E0-8123-44E2-8925-53D4F65B8220}">
      <dsp:nvSpPr>
        <dsp:cNvPr id="0" name=""/>
        <dsp:cNvSpPr/>
      </dsp:nvSpPr>
      <dsp:spPr>
        <a:xfrm rot="5400000">
          <a:off x="4735536" y="-2568848"/>
          <a:ext cx="902079" cy="84302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วัสดุบรรจุภัณฑ์ ตาม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Order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ที่ลูกค้าสั่ง เช่น ขวดแอลกอฮอล์เจล </a:t>
          </a:r>
          <a:b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</a:b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หลอดครีมแบบวิปโฟม เป็นต้น </a:t>
          </a:r>
          <a:r>
            <a:rPr lang="th-TH" sz="2800" b="1" u="sng" kern="1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-5400000">
        <a:off x="971470" y="1239254"/>
        <a:ext cx="8386175" cy="814007"/>
      </dsp:txXfrm>
    </dsp:sp>
    <dsp:sp modelId="{7DF18EE6-46EE-4FBA-95CD-5ADE9E27B469}">
      <dsp:nvSpPr>
        <dsp:cNvPr id="0" name=""/>
        <dsp:cNvSpPr/>
      </dsp:nvSpPr>
      <dsp:spPr>
        <a:xfrm rot="5400000">
          <a:off x="-208172" y="2594440"/>
          <a:ext cx="1387814" cy="9714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endParaRPr lang="en-US" sz="3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2872003"/>
        <a:ext cx="971470" cy="416344"/>
      </dsp:txXfrm>
    </dsp:sp>
    <dsp:sp modelId="{D4C5DBB5-41AD-40DE-86EB-B217782E0E2C}">
      <dsp:nvSpPr>
        <dsp:cNvPr id="0" name=""/>
        <dsp:cNvSpPr/>
      </dsp:nvSpPr>
      <dsp:spPr>
        <a:xfrm rot="5400000">
          <a:off x="4735536" y="-1377798"/>
          <a:ext cx="902079" cy="84302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b="1" u="sng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วัสดุซ่อมบำรุงและงานซ่อม </a:t>
          </a:r>
          <a:r>
            <a:rPr lang="th-TH" sz="2800" b="1" u="sng" kern="1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ที่ใช้สำหรับหน่วยงาน</a:t>
          </a:r>
          <a:endParaRPr lang="en-US" sz="2800" b="1" u="sng" kern="1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-5400000">
        <a:off x="971470" y="2430304"/>
        <a:ext cx="8386175" cy="814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195E9-6B4B-479D-BCFE-A5F190A7DD8B}">
      <dsp:nvSpPr>
        <dsp:cNvPr id="0" name=""/>
        <dsp:cNvSpPr/>
      </dsp:nvSpPr>
      <dsp:spPr>
        <a:xfrm>
          <a:off x="1353740" y="10682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วัสดุสำนักงาน เช่น กระดาษ </a:t>
          </a:r>
          <a:b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ที่เย็บกระดาษ สก็อตเทป หมึกเครื่องถ่ายเอกสาร</a:t>
          </a:r>
          <a:b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353740" y="10682"/>
        <a:ext cx="3589181" cy="2153509"/>
      </dsp:txXfrm>
    </dsp:sp>
    <dsp:sp modelId="{9CE77C7E-FF48-477D-A023-DDB2A6B717BA}">
      <dsp:nvSpPr>
        <dsp:cNvPr id="0" name=""/>
        <dsp:cNvSpPr/>
      </dsp:nvSpPr>
      <dsp:spPr>
        <a:xfrm>
          <a:off x="5269933" y="43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วัสดุงานบ้านงานครัว เช่น ถุงขยะ </a:t>
          </a:r>
          <a:b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สก็อต</a:t>
          </a:r>
          <a:r>
            <a:rPr lang="th-TH" sz="2500" b="1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ไบร์ท</a:t>
          </a:r>
          <a:r>
            <a:rPr lang="th-TH" sz="25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ไม้ถูพื้น กระดาษชำระ เป็นต้น</a:t>
          </a:r>
          <a:endParaRPr lang="en-US" sz="25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69933" y="43"/>
        <a:ext cx="3589181" cy="2153509"/>
      </dsp:txXfrm>
    </dsp:sp>
    <dsp:sp modelId="{3B7D0B06-7FBD-4C2F-978B-C3F9FF87F04E}">
      <dsp:nvSpPr>
        <dsp:cNvPr id="0" name=""/>
        <dsp:cNvSpPr/>
      </dsp:nvSpPr>
      <dsp:spPr>
        <a:xfrm>
          <a:off x="1321833" y="2512471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วัสดุไฟฟ้า เช่น ปลั๊กไฟ(ปลั๊กพ่วง)</a:t>
          </a:r>
          <a:br>
            <a:rPr lang="th-TH" sz="2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321833" y="2512471"/>
        <a:ext cx="3589181" cy="2153509"/>
      </dsp:txXfrm>
    </dsp:sp>
    <dsp:sp modelId="{04F03430-2C1A-400F-9C96-D9EA96AE8065}">
      <dsp:nvSpPr>
        <dsp:cNvPr id="0" name=""/>
        <dsp:cNvSpPr/>
      </dsp:nvSpPr>
      <dsp:spPr>
        <a:xfrm>
          <a:off x="5269933" y="2512471"/>
          <a:ext cx="3589181" cy="2153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วัสดุคอมพิวเตอร์ เช่น หมึกเครื่องถ่ายเอกสาร หมึกเครื่องพิมพ์ผล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(Printer) 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69933" y="2512471"/>
        <a:ext cx="3589181" cy="2153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0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5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648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93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212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72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37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4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1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1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3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2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0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1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EACFE1-715D-475B-B54D-8C6E6B076CFD}"/>
              </a:ext>
            </a:extLst>
          </p:cNvPr>
          <p:cNvSpPr/>
          <p:nvPr/>
        </p:nvSpPr>
        <p:spPr>
          <a:xfrm>
            <a:off x="1155749" y="271396"/>
            <a:ext cx="107573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</a:t>
            </a:r>
            <a:r>
              <a:rPr lang="th-TH" sz="72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เรื่องกระบวนการและขั้นตอน</a:t>
            </a:r>
            <a:r>
              <a:rPr lang="th-TH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การเบิกจ่ายแบบ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Unlock</a:t>
            </a:r>
            <a:endParaRPr lang="en-US" sz="72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568D2-A7AD-4980-8CC1-B48996C7720F}"/>
              </a:ext>
            </a:extLst>
          </p:cNvPr>
          <p:cNvSpPr/>
          <p:nvPr/>
        </p:nvSpPr>
        <p:spPr>
          <a:xfrm>
            <a:off x="2342374" y="1471725"/>
            <a:ext cx="711654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นำเสนอโดย</a:t>
            </a:r>
          </a:p>
          <a:p>
            <a:pPr algn="ctr"/>
            <a:r>
              <a:rPr lang="th-TH" sz="54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นางสาวคชาภรณ์ โภคศิริ</a:t>
            </a:r>
          </a:p>
          <a:p>
            <a:pPr algn="ctr"/>
            <a:r>
              <a:rPr lang="th-TH" sz="54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นักวิชาการพัสดุ</a:t>
            </a:r>
            <a:endParaRPr lang="en-US" sz="54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324DE-663C-404B-AC13-C0DCF481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8" y="1627826"/>
            <a:ext cx="3193667" cy="20774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8D8FC8-E49B-4482-B12E-995B09224F41}"/>
              </a:ext>
            </a:extLst>
          </p:cNvPr>
          <p:cNvSpPr/>
          <p:nvPr/>
        </p:nvSpPr>
        <p:spPr>
          <a:xfrm>
            <a:off x="2027058" y="4462946"/>
            <a:ext cx="6234953" cy="2123658"/>
          </a:xfrm>
          <a:prstGeom prst="rect">
            <a:avLst/>
          </a:prstGeom>
          <a:solidFill>
            <a:srgbClr val="FE9898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วันพุธ ที่ 26 กุมภาพันธ์ 2568</a:t>
            </a:r>
          </a:p>
          <a:p>
            <a:pPr algn="ctr"/>
            <a:r>
              <a:rPr lang="th-TH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เวลา 09.30-12.00น.</a:t>
            </a:r>
          </a:p>
          <a:p>
            <a:pPr algn="ctr"/>
            <a:r>
              <a:rPr lang="th-TH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ห้องประชุม 606 ชั้น 6 อาคารราชรัตน์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F56B8-502F-4866-AB43-970CFD23E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754" y="3973873"/>
            <a:ext cx="3469084" cy="26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3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EEA5C1-5F06-446A-BDBB-030545F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1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8AC55-81F6-472F-B0F6-8F6B3F2D3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BCCBB0-4E98-4B6D-8325-67FB0C504495}"/>
              </a:ext>
            </a:extLst>
          </p:cNvPr>
          <p:cNvSpPr/>
          <p:nvPr/>
        </p:nvSpPr>
        <p:spPr>
          <a:xfrm>
            <a:off x="6385437" y="541867"/>
            <a:ext cx="5398067" cy="677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0B47A9-9B50-41E0-828B-CD7C4FC980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335920"/>
              </p:ext>
            </p:extLst>
          </p:nvPr>
        </p:nvGraphicFramePr>
        <p:xfrm>
          <a:off x="597801" y="1638724"/>
          <a:ext cx="10180948" cy="466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F3134E2-751D-4C10-A2AD-F36C597F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91" y="910138"/>
            <a:ext cx="11788189" cy="6309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ประเภทวัสดุสำนักงานและวัสดุวิทยาศาสตร์ </a:t>
            </a:r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ดำเนินการเบิกจ่ายแบบ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Unlock</a:t>
            </a:r>
            <a:endParaRPr lang="en-US" b="1" u="sng" dirty="0">
              <a:solidFill>
                <a:srgbClr val="FF0000"/>
              </a:solidFill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7BB00-7259-4691-AA33-6E622B2B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97059">
            <a:off x="427958" y="1886758"/>
            <a:ext cx="833112" cy="1610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EA823-CE07-48C3-A07F-7AAF4BFD8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7941">
            <a:off x="10066048" y="1664934"/>
            <a:ext cx="1093164" cy="109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CBB11-B7C8-4017-89A7-2C8A6934A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4703" y="2811047"/>
            <a:ext cx="714046" cy="971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769A4-9B43-4EFE-9578-A7DF44410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43" y="4656481"/>
            <a:ext cx="1418763" cy="1168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40ADC1-4D07-4D10-B5D2-9C1E2FF0AE13}"/>
              </a:ext>
            </a:extLst>
          </p:cNvPr>
          <p:cNvSpPr txBox="1"/>
          <p:nvPr/>
        </p:nvSpPr>
        <p:spPr>
          <a:xfrm>
            <a:off x="3380154" y="142735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7E304-A1FC-408E-802D-0135508A2B51}"/>
              </a:ext>
            </a:extLst>
          </p:cNvPr>
          <p:cNvSpPr/>
          <p:nvPr/>
        </p:nvSpPr>
        <p:spPr>
          <a:xfrm>
            <a:off x="5550964" y="4050273"/>
            <a:ext cx="5061666" cy="215350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7D6BA-B559-46B8-BC9B-D64AAF85FB34}"/>
              </a:ext>
            </a:extLst>
          </p:cNvPr>
          <p:cNvSpPr txBox="1"/>
          <p:nvPr/>
        </p:nvSpPr>
        <p:spPr>
          <a:xfrm>
            <a:off x="5503732" y="4342966"/>
            <a:ext cx="4877123" cy="156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u="sng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วัสดุวิทยาศาสตร์และสารเคมี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ถุงมือที่ใช้ห้อง</a:t>
            </a:r>
            <a:r>
              <a:rPr lang="en-US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LAB</a:t>
            </a:r>
            <a:r>
              <a:rPr lang="th-TH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เข็มฉีดยา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เข็มเขี่ยเชื้อ</a:t>
            </a:r>
            <a:r>
              <a:rPr lang="en-US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งแก้ว</a:t>
            </a:r>
            <a:r>
              <a:rPr lang="en-US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และสารเคมีต่างๆ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  <a:endParaRPr lang="en-US" sz="18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F4E90-ED0E-4CCB-9A97-3915349345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981" y="4108235"/>
            <a:ext cx="1264769" cy="789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41A688-2768-4E39-B0B3-D0DAFA990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7774" y="5072598"/>
            <a:ext cx="131685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4AA48-7379-481A-80C9-875B1C3502DE}"/>
              </a:ext>
            </a:extLst>
          </p:cNvPr>
          <p:cNvSpPr txBox="1"/>
          <p:nvPr/>
        </p:nvSpPr>
        <p:spPr>
          <a:xfrm>
            <a:off x="3646772" y="1468685"/>
            <a:ext cx="48984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EB040-C732-437A-9C3B-DE2B7137C535}"/>
              </a:ext>
            </a:extLst>
          </p:cNvPr>
          <p:cNvSpPr txBox="1"/>
          <p:nvPr/>
        </p:nvSpPr>
        <p:spPr>
          <a:xfrm>
            <a:off x="440267" y="2225573"/>
            <a:ext cx="11311466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วัสดุสำนักงานและวัสดุวิทยาศาสตร์ สารเคมี ขั้นตอนการดำเนินงานและส่งเอกสารเบิกเงิน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2743-6EB7-4D70-AB53-137E2C2DA5AD}"/>
              </a:ext>
            </a:extLst>
          </p:cNvPr>
          <p:cNvSpPr txBox="1"/>
          <p:nvPr/>
        </p:nvSpPr>
        <p:spPr>
          <a:xfrm>
            <a:off x="360487" y="3355445"/>
            <a:ext cx="4879730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เบิก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ดำเนินการจัดซื้อจัดจ้างพัสดุทุกรายการ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ที่อยู่ภายใต้โครงการได้ (ติดต่อประสานงาน/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ต่อรองราคา/นัดหมายส่งมอบ/ยืมเงินทดรองจ่าย)</a:t>
            </a:r>
            <a:endParaRPr lang="en-US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353B5F-A6BA-40F4-8A6D-DAEED5015C4C}"/>
              </a:ext>
            </a:extLst>
          </p:cNvPr>
          <p:cNvSpPr/>
          <p:nvPr/>
        </p:nvSpPr>
        <p:spPr>
          <a:xfrm>
            <a:off x="5323744" y="4053848"/>
            <a:ext cx="615745" cy="344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2D9A-252C-49CF-B992-27FFEC8D1B4F}"/>
              </a:ext>
            </a:extLst>
          </p:cNvPr>
          <p:cNvSpPr txBox="1"/>
          <p:nvPr/>
        </p:nvSpPr>
        <p:spPr>
          <a:xfrm>
            <a:off x="6023016" y="3244071"/>
            <a:ext cx="5617231" cy="2308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.ผู้เบิก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ส่งเอกสารแบบฟอร์ม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ที่หน่วยการเงิน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พร้อมแนบเอกสาร ดังนี้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แบบฟอร์ม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ใบกำกับภาษี/ใบส่งของ/ใบแจ้งหนี้/ใบเสร็จรับเงิน(กรณีที่จ่ายเงินสด)</a:t>
            </a:r>
            <a:b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พร้อมลายเซ็นผู้ตรวจรับ ซึ่งผู้ตรวจรับต้องเป็น  บุคคลที่ระบุในแบบฟอร์ม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อนุมัติในหลักการ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(สำเนา) พร้อมรับรองสำเนาถูกต้อง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สำเนาเอกสาร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ส่งเบิกเงิน(ตามเอกสารข้อ 1-3) จำนวน 1 ชุด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C9008F-FAE4-4598-9E9C-BAE532231C21}"/>
              </a:ext>
            </a:extLst>
          </p:cNvPr>
          <p:cNvSpPr txBox="1"/>
          <p:nvPr/>
        </p:nvSpPr>
        <p:spPr>
          <a:xfrm>
            <a:off x="559820" y="366886"/>
            <a:ext cx="11311466" cy="954107"/>
          </a:xfrm>
          <a:prstGeom prst="rect">
            <a:avLst/>
          </a:prstGeom>
          <a:solidFill>
            <a:srgbClr val="FE989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 (งานบริการที่เกี่ยวกับการจัดงานประชุม) </a:t>
            </a:r>
            <a:r>
              <a:rPr lang="th-TH" sz="2800" b="1" u="sng" dirty="0">
                <a:solidFill>
                  <a:srgbClr val="FFFF0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หน่วยงานดำเนินการเอง </a:t>
            </a:r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ได้แก่ </a:t>
            </a:r>
            <a:b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</a:br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ภาควิชาเภสัชกรรม, </a:t>
            </a:r>
            <a:r>
              <a:rPr lang="en-US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HTA</a:t>
            </a:r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 , ภาควิชาเภสัชพฤกษศาสตร์</a:t>
            </a:r>
            <a:endParaRPr lang="en-US" sz="28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pic>
        <p:nvPicPr>
          <p:cNvPr id="20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1205488F-1D52-43CF-A5D7-32F50DA10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8" y="5059355"/>
            <a:ext cx="1942465" cy="19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5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4AA48-7379-481A-80C9-875B1C3502DE}"/>
              </a:ext>
            </a:extLst>
          </p:cNvPr>
          <p:cNvSpPr txBox="1"/>
          <p:nvPr/>
        </p:nvSpPr>
        <p:spPr>
          <a:xfrm>
            <a:off x="2649454" y="1243926"/>
            <a:ext cx="63034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EB040-C732-437A-9C3B-DE2B7137C535}"/>
              </a:ext>
            </a:extLst>
          </p:cNvPr>
          <p:cNvSpPr txBox="1"/>
          <p:nvPr/>
        </p:nvSpPr>
        <p:spPr>
          <a:xfrm>
            <a:off x="1311029" y="2052413"/>
            <a:ext cx="9764184" cy="461665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วัสดุสำนักงานและวัสดุวิทยาศาสตร์ สารเคมี ขั้นตอนการดำเนินงานและส่งเอกสารเบิกเงิน โดยมีรายละเอียดดังนี้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2743-6EB7-4D70-AB53-137E2C2DA5AD}"/>
              </a:ext>
            </a:extLst>
          </p:cNvPr>
          <p:cNvSpPr txBox="1"/>
          <p:nvPr/>
        </p:nvSpPr>
        <p:spPr>
          <a:xfrm>
            <a:off x="264582" y="2944092"/>
            <a:ext cx="4769744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 </a:t>
            </a: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ส่งใบเบิกที่หน่วยพัสดุ+ใบเสนอราคา+</a:t>
            </a:r>
            <a:b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อนุมัติในหลักการ(สำเนา)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353B5F-A6BA-40F4-8A6D-DAEED5015C4C}"/>
              </a:ext>
            </a:extLst>
          </p:cNvPr>
          <p:cNvSpPr/>
          <p:nvPr/>
        </p:nvSpPr>
        <p:spPr>
          <a:xfrm>
            <a:off x="5061237" y="3171962"/>
            <a:ext cx="474133" cy="33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9274-69F1-4B53-99C2-7366A7F9DE4D}"/>
              </a:ext>
            </a:extLst>
          </p:cNvPr>
          <p:cNvSpPr txBox="1"/>
          <p:nvPr/>
        </p:nvSpPr>
        <p:spPr>
          <a:xfrm>
            <a:off x="5573590" y="2970085"/>
            <a:ext cx="6219825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8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เสนอรองคลังฯ อนุมัติใบเบิก+หน่วยพัสดุดำเนินการสั่งซื้อ+ส่งของที่หน่วยพัสดุ</a:t>
            </a:r>
            <a:endParaRPr lang="th-TH" sz="2400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C7270EF-BB94-4E76-B489-15B9D75AA7CB}"/>
              </a:ext>
            </a:extLst>
          </p:cNvPr>
          <p:cNvSpPr/>
          <p:nvPr/>
        </p:nvSpPr>
        <p:spPr>
          <a:xfrm>
            <a:off x="8693149" y="3925867"/>
            <a:ext cx="355600" cy="395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315E7-86FC-46FD-9818-2F13E992967B}"/>
              </a:ext>
            </a:extLst>
          </p:cNvPr>
          <p:cNvSpPr txBox="1"/>
          <p:nvPr/>
        </p:nvSpPr>
        <p:spPr>
          <a:xfrm>
            <a:off x="5755282" y="4321416"/>
            <a:ext cx="6373283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3.ผู้เบิก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รับของที่เบิกที่หน่วยพัสดุพร้อมเซ็นตรวจรับพัสดุและนำเอกสารแบบฟอร์ม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พร้อมเอกสารใบกำกับภาษี/ใบส่งของ/ใบแจ้งหนี้ นำไปเสนอหัวหน้าโครงการลงนาม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kumimoji="0" lang="th-TH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2CF9C1E-6C46-4612-9268-E3D7ECF0F211}"/>
              </a:ext>
            </a:extLst>
          </p:cNvPr>
          <p:cNvSpPr/>
          <p:nvPr/>
        </p:nvSpPr>
        <p:spPr>
          <a:xfrm>
            <a:off x="5189247" y="4846218"/>
            <a:ext cx="566035" cy="3370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2D9A-252C-49CF-B992-27FFEC8D1B4F}"/>
              </a:ext>
            </a:extLst>
          </p:cNvPr>
          <p:cNvSpPr txBox="1"/>
          <p:nvPr/>
        </p:nvSpPr>
        <p:spPr>
          <a:xfrm>
            <a:off x="1150647" y="4752303"/>
            <a:ext cx="40386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4.ผู้เบิก </a:t>
            </a: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นำเอกสารกลับมาส่งที่หน่วยพัสดุ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677B705-68D0-4911-AC4B-572D4C946872}"/>
              </a:ext>
            </a:extLst>
          </p:cNvPr>
          <p:cNvSpPr/>
          <p:nvPr/>
        </p:nvSpPr>
        <p:spPr>
          <a:xfrm>
            <a:off x="2839748" y="5275523"/>
            <a:ext cx="330199" cy="5329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B7C26-53A9-48EE-8D5E-18FFD467D7D5}"/>
              </a:ext>
            </a:extLst>
          </p:cNvPr>
          <p:cNvSpPr txBox="1"/>
          <p:nvPr/>
        </p:nvSpPr>
        <p:spPr>
          <a:xfrm>
            <a:off x="264582" y="5808497"/>
            <a:ext cx="53594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5.หน่วยพัสดุ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นำเอกสารส่งที่หน่วยบัญชีเพื่อส่งเบิกเงิน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91EC8-45AD-4737-87CE-93DF31A3E1C0}"/>
              </a:ext>
            </a:extLst>
          </p:cNvPr>
          <p:cNvSpPr txBox="1"/>
          <p:nvPr/>
        </p:nvSpPr>
        <p:spPr>
          <a:xfrm>
            <a:off x="132291" y="174157"/>
            <a:ext cx="11927417" cy="954107"/>
          </a:xfrm>
          <a:prstGeom prst="rect">
            <a:avLst/>
          </a:prstGeom>
          <a:solidFill>
            <a:srgbClr val="FE989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สำหรับงานบริการวิชาการหมวด 2(งานบริการที่เกี่ยวกับการตรวจวิเคราะห์) </a:t>
            </a:r>
            <a:r>
              <a:rPr lang="th-TH" sz="2800" b="1" u="sng" dirty="0">
                <a:solidFill>
                  <a:srgbClr val="FFFF0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 </a:t>
            </a:r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ได้แก่ ภาควิชาจุลชีววิทยา,ภาควิชาเภสัชวินิจฉัย, ภาควิชาเภสัชพฤกษศาสตร์,ภาควิชาสรีรวิทยา</a:t>
            </a:r>
            <a:endParaRPr lang="en-US" sz="32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7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69EB3-03E4-40D1-AAD4-A75109F43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"/>
          <a:stretch/>
        </p:blipFill>
        <p:spPr>
          <a:xfrm>
            <a:off x="1912792" y="1308811"/>
            <a:ext cx="3829584" cy="5427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DEE58-0256-4FBC-B592-253114F79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9"/>
          <a:stretch/>
        </p:blipFill>
        <p:spPr>
          <a:xfrm>
            <a:off x="6814138" y="1335180"/>
            <a:ext cx="3829584" cy="54014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EECB4E-D0F5-4F07-A7A3-7B6E685B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004" y="764946"/>
            <a:ext cx="3055159" cy="4543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2800" b="1" dirty="0"/>
              <a:t>แบบฟอร์มใบเบิกวัสดุวิทยาศาสตร์</a:t>
            </a:r>
            <a:endParaRPr lang="en-US" sz="2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D0F55D-C42F-4D2E-BA59-BF56017D6480}"/>
              </a:ext>
            </a:extLst>
          </p:cNvPr>
          <p:cNvSpPr txBox="1">
            <a:spLocks/>
          </p:cNvSpPr>
          <p:nvPr/>
        </p:nvSpPr>
        <p:spPr>
          <a:xfrm>
            <a:off x="7094743" y="764945"/>
            <a:ext cx="3055159" cy="4543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/>
              <a:t>แบบฟอร์มใบเบิกวัสดุสำนักงาน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63DB0-4074-4A74-938B-CB01D43D1049}"/>
              </a:ext>
            </a:extLst>
          </p:cNvPr>
          <p:cNvSpPr txBox="1"/>
          <p:nvPr/>
        </p:nvSpPr>
        <p:spPr>
          <a:xfrm>
            <a:off x="3380154" y="122206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600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A7D1C-5E37-4C95-A284-3F13581A7611}"/>
              </a:ext>
            </a:extLst>
          </p:cNvPr>
          <p:cNvSpPr txBox="1"/>
          <p:nvPr/>
        </p:nvSpPr>
        <p:spPr>
          <a:xfrm>
            <a:off x="500573" y="1004723"/>
            <a:ext cx="505616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BB4E3-28A1-433D-9F26-2FBA5CFEC511}"/>
              </a:ext>
            </a:extLst>
          </p:cNvPr>
          <p:cNvSpPr txBox="1"/>
          <p:nvPr/>
        </p:nvSpPr>
        <p:spPr>
          <a:xfrm>
            <a:off x="1142570" y="1890567"/>
            <a:ext cx="10513423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กรณีจัดซื้อครุภัณฑ์(เงินรายได้) ขั้นตอนการดำเนินงานและส่งเอกสารเบิกเงิน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F8349-9B37-4E4E-ACF0-587589CBBFA0}"/>
              </a:ext>
            </a:extLst>
          </p:cNvPr>
          <p:cNvSpPr txBox="1"/>
          <p:nvPr/>
        </p:nvSpPr>
        <p:spPr>
          <a:xfrm>
            <a:off x="500573" y="2691000"/>
            <a:ext cx="574250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ดำเนินการทำอนุมัติในหลักการ+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รายละเอียดคุณลักษณะ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(TOR)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+ใบเสนอราคา+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Catalong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+แบบฟอร์มคณะกรรมการตรวจรับ 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ส่งที่งานกลยุทธ์และแผน</a:t>
            </a:r>
            <a:endParaRPr kumimoji="0" lang="th-TH" sz="240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AC0D0D4-3EBC-4A5D-B393-49E7622A4C0E}"/>
              </a:ext>
            </a:extLst>
          </p:cNvPr>
          <p:cNvSpPr/>
          <p:nvPr/>
        </p:nvSpPr>
        <p:spPr>
          <a:xfrm rot="16200000">
            <a:off x="6396211" y="2906105"/>
            <a:ext cx="373197" cy="679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B1773-3AC1-46AC-8122-EDCB208F4310}"/>
              </a:ext>
            </a:extLst>
          </p:cNvPr>
          <p:cNvSpPr txBox="1"/>
          <p:nvPr/>
        </p:nvSpPr>
        <p:spPr>
          <a:xfrm>
            <a:off x="6922538" y="2678877"/>
            <a:ext cx="466090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ได้รับอนุมัติในหลักการต้นฉบับ+ดำเนินการตรวจสอบเอกสารรายละเอียดคุณลักษณะ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(TOR)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+ดำเนินการสั่งซื้อตามประกาศ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  <a:endParaRPr lang="th-TH" sz="2400" b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57AA0-3879-4CF2-9A09-D0CD644D3568}"/>
              </a:ext>
            </a:extLst>
          </p:cNvPr>
          <p:cNvSpPr txBox="1"/>
          <p:nvPr/>
        </p:nvSpPr>
        <p:spPr>
          <a:xfrm>
            <a:off x="7185590" y="4435596"/>
            <a:ext cx="447040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ส่งมอบครุภัณฑ์ที่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ดำเนินการนัดหมายคณะกรรมการตรวจรับเพื่อตรวจรับครุภัณฑ์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8375B-509A-4C4E-BB78-B51E14011D46}"/>
              </a:ext>
            </a:extLst>
          </p:cNvPr>
          <p:cNvSpPr txBox="1"/>
          <p:nvPr/>
        </p:nvSpPr>
        <p:spPr>
          <a:xfrm>
            <a:off x="746037" y="4614475"/>
            <a:ext cx="574250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4.หน่วยพัสดุ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นำเอกสารส่งเบิกเงินที่หน่วยบัญชี+ดำเนินการขึ้นทะเบียนสินทรัพย์</a:t>
            </a:r>
            <a:endParaRPr lang="en-US" sz="2400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049733A3-F1C2-4324-A55B-1173B2061BEC}"/>
              </a:ext>
            </a:extLst>
          </p:cNvPr>
          <p:cNvSpPr/>
          <p:nvPr/>
        </p:nvSpPr>
        <p:spPr>
          <a:xfrm>
            <a:off x="6497339" y="4884331"/>
            <a:ext cx="679457" cy="3731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A5E1019-5469-4395-BE18-11030AF16918}"/>
              </a:ext>
            </a:extLst>
          </p:cNvPr>
          <p:cNvSpPr/>
          <p:nvPr/>
        </p:nvSpPr>
        <p:spPr>
          <a:xfrm>
            <a:off x="9213357" y="3891329"/>
            <a:ext cx="414867" cy="542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D11896C5-74F9-4D7D-8EE7-E7B08ACF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73" y="5355419"/>
            <a:ext cx="2029708" cy="20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ส่งแล้ว, ธุรกิจ, เอกสาร, ไฟล์, ยื่น">
            <a:extLst>
              <a:ext uri="{FF2B5EF4-FFF2-40B4-BE49-F238E27FC236}">
                <a16:creationId xmlns:a16="http://schemas.microsoft.com/office/drawing/2014/main" id="{E20EADD6-5CFC-4D4B-AEAA-FEB4C3B3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532">
            <a:off x="5681622" y="5510271"/>
            <a:ext cx="1508266" cy="15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ย้าย, กล่อง, การย้ายถิ่นฐาน, ผู้คน, ใหม่">
            <a:extLst>
              <a:ext uri="{FF2B5EF4-FFF2-40B4-BE49-F238E27FC236}">
                <a16:creationId xmlns:a16="http://schemas.microsoft.com/office/drawing/2014/main" id="{A2A68169-2289-48D6-82F2-050F8A74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6" y="5787490"/>
            <a:ext cx="1052939" cy="97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9DC794-A202-4FE2-AA1D-00B51B7C4414}"/>
              </a:ext>
            </a:extLst>
          </p:cNvPr>
          <p:cNvSpPr txBox="1"/>
          <p:nvPr/>
        </p:nvSpPr>
        <p:spPr>
          <a:xfrm>
            <a:off x="5993747" y="956601"/>
            <a:ext cx="51874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r>
              <a:rPr lang="en-US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9F5737-FBC4-4D4B-B9D0-ACDEC3A71ED3}"/>
              </a:ext>
            </a:extLst>
          </p:cNvPr>
          <p:cNvSpPr txBox="1"/>
          <p:nvPr/>
        </p:nvSpPr>
        <p:spPr>
          <a:xfrm>
            <a:off x="3380154" y="142735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185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CBCAC3-64FA-4D54-A2E8-68F02BFC62AC}"/>
              </a:ext>
            </a:extLst>
          </p:cNvPr>
          <p:cNvSpPr txBox="1"/>
          <p:nvPr/>
        </p:nvSpPr>
        <p:spPr>
          <a:xfrm>
            <a:off x="1082937" y="771099"/>
            <a:ext cx="50215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07730-1FA7-4846-B73D-D60B4B7A0DCE}"/>
              </a:ext>
            </a:extLst>
          </p:cNvPr>
          <p:cNvSpPr txBox="1"/>
          <p:nvPr/>
        </p:nvSpPr>
        <p:spPr>
          <a:xfrm>
            <a:off x="1082937" y="1451908"/>
            <a:ext cx="9803875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กรณีงานจ้างเหมา ขั้นตอนการดำเนินการและส่งเอกสารเบิกเงิน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2398-AF5E-411C-91DD-0427EE83565F}"/>
              </a:ext>
            </a:extLst>
          </p:cNvPr>
          <p:cNvSpPr txBox="1"/>
          <p:nvPr/>
        </p:nvSpPr>
        <p:spPr>
          <a:xfrm>
            <a:off x="499533" y="2185261"/>
            <a:ext cx="574250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ดำเนินการทำอนุมัติในหลักการ+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รายละเอียดงานที่จ้าง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(TOR)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+ใบเสนอราคา+แบบฟอร์มคณะกรรมการตรวจรับ 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ส่งที่งานกลยุทธ์และแผน</a:t>
            </a:r>
            <a:endParaRPr kumimoji="0" lang="th-TH" sz="2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4A52C-80F4-4A43-AD6B-7235617DBEB6}"/>
              </a:ext>
            </a:extLst>
          </p:cNvPr>
          <p:cNvSpPr txBox="1"/>
          <p:nvPr/>
        </p:nvSpPr>
        <p:spPr>
          <a:xfrm>
            <a:off x="6958478" y="2199652"/>
            <a:ext cx="466090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ได้รับอนุมัติในหลักการต้นฉบับ+ดำเนินการตรวจสอบรายละเอียดงานที่จ้าง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(TOR)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+ดำเนินการสั่งจ้างตามประกาศ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  <a:endParaRPr lang="th-TH" sz="2400" b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8E7FF-3332-4A6B-9908-CEBA544A09AB}"/>
              </a:ext>
            </a:extLst>
          </p:cNvPr>
          <p:cNvSpPr txBox="1"/>
          <p:nvPr/>
        </p:nvSpPr>
        <p:spPr>
          <a:xfrm>
            <a:off x="6890906" y="3767816"/>
            <a:ext cx="5174183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ส่งมอบงานตามรายละเอียดงานที่ตกลงกับ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24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ใบส่งมอบงาน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ที่มีลายเซ็นกรรมตรวจรับ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สำเนาบัตรประชาชนของผู้</a:t>
            </a:r>
            <a:r>
              <a:rPr lang="th-TH" sz="24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รับจ้างพร้อมรับรอง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สำเนาถูกต้อง</a:t>
            </a:r>
            <a:b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มาให้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 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6A3BB-0B49-48D9-9D9A-7578A9DBD8BE}"/>
              </a:ext>
            </a:extLst>
          </p:cNvPr>
          <p:cNvSpPr txBox="1"/>
          <p:nvPr/>
        </p:nvSpPr>
        <p:spPr>
          <a:xfrm>
            <a:off x="545390" y="3827411"/>
            <a:ext cx="5629644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</a:t>
            </a:r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 </a:t>
            </a: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ดำเนินการทำเอกสารเบิกจ่ายแบบ</a:t>
            </a:r>
            <a:r>
              <a:rPr lang="en-US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Unlock </a:t>
            </a:r>
            <a:endParaRPr kumimoji="0" lang="th-TH" sz="28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60A57-CBFE-43A7-BEE6-4D56280D4B6E}"/>
              </a:ext>
            </a:extLst>
          </p:cNvPr>
          <p:cNvSpPr txBox="1"/>
          <p:nvPr/>
        </p:nvSpPr>
        <p:spPr>
          <a:xfrm>
            <a:off x="254525" y="4850868"/>
            <a:ext cx="6183982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.ผู้เบิก </a:t>
            </a:r>
            <a:r>
              <a:rPr kumimoji="0" lang="th-TH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มารับเอกสารที่หน่วยพัสดุให้หัวหน้าโครงการ/หัวหน้าศูนย์ลงนาม และ</a:t>
            </a:r>
            <a:r>
              <a:rPr kumimoji="0" lang="th-TH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ผู้เบิก</a:t>
            </a:r>
            <a:r>
              <a:rPr kumimoji="0" lang="th-TH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นำเอกสารกลับมาส่งที่หน่วยพัสดุ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477CCC-BEC4-457E-9A04-AF8B730CF054}"/>
              </a:ext>
            </a:extLst>
          </p:cNvPr>
          <p:cNvSpPr txBox="1"/>
          <p:nvPr/>
        </p:nvSpPr>
        <p:spPr>
          <a:xfrm>
            <a:off x="2389376" y="6218157"/>
            <a:ext cx="53594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.หน่วยพัสดุ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นำเอกสารส่งที่หน่วยบัญชีเพื่อส่งเบิกเงิน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248A9C-59B4-49ED-AA5A-98653C5793EC}"/>
              </a:ext>
            </a:extLst>
          </p:cNvPr>
          <p:cNvSpPr/>
          <p:nvPr/>
        </p:nvSpPr>
        <p:spPr>
          <a:xfrm>
            <a:off x="6242041" y="2514830"/>
            <a:ext cx="716437" cy="569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BC62309-F35A-45FB-BEC3-825A768437F8}"/>
              </a:ext>
            </a:extLst>
          </p:cNvPr>
          <p:cNvSpPr/>
          <p:nvPr/>
        </p:nvSpPr>
        <p:spPr>
          <a:xfrm>
            <a:off x="8944750" y="3429000"/>
            <a:ext cx="471318" cy="380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DB419A2-7976-4F3B-AD85-BBEA88B03D68}"/>
              </a:ext>
            </a:extLst>
          </p:cNvPr>
          <p:cNvSpPr/>
          <p:nvPr/>
        </p:nvSpPr>
        <p:spPr>
          <a:xfrm>
            <a:off x="6175034" y="3823665"/>
            <a:ext cx="715872" cy="5088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8E71487-882F-4F8F-B0F6-DD427BFAFCF4}"/>
              </a:ext>
            </a:extLst>
          </p:cNvPr>
          <p:cNvSpPr/>
          <p:nvPr/>
        </p:nvSpPr>
        <p:spPr>
          <a:xfrm>
            <a:off x="3186260" y="4346320"/>
            <a:ext cx="443060" cy="504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87A2722-6C09-42B9-8DF4-8FC28B1BA7F4}"/>
              </a:ext>
            </a:extLst>
          </p:cNvPr>
          <p:cNvSpPr/>
          <p:nvPr/>
        </p:nvSpPr>
        <p:spPr>
          <a:xfrm>
            <a:off x="4166647" y="5802897"/>
            <a:ext cx="537328" cy="455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3B47A463-E14A-438A-B89D-9EDE267E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76" y="5008066"/>
            <a:ext cx="2319051" cy="2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3F203E-7850-4641-99F2-73C47AE076E8}"/>
              </a:ext>
            </a:extLst>
          </p:cNvPr>
          <p:cNvSpPr txBox="1"/>
          <p:nvPr/>
        </p:nvSpPr>
        <p:spPr>
          <a:xfrm>
            <a:off x="6438507" y="771099"/>
            <a:ext cx="51874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r>
              <a:rPr lang="en-US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90B917-87AB-434E-AD22-152EB563DA7E}"/>
              </a:ext>
            </a:extLst>
          </p:cNvPr>
          <p:cNvSpPr txBox="1"/>
          <p:nvPr/>
        </p:nvSpPr>
        <p:spPr>
          <a:xfrm>
            <a:off x="3407790" y="70139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3725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0AB64-B29A-4754-9B64-E0A921946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14844" r="12319" b="488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2EA6-EF80-4617-9D35-CBD575B1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40" y="1352489"/>
            <a:ext cx="2280733" cy="4543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2800" b="1" dirty="0"/>
              <a:t>แบบฟอร์มใบส่งงาน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07E8-67C4-404E-B066-CCA6F9BD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7" t="19244" r="18196" b="9101"/>
          <a:stretch/>
        </p:blipFill>
        <p:spPr>
          <a:xfrm>
            <a:off x="1170735" y="1907229"/>
            <a:ext cx="3421931" cy="4914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B688A-D186-4EFD-BD0A-BEEAACB58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2" t="19381" r="18041" b="8963"/>
          <a:stretch/>
        </p:blipFill>
        <p:spPr>
          <a:xfrm>
            <a:off x="8080480" y="1895274"/>
            <a:ext cx="3421932" cy="49141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BC7E06-37EF-4846-93C7-5B973B8C37E3}"/>
              </a:ext>
            </a:extLst>
          </p:cNvPr>
          <p:cNvSpPr txBox="1">
            <a:spLocks/>
          </p:cNvSpPr>
          <p:nvPr/>
        </p:nvSpPr>
        <p:spPr>
          <a:xfrm>
            <a:off x="8417029" y="1374432"/>
            <a:ext cx="2488677" cy="4543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/>
              <a:t>แบบฟอร์มใบเสนอราคา</a:t>
            </a:r>
            <a:endParaRPr lang="en-US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601D5-594B-4949-824F-AAAB6411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12" y="2029259"/>
            <a:ext cx="2502424" cy="2323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4EE3F4-ECC2-46F0-A08A-E4042E05E192}"/>
              </a:ext>
            </a:extLst>
          </p:cNvPr>
          <p:cNvSpPr txBox="1"/>
          <p:nvPr/>
        </p:nvSpPr>
        <p:spPr>
          <a:xfrm>
            <a:off x="4912271" y="4665516"/>
            <a:ext cx="284860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สำเนาประจำตัวประชาชนของ</a:t>
            </a:r>
            <a:b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ผู้รับจ้าง+รับรองสำเนาถูกต้อง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DE6FA-6750-4B57-85B0-B37CB0DC6883}"/>
              </a:ext>
            </a:extLst>
          </p:cNvPr>
          <p:cNvSpPr txBox="1"/>
          <p:nvPr/>
        </p:nvSpPr>
        <p:spPr>
          <a:xfrm>
            <a:off x="2776006" y="701715"/>
            <a:ext cx="71127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แบบฟอร์มและเอกสารที่ต้องแนบเอกสารเบิกเงินใน</a:t>
            </a:r>
            <a:r>
              <a:rPr lang="th-TH" sz="32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งานจ้างเหมา</a:t>
            </a:r>
            <a:endParaRPr lang="en-US" sz="32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90FDF0-BC22-4273-89C8-DB0576073FAB}"/>
              </a:ext>
            </a:extLst>
          </p:cNvPr>
          <p:cNvSpPr txBox="1"/>
          <p:nvPr/>
        </p:nvSpPr>
        <p:spPr>
          <a:xfrm>
            <a:off x="3397738" y="16507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640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2C1E4B-8513-42A0-A487-F49686DF4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3" t="19720" r="8722"/>
          <a:stretch/>
        </p:blipFill>
        <p:spPr>
          <a:xfrm>
            <a:off x="186267" y="933252"/>
            <a:ext cx="11922123" cy="59247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8091D7-8AA8-41A7-9B6D-F917CBA4EEA5}"/>
              </a:ext>
            </a:extLst>
          </p:cNvPr>
          <p:cNvSpPr txBox="1">
            <a:spLocks/>
          </p:cNvSpPr>
          <p:nvPr/>
        </p:nvSpPr>
        <p:spPr>
          <a:xfrm>
            <a:off x="1530354" y="210457"/>
            <a:ext cx="9429741" cy="578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ประกาศคณะกรรมการนโยบายการจัดซื้อจัดจ้างและการบริหารพัสดุภาครัฐ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1543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BA41F-3987-49F4-A5B5-82BEF8B54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05" t="19382" r="18119" b="9100"/>
          <a:stretch/>
        </p:blipFill>
        <p:spPr>
          <a:xfrm>
            <a:off x="6900422" y="863446"/>
            <a:ext cx="4693763" cy="59945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FC82BC-32D1-40EE-BAB3-42E75008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76" y="1632927"/>
            <a:ext cx="3141716" cy="601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/>
              <a:t>แบบฟอร์มใบสำคัญรับเงิน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EF142-C371-42AE-AA97-5419AFC884BB}"/>
              </a:ext>
            </a:extLst>
          </p:cNvPr>
          <p:cNvSpPr txBox="1"/>
          <p:nvPr/>
        </p:nvSpPr>
        <p:spPr>
          <a:xfrm>
            <a:off x="437559" y="2370545"/>
            <a:ext cx="616303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กรณีที่ผู้รับจ้าง มารับเช็คกับหน่วยการเงิน </a:t>
            </a:r>
            <a:b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นำใบสำคัญรับเงินมารับเช็คกับหน่วยการเงิน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37C9C-5759-4066-A1B1-DFB0D10A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398" y="4150840"/>
            <a:ext cx="2905073" cy="1935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7965A-1CA8-4A1E-8928-BC692D97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3" y="4150840"/>
            <a:ext cx="2963687" cy="1972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AFA31B-BEA3-467B-AF21-E477FA0EB7FF}"/>
              </a:ext>
            </a:extLst>
          </p:cNvPr>
          <p:cNvSpPr txBox="1"/>
          <p:nvPr/>
        </p:nvSpPr>
        <p:spPr>
          <a:xfrm>
            <a:off x="1862736" y="863446"/>
            <a:ext cx="28477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กรณีงานจ้างเหมา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D4BC2-53E3-465D-B29C-47026E621299}"/>
              </a:ext>
            </a:extLst>
          </p:cNvPr>
          <p:cNvSpPr txBox="1"/>
          <p:nvPr/>
        </p:nvSpPr>
        <p:spPr>
          <a:xfrm>
            <a:off x="3380743" y="142428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463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1BE1B-8DA2-4151-B9D5-49E3373B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49" y="1009816"/>
            <a:ext cx="7474226" cy="518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DAADF-47D5-41D3-B89E-3A4B6566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93" y="2670975"/>
            <a:ext cx="2780306" cy="2780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8705FF-ACF7-4133-9BB1-2EC30897EC8B}"/>
              </a:ext>
            </a:extLst>
          </p:cNvPr>
          <p:cNvSpPr txBox="1"/>
          <p:nvPr/>
        </p:nvSpPr>
        <p:spPr>
          <a:xfrm>
            <a:off x="326004" y="1406719"/>
            <a:ext cx="4055166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อนุมัติหลักการ แนบกับเอกสารส่งเบิกเงินหลังสุด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477EE-27BD-4ED8-A807-9EAF9C7BDF4B}"/>
              </a:ext>
            </a:extLst>
          </p:cNvPr>
          <p:cNvSpPr txBox="1"/>
          <p:nvPr/>
        </p:nvSpPr>
        <p:spPr>
          <a:xfrm>
            <a:off x="3380154" y="142735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637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0A667-AA87-4BAC-8BA8-2173B9881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14983" r="11624" b="4880"/>
          <a:stretch/>
        </p:blipFill>
        <p:spPr>
          <a:xfrm>
            <a:off x="0" y="0"/>
            <a:ext cx="12192000" cy="64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86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584A73-D9E7-4DFA-9C0B-1660372C1E98}"/>
              </a:ext>
            </a:extLst>
          </p:cNvPr>
          <p:cNvSpPr txBox="1"/>
          <p:nvPr/>
        </p:nvSpPr>
        <p:spPr>
          <a:xfrm>
            <a:off x="1294911" y="1256231"/>
            <a:ext cx="4170485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วงเงินเกิน 1,000,000.-บาท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C0E44-3DC4-483E-84F7-3C366728C822}"/>
              </a:ext>
            </a:extLst>
          </p:cNvPr>
          <p:cNvSpPr txBox="1"/>
          <p:nvPr/>
        </p:nvSpPr>
        <p:spPr>
          <a:xfrm>
            <a:off x="374802" y="2571221"/>
            <a:ext cx="11253860" cy="2831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เชิญผู้ประกอบการไม่น้อยกว่า 3 ราย ที่มีคุณสมบัติตรงตามที่กำหนดเข้าเสนอราคา</a:t>
            </a:r>
          </a:p>
          <a:p>
            <a:r>
              <a:rPr lang="th-TH" sz="2400" b="1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มีผู้ประกอบการที่มีคุณสมบัติที่กาหนดไม่น้อยกว่าสามรายเข้ายื่นข้อเสนอ </a:t>
            </a:r>
            <a:endParaRPr lang="th-TH" sz="2400" b="0" i="0" u="none" strike="noStrike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i="0" u="sng" strike="noStrike" baseline="0" dirty="0">
                <a:solidFill>
                  <a:srgbClr val="EE0C0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เว้นแต่ </a:t>
            </a:r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มีผู้ประกอบการที่มีคุณสมบัติที่กำหนดน้อยกว่า 3 ราย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สามารถดำเนินการได้ในกรณีหนึ่งกรณีใดดังนี้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(ก) จัดซื้อตามรายละเอียดคุณลักษณะที่ผู้ว่าจ้างกำหนด หรือตามรายละเอียด ของการวิจัยหรือการให้บริการทางวิชาการ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(ข) ต้องใช้พัสดุให้ทันกำหนดของผู้ว่าจ้างหรือกำหนดเวลาของการวิจัย หรือ การให้บริการทางวิชาการ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(ค) ต้องซื้อหรือจ้างโดยตรงจากต่างประเทศ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7F08C-E99C-4851-A18A-0C99EBA523F2}"/>
              </a:ext>
            </a:extLst>
          </p:cNvPr>
          <p:cNvSpPr txBox="1"/>
          <p:nvPr/>
        </p:nvSpPr>
        <p:spPr>
          <a:xfrm>
            <a:off x="5033478" y="1954360"/>
            <a:ext cx="1710266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วิธีคัดเลือก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CCC9-F9F0-4791-A532-1D166FE510E9}"/>
              </a:ext>
            </a:extLst>
          </p:cNvPr>
          <p:cNvSpPr txBox="1"/>
          <p:nvPr/>
        </p:nvSpPr>
        <p:spPr>
          <a:xfrm>
            <a:off x="3380154" y="339249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7A80D-7C0A-4A5F-91BB-7DCA0D3AC2E7}"/>
              </a:ext>
            </a:extLst>
          </p:cNvPr>
          <p:cNvSpPr txBox="1"/>
          <p:nvPr/>
        </p:nvSpPr>
        <p:spPr>
          <a:xfrm>
            <a:off x="6165361" y="1224402"/>
            <a:ext cx="51874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r>
              <a:rPr lang="en-US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8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584A73-D9E7-4DFA-9C0B-1660372C1E98}"/>
              </a:ext>
            </a:extLst>
          </p:cNvPr>
          <p:cNvSpPr txBox="1"/>
          <p:nvPr/>
        </p:nvSpPr>
        <p:spPr>
          <a:xfrm>
            <a:off x="1878623" y="1073645"/>
            <a:ext cx="350226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วงเงินเกิน 1,000,000.-บาท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8411A-86E0-4EA4-AD46-236B2A2F9A0F}"/>
              </a:ext>
            </a:extLst>
          </p:cNvPr>
          <p:cNvSpPr txBox="1"/>
          <p:nvPr/>
        </p:nvSpPr>
        <p:spPr>
          <a:xfrm>
            <a:off x="5240867" y="1881210"/>
            <a:ext cx="1710266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วิธีเฉพาะเจาะจง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1C083-7222-4D7B-974B-F9C640A473E7}"/>
              </a:ext>
            </a:extLst>
          </p:cNvPr>
          <p:cNvSpPr txBox="1"/>
          <p:nvPr/>
        </p:nvSpPr>
        <p:spPr>
          <a:xfrm>
            <a:off x="211890" y="2669509"/>
            <a:ext cx="12078879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(ก) ใช้วิธีการคัดเลือกแล้วไม่มีผู้ยื่นข้อเสนอหรือผู้ยื่นข้อเสนอไม่ได้รับการคัดเลือก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(ข) มีความจำเป็นเร่งด่วนที่ต้องใช้พัสดุหากช้าอาจเกิดความเสียหาย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(ค) เป็นงานวิจัยหรือพัฒนาซึ่งเป็นความลับ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(ง) จำเป็นต้องซื้อหรือจ้างจากต่างประเทศโดยผู้ชำนาญการหรือผู้ทรงคุณวุฒิเห็นว่ามีความจำเป็นเพื่อเหมาะสมกับการวิจัยหรือพัฒนา หรือการบริการทางวิชาการ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(จ) ใช้ในการบริการสุขภาพขั้นสูงในสถานพยาบาลที่ผู้เชี่ยวชาญเห็นว่าจำเป็นต้องใช้เฉพาะเจาะจง เหมาะสมกับผู้รับบริการ หรือผู้ใช้บริการ หรือการใช้งาน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(ฉ) การจัดซื้อสินค้าหรือบริการที่ใช้ผลงานจากการวิจัยและนวัตกรรม จากบุคคล ชุมชน ซึ่งได้รับการสนับสนุนตามกฎหมายว่าด้วยการส่งเสริมวิทยาศาสตร์การวิจัยและนวัตกรรม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(ช) จ้างซ่อมพัสดุที่จำเป็นต้องถอดตรวจให้ทราบความชำรุดเสียหายก่อนจึงจะประเมินค่าได้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(ซ) พัสดุที่จัดซื้อจัดจ้างจากผู้ได้รับอนุญาตให้ใช้สิทธิจากหน่วยงานของรัฐเพื่อส่งเสริมการใช้ประโยชน์จากการวิจัยและพัฒนา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(ฌ) การจัดซื้อหรือจ้างนิติบุคคลซึ่งหน่วยงานของรัฐถือหรือเป็นหุ้นส่วนรวมอยู่ด้วย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(ญ) เป็นพัสดุที่มีข้อจากัดทางเทคนิคจำเป็นต้องระบุยี่ห้อเป็นการเฉพาะหรือจำเป็นต้องจ้าง ผู้ประกอบการซึ่งมีคุณสมบัติตรงเพียงรายเดียว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E4717-F540-47ED-B180-8878AAB13C3F}"/>
              </a:ext>
            </a:extLst>
          </p:cNvPr>
          <p:cNvSpPr txBox="1"/>
          <p:nvPr/>
        </p:nvSpPr>
        <p:spPr>
          <a:xfrm>
            <a:off x="3388946" y="204526"/>
            <a:ext cx="5570415" cy="584775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endParaRPr lang="en-US" sz="30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01290-5010-4F6F-8369-90DECF99D2AA}"/>
              </a:ext>
            </a:extLst>
          </p:cNvPr>
          <p:cNvSpPr txBox="1"/>
          <p:nvPr/>
        </p:nvSpPr>
        <p:spPr>
          <a:xfrm>
            <a:off x="6365630" y="1073645"/>
            <a:ext cx="51874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สำหรับงานบริการวิชาการหมวด 2</a:t>
            </a:r>
            <a:r>
              <a:rPr lang="en-US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25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CD76C-F573-4E03-88DC-E4B04B798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" t="14707" r="11701" b="5155"/>
          <a:stretch/>
        </p:blipFill>
        <p:spPr>
          <a:xfrm>
            <a:off x="0" y="0"/>
            <a:ext cx="12192000" cy="69475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1D5AF6-52C6-41B4-B9F9-2BE3E7DF6E53}"/>
              </a:ext>
            </a:extLst>
          </p:cNvPr>
          <p:cNvCxnSpPr/>
          <p:nvPr/>
        </p:nvCxnSpPr>
        <p:spPr>
          <a:xfrm>
            <a:off x="6392091" y="1463040"/>
            <a:ext cx="21858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6B92EA4-3176-483B-AF0F-F3BCFA90D64C}"/>
              </a:ext>
            </a:extLst>
          </p:cNvPr>
          <p:cNvSpPr/>
          <p:nvPr/>
        </p:nvSpPr>
        <p:spPr>
          <a:xfrm>
            <a:off x="9936479" y="6122126"/>
            <a:ext cx="1314995" cy="226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EEDFB2-634D-4142-88C5-187BCA578E62}"/>
              </a:ext>
            </a:extLst>
          </p:cNvPr>
          <p:cNvSpPr txBox="1"/>
          <p:nvPr/>
        </p:nvSpPr>
        <p:spPr>
          <a:xfrm>
            <a:off x="4595541" y="254297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E115D-6140-4451-AEE9-F9058A5F96FA}"/>
              </a:ext>
            </a:extLst>
          </p:cNvPr>
          <p:cNvSpPr txBox="1"/>
          <p:nvPr/>
        </p:nvSpPr>
        <p:spPr>
          <a:xfrm>
            <a:off x="835756" y="1071032"/>
            <a:ext cx="1027006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หน่วยงานและเจ้าหน้าที่พัสดุ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พิจารณาพัสดุแต่ละรายการที่จะจัดซื้อจัดจ้าง ว่าเข้าข่ายเป็นพัสดุที่ไม่สามารถดำเนินการตามพระราชบัญญัติการจัดซื้อจัดจ้างและการบริหารพัสดุภาครัฐ พ.ศ. 2560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ตามประกาศข้อ 5 (2)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โดยให้พิจารณาดังนี้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BEF07-B5D2-4996-9F2B-236E3032A5DD}"/>
              </a:ext>
            </a:extLst>
          </p:cNvPr>
          <p:cNvSpPr txBox="1"/>
          <p:nvPr/>
        </p:nvSpPr>
        <p:spPr>
          <a:xfrm>
            <a:off x="7465483" y="2751666"/>
            <a:ext cx="4726517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มีความจำเป็นต้องระบุคุณลักษณะเฉพาะของพัสดุเป็นพิเศษ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ซึ่งไม่สามารถจัดหาพัสดุอื่นมาใช้ทดแทนได้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มีความจำเป็นต้องจ้างผู้ให้บริการที่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มีฝีมือโดยเฉพาะ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หรือมีความ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ชำนาญเป็นพิเศษ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หรือมี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ทักษะสูง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มีความจำเป็นต้องจ้างจากผู้ให้บริการรายนั้น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ซึ่งไม่สามารถจ้างผู้ให้บริการรายอื่นมาทดแทนได้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เพื่อให้เป็นไป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ตามวัตถุประสงค์การให้บริการ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ABAB1-8948-4DD6-AE63-66C283E70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"/>
          <a:stretch/>
        </p:blipFill>
        <p:spPr>
          <a:xfrm>
            <a:off x="133350" y="2007864"/>
            <a:ext cx="7332133" cy="47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2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173BDE3-AB6B-4725-921F-DF2497285613}"/>
              </a:ext>
            </a:extLst>
          </p:cNvPr>
          <p:cNvSpPr txBox="1">
            <a:spLocks/>
          </p:cNvSpPr>
          <p:nvPr/>
        </p:nvSpPr>
        <p:spPr>
          <a:xfrm>
            <a:off x="1713460" y="1365583"/>
            <a:ext cx="89116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ประเภทวัสดุที่เข้าข่ายสามารถดำเนินการตามวิธี </a:t>
            </a:r>
            <a:r>
              <a:rPr lang="en-US" sz="32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Unlock </a:t>
            </a:r>
            <a:r>
              <a:rPr lang="th-TH" sz="3200" b="1" u="sng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en-US" sz="32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8AD8C45C-5F69-474C-8F52-7BAE8FC2B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502637"/>
              </p:ext>
            </p:extLst>
          </p:nvPr>
        </p:nvGraphicFramePr>
        <p:xfrm>
          <a:off x="1775015" y="2386204"/>
          <a:ext cx="9401682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857CC03-F34E-4452-A907-4B9C86FC0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169" y="2437395"/>
            <a:ext cx="1449879" cy="815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9866D1-8FC7-4BC1-A085-05E1A68C9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7768" y="3672785"/>
            <a:ext cx="1319676" cy="742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F22524-A0F6-41DB-B63B-021F77A32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573" y="4835345"/>
            <a:ext cx="793192" cy="742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C4254C-D01B-4C5F-B876-BC9886C5445C}"/>
              </a:ext>
            </a:extLst>
          </p:cNvPr>
          <p:cNvSpPr txBox="1"/>
          <p:nvPr/>
        </p:nvSpPr>
        <p:spPr>
          <a:xfrm>
            <a:off x="4577957" y="370380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23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0B47A9-9B50-41E0-828B-CD7C4FC980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6693" y="1611984"/>
          <a:ext cx="10180948" cy="466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F3134E2-751D-4C10-A2AD-F36C597F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09" y="99620"/>
            <a:ext cx="11788189" cy="13329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ประเภทวัสดุ </a:t>
            </a:r>
            <a:r>
              <a:rPr lang="th-TH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ที่ไม่สามารถ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ดำเนินการเบิกจ่ายแบบ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Unlock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สำหรับหน่วยงาน  ต้องเบิกจ่ายตามระเบียบพรบ.2560</a:t>
            </a:r>
            <a:endParaRPr lang="en-US" sz="4000" b="1" u="sng" dirty="0">
              <a:solidFill>
                <a:srgbClr val="FF0000"/>
              </a:solidFill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7BB00-7259-4691-AA33-6E622B2B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97059">
            <a:off x="665754" y="1892078"/>
            <a:ext cx="1152762" cy="2228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EA823-CE07-48C3-A07F-7AAF4BFD8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7941">
            <a:off x="10551885" y="1560694"/>
            <a:ext cx="1093164" cy="109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CBB11-B7C8-4017-89A7-2C8A6934A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4703" y="2811047"/>
            <a:ext cx="714046" cy="971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1242A-52F4-4209-AAA0-0FA6FFBCD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703">
            <a:off x="250037" y="4440852"/>
            <a:ext cx="1768644" cy="1178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769A4-9B43-4EFE-9578-A7DF444109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6700" y="4224695"/>
            <a:ext cx="2295799" cy="1890448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103242C9-AC2A-44EF-A062-C22EDFDBD683}"/>
              </a:ext>
            </a:extLst>
          </p:cNvPr>
          <p:cNvSpPr/>
          <p:nvPr/>
        </p:nvSpPr>
        <p:spPr>
          <a:xfrm>
            <a:off x="882695" y="57637"/>
            <a:ext cx="1349498" cy="134949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38536B5-D893-435B-B7B2-20C0FB9FA43D}"/>
              </a:ext>
            </a:extLst>
          </p:cNvPr>
          <p:cNvSpPr/>
          <p:nvPr/>
        </p:nvSpPr>
        <p:spPr>
          <a:xfrm>
            <a:off x="10007255" y="36443"/>
            <a:ext cx="1349498" cy="134949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47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4AA48-7379-481A-80C9-875B1C3502DE}"/>
              </a:ext>
            </a:extLst>
          </p:cNvPr>
          <p:cNvSpPr txBox="1"/>
          <p:nvPr/>
        </p:nvSpPr>
        <p:spPr>
          <a:xfrm>
            <a:off x="1469455" y="1129995"/>
            <a:ext cx="530062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EB040-C732-437A-9C3B-DE2B7137C535}"/>
              </a:ext>
            </a:extLst>
          </p:cNvPr>
          <p:cNvSpPr txBox="1"/>
          <p:nvPr/>
        </p:nvSpPr>
        <p:spPr>
          <a:xfrm>
            <a:off x="2139950" y="1906296"/>
            <a:ext cx="8343900" cy="461665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วัสดุวิทยาศาสตร์และสารเคมี ขั้นตอนการดำเนินงานและส่งเอกสารเบิกเงิน โดยมีรายละเอียดดังนี้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2743-6EB7-4D70-AB53-137E2C2DA5AD}"/>
              </a:ext>
            </a:extLst>
          </p:cNvPr>
          <p:cNvSpPr txBox="1"/>
          <p:nvPr/>
        </p:nvSpPr>
        <p:spPr>
          <a:xfrm>
            <a:off x="471339" y="2653554"/>
            <a:ext cx="4892293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 </a:t>
            </a: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ส่งใบเบิกที่หน่วยพัสดุ+ใบเสนอราคา+</a:t>
            </a:r>
            <a:b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อนุมัติในหลักการ(สำเนา)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353B5F-A6BA-40F4-8A6D-DAEED5015C4C}"/>
              </a:ext>
            </a:extLst>
          </p:cNvPr>
          <p:cNvSpPr/>
          <p:nvPr/>
        </p:nvSpPr>
        <p:spPr>
          <a:xfrm>
            <a:off x="5363633" y="2942750"/>
            <a:ext cx="474133" cy="272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9274-69F1-4B53-99C2-7366A7F9DE4D}"/>
              </a:ext>
            </a:extLst>
          </p:cNvPr>
          <p:cNvSpPr txBox="1"/>
          <p:nvPr/>
        </p:nvSpPr>
        <p:spPr>
          <a:xfrm>
            <a:off x="5837765" y="2651243"/>
            <a:ext cx="6219825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8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เสนอรองคลังฯ อนุมัติใบเบิก+หน่วยพัสดุดำเนินการสั่งซื้อ+ส่งของที่หน่วยพัสดุ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C7270EF-BB94-4E76-B489-15B9D75AA7CB}"/>
              </a:ext>
            </a:extLst>
          </p:cNvPr>
          <p:cNvSpPr/>
          <p:nvPr/>
        </p:nvSpPr>
        <p:spPr>
          <a:xfrm>
            <a:off x="8593637" y="3605350"/>
            <a:ext cx="355600" cy="395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315E7-86FC-46FD-9818-2F13E992967B}"/>
              </a:ext>
            </a:extLst>
          </p:cNvPr>
          <p:cNvSpPr txBox="1"/>
          <p:nvPr/>
        </p:nvSpPr>
        <p:spPr>
          <a:xfrm>
            <a:off x="5684308" y="4031758"/>
            <a:ext cx="6373283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3.ผู้เบิก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รับของที่เบิกที่หน่วยพัสดุพร้อมเซ็นตรวจรับพัสดุและนำเอกสารแบบฟอร์ม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พร้อมเอกสารใบกำกับภาษี/ใบส่งของ/ใบแจ้งหนี้ นำไปเสนอหัวหน้าโครงการลงนาม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kumimoji="0" lang="th-TH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2CF9C1E-6C46-4612-9268-E3D7ECF0F211}"/>
              </a:ext>
            </a:extLst>
          </p:cNvPr>
          <p:cNvSpPr/>
          <p:nvPr/>
        </p:nvSpPr>
        <p:spPr>
          <a:xfrm>
            <a:off x="5147733" y="4593215"/>
            <a:ext cx="522130" cy="3370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2D9A-252C-49CF-B992-27FFEC8D1B4F}"/>
              </a:ext>
            </a:extLst>
          </p:cNvPr>
          <p:cNvSpPr txBox="1"/>
          <p:nvPr/>
        </p:nvSpPr>
        <p:spPr>
          <a:xfrm>
            <a:off x="1109132" y="4500150"/>
            <a:ext cx="40386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4.ผู้เบิก </a:t>
            </a:r>
            <a:r>
              <a:rPr kumimoji="0" lang="th-TH" sz="28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นำเอกสารกลับมาส่งที่หน่วยพัสดุ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677B705-68D0-4911-AC4B-572D4C946872}"/>
              </a:ext>
            </a:extLst>
          </p:cNvPr>
          <p:cNvSpPr/>
          <p:nvPr/>
        </p:nvSpPr>
        <p:spPr>
          <a:xfrm>
            <a:off x="2963333" y="5023370"/>
            <a:ext cx="330199" cy="507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B7C26-53A9-48EE-8D5E-18FFD467D7D5}"/>
              </a:ext>
            </a:extLst>
          </p:cNvPr>
          <p:cNvSpPr txBox="1"/>
          <p:nvPr/>
        </p:nvSpPr>
        <p:spPr>
          <a:xfrm>
            <a:off x="324908" y="5581551"/>
            <a:ext cx="53594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5.หน่วยพัสดุ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นำเอกสารส่งที่หน่วยบัญชีเพื่อส่งเบิกเงิน</a:t>
            </a:r>
          </a:p>
        </p:txBody>
      </p:sp>
      <p:pic>
        <p:nvPicPr>
          <p:cNvPr id="1028" name="Picture 4" descr="กล่อง, พื้นที่จัดเก็บ, ไฟล์, กล่องกระดาษ">
            <a:extLst>
              <a:ext uri="{FF2B5EF4-FFF2-40B4-BE49-F238E27FC236}">
                <a16:creationId xmlns:a16="http://schemas.microsoft.com/office/drawing/2014/main" id="{F27EA5F8-8E3F-4D59-9B0B-16333BC1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40" y="5404238"/>
            <a:ext cx="2409825" cy="152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ส่งแล้ว, ธุรกิจ, เอกสาร, ไฟล์, ยื่น">
            <a:extLst>
              <a:ext uri="{FF2B5EF4-FFF2-40B4-BE49-F238E27FC236}">
                <a16:creationId xmlns:a16="http://schemas.microsoft.com/office/drawing/2014/main" id="{F190BBE7-7AF8-4656-B34C-335273B3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0565">
            <a:off x="10277198" y="5414607"/>
            <a:ext cx="1508266" cy="15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E57D8550-97AC-41B8-8B8D-6381094D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04" y="742020"/>
            <a:ext cx="2096488" cy="20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A39D59-D5A3-431A-BF30-21D3CF0BEB42}"/>
              </a:ext>
            </a:extLst>
          </p:cNvPr>
          <p:cNvSpPr txBox="1"/>
          <p:nvPr/>
        </p:nvSpPr>
        <p:spPr>
          <a:xfrm>
            <a:off x="7016261" y="1141691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พัสดุคนดำเนินการให้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DDF30C-4355-4E60-995F-8CB3D14B777A}"/>
              </a:ext>
            </a:extLst>
          </p:cNvPr>
          <p:cNvSpPr txBox="1"/>
          <p:nvPr/>
        </p:nvSpPr>
        <p:spPr>
          <a:xfrm>
            <a:off x="4525203" y="253204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4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6BBC-0D2A-41BA-962D-E1D3801D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992" y="293910"/>
            <a:ext cx="9429741" cy="5781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ประกาศคณะกรรมการนโยบายการจัดซื้อจัดจ้างและการบริหารพัสดุภาครัฐ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B21D7-F293-4605-BEE7-896155A8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6" y="1322208"/>
            <a:ext cx="10532533" cy="1785059"/>
          </a:xfrm>
          <a:prstGeom prst="rect">
            <a:avLst/>
          </a:prstGeom>
        </p:spPr>
      </p:pic>
      <p:pic>
        <p:nvPicPr>
          <p:cNvPr id="1026" name="Picture 2" descr="บันทึก, เข็มหมุด, กระดาษ, สังเกต">
            <a:extLst>
              <a:ext uri="{FF2B5EF4-FFF2-40B4-BE49-F238E27FC236}">
                <a16:creationId xmlns:a16="http://schemas.microsoft.com/office/drawing/2014/main" id="{2624FC4A-1B75-4B66-9C71-95EA67F2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33" y="3424193"/>
            <a:ext cx="8830733" cy="31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8FFA7-DAC2-4830-99B0-84223B4C0C85}"/>
              </a:ext>
            </a:extLst>
          </p:cNvPr>
          <p:cNvSpPr txBox="1"/>
          <p:nvPr/>
        </p:nvSpPr>
        <p:spPr>
          <a:xfrm>
            <a:off x="2120900" y="4334932"/>
            <a:ext cx="795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ประกาศฉบับนี้ มีวงเงินงบประมาณสำหรับการจัดซื้อจัดจ้างไม่เกิน 200 ล้านบาท 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หากวงเงินงบประมาณเกิน 200 ล้านบาท จะไม่เข้าข่ายตามประกาศฉบับนี้ </a:t>
            </a:r>
            <a:endParaRPr lang="en-US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0651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4AA48-7379-481A-80C9-875B1C3502DE}"/>
              </a:ext>
            </a:extLst>
          </p:cNvPr>
          <p:cNvSpPr txBox="1"/>
          <p:nvPr/>
        </p:nvSpPr>
        <p:spPr>
          <a:xfrm>
            <a:off x="1616644" y="778589"/>
            <a:ext cx="48984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EB040-C732-437A-9C3B-DE2B7137C535}"/>
              </a:ext>
            </a:extLst>
          </p:cNvPr>
          <p:cNvSpPr txBox="1"/>
          <p:nvPr/>
        </p:nvSpPr>
        <p:spPr>
          <a:xfrm>
            <a:off x="499534" y="1411013"/>
            <a:ext cx="11311466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วัสดุซ่อมบำรุง,งานซ่อมบำรุงและการบำรุงรักษา ขั้นตอนการดำเนินงานและส่งเอกสารเบิกเงิน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2743-6EB7-4D70-AB53-137E2C2DA5AD}"/>
              </a:ext>
            </a:extLst>
          </p:cNvPr>
          <p:cNvSpPr txBox="1"/>
          <p:nvPr/>
        </p:nvSpPr>
        <p:spPr>
          <a:xfrm>
            <a:off x="567266" y="2078999"/>
            <a:ext cx="4754033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เบิก 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ส่งซ่อมในระบบ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PY-MIS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ของหน่วยสาธารณูปโภคและหน่วยสาธารณูปโภคจะนำใบซ่อมมาให้ที่หน่วยพัสดุ</a:t>
            </a:r>
            <a:endParaRPr kumimoji="0" lang="th-TH" sz="240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353B5F-A6BA-40F4-8A6D-DAEED5015C4C}"/>
              </a:ext>
            </a:extLst>
          </p:cNvPr>
          <p:cNvSpPr/>
          <p:nvPr/>
        </p:nvSpPr>
        <p:spPr>
          <a:xfrm>
            <a:off x="5321299" y="2294554"/>
            <a:ext cx="922867" cy="344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9274-69F1-4B53-99C2-7366A7F9DE4D}"/>
              </a:ext>
            </a:extLst>
          </p:cNvPr>
          <p:cNvSpPr txBox="1"/>
          <p:nvPr/>
        </p:nvSpPr>
        <p:spPr>
          <a:xfrm>
            <a:off x="6252832" y="2064138"/>
            <a:ext cx="5744634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2.ผู้เบิก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มารับใบซ่อมที่หน่วยพัสดุเพื่อนำไปแนบกับอนุมัติในหลักการ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คณะกรรมการตรวจรับ+ประวัติการซ่อม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2D9A-252C-49CF-B992-27FFEC8D1B4F}"/>
              </a:ext>
            </a:extLst>
          </p:cNvPr>
          <p:cNvSpPr txBox="1"/>
          <p:nvPr/>
        </p:nvSpPr>
        <p:spPr>
          <a:xfrm>
            <a:off x="725633" y="3408380"/>
            <a:ext cx="5213351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4.ผู้เบิก 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ใบกำกับภาษี/ใบส่งของ/ใบแจ้งหนี้/ใบเสร็จรับเงิน</a:t>
            </a:r>
            <a:b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(กรณีที่จ่ายเงินสด) ของผู้รับจ้าง มาส่งที่หน่วยพัสดุ ภายใน 3 วัน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8916C07-5900-4892-A368-570C1A4A63D0}"/>
              </a:ext>
            </a:extLst>
          </p:cNvPr>
          <p:cNvSpPr/>
          <p:nvPr/>
        </p:nvSpPr>
        <p:spPr>
          <a:xfrm>
            <a:off x="8889140" y="2895135"/>
            <a:ext cx="404329" cy="533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2F5874F-E938-4E0B-889B-22C12E7DA2DA}"/>
              </a:ext>
            </a:extLst>
          </p:cNvPr>
          <p:cNvSpPr/>
          <p:nvPr/>
        </p:nvSpPr>
        <p:spPr>
          <a:xfrm>
            <a:off x="5960130" y="3630392"/>
            <a:ext cx="711319" cy="4108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1EF56-E72D-40DD-926B-E0F72B091CB0}"/>
              </a:ext>
            </a:extLst>
          </p:cNvPr>
          <p:cNvSpPr txBox="1"/>
          <p:nvPr/>
        </p:nvSpPr>
        <p:spPr>
          <a:xfrm>
            <a:off x="6820635" y="778589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A7AD88-68FA-4322-9B56-FF13D36CE97F}"/>
              </a:ext>
            </a:extLst>
          </p:cNvPr>
          <p:cNvSpPr txBox="1"/>
          <p:nvPr/>
        </p:nvSpPr>
        <p:spPr>
          <a:xfrm>
            <a:off x="4474518" y="59875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829808-571A-4084-9D85-2E270CCB8A82}"/>
              </a:ext>
            </a:extLst>
          </p:cNvPr>
          <p:cNvSpPr txBox="1"/>
          <p:nvPr/>
        </p:nvSpPr>
        <p:spPr>
          <a:xfrm>
            <a:off x="6686794" y="3417206"/>
            <a:ext cx="5213350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3.ผู้เบิก </a:t>
            </a: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ได้รับอนุมัติในหลักการ(สำเนา) ผู้เบิกสามารถ</a:t>
            </a:r>
            <a:r>
              <a:rPr kumimoji="0" lang="th-TH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ดำเนินการจัดซื้อจัดจ้างงานซ่อมและงานบำรุงรักษา </a:t>
            </a: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ติดต่อประสานงาน/ต่อรองราคา/ยืนยันการสั่งซ่อมหรือสั่งจ้าง/นัดหมายส่งมอบ/ยืมเงินทดรองจ่าย(กรณีที่ต้องจ่ายเงินสด))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55125-F44A-468E-B312-E5B8EC8FB37B}"/>
              </a:ext>
            </a:extLst>
          </p:cNvPr>
          <p:cNvSpPr txBox="1"/>
          <p:nvPr/>
        </p:nvSpPr>
        <p:spPr>
          <a:xfrm>
            <a:off x="633205" y="4600186"/>
            <a:ext cx="5213351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 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ดำเนินการจัดทำเอกสารแบบ</a:t>
            </a:r>
            <a:r>
              <a:rPr lang="en-US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พร้อมแนบเอกสาร</a:t>
            </a:r>
            <a:br>
              <a:rPr lang="en-US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ใบกำกับภาษี/ใบส่งของ/ใบแจ้งหนี้/ใบเสร็จรับเงิน(กรณีที่จ่ายเงินสด)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06CFC-66F1-4B5F-A5D8-D8A33FF5D50F}"/>
              </a:ext>
            </a:extLst>
          </p:cNvPr>
          <p:cNvSpPr txBox="1"/>
          <p:nvPr/>
        </p:nvSpPr>
        <p:spPr>
          <a:xfrm>
            <a:off x="593068" y="5756244"/>
            <a:ext cx="5213351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6.ผู้เบิก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มารับเอกสารที่หน่วยพัสดุให้หัวหน้าศูนย์/หัวหน้าหน่วย ลงนาม/กรรมการตรวจรับลงนาม และนำกลับมาให้ที่หน่วยพัสดุ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FBBD3-6847-4217-BAAF-33AEDA4F1A70}"/>
              </a:ext>
            </a:extLst>
          </p:cNvPr>
          <p:cNvSpPr txBox="1"/>
          <p:nvPr/>
        </p:nvSpPr>
        <p:spPr>
          <a:xfrm>
            <a:off x="6394247" y="5795209"/>
            <a:ext cx="5603219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.หน่วยพัสดุ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นำเอกสารส่งเบิกเงินที่หน่วยบัญชีและลงประวัติการซ่อมในระบบ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PY-MIS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C009928-E662-4223-8AD4-15CA37CE6D72}"/>
              </a:ext>
            </a:extLst>
          </p:cNvPr>
          <p:cNvSpPr/>
          <p:nvPr/>
        </p:nvSpPr>
        <p:spPr>
          <a:xfrm>
            <a:off x="2944282" y="4186647"/>
            <a:ext cx="352833" cy="413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1F7366A-EC62-4503-A16F-320E1D8898BB}"/>
              </a:ext>
            </a:extLst>
          </p:cNvPr>
          <p:cNvSpPr/>
          <p:nvPr/>
        </p:nvSpPr>
        <p:spPr>
          <a:xfrm>
            <a:off x="2944282" y="5369627"/>
            <a:ext cx="352833" cy="382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8DBB717-A1A9-491A-8CE7-E942717ADD13}"/>
              </a:ext>
            </a:extLst>
          </p:cNvPr>
          <p:cNvSpPr/>
          <p:nvPr/>
        </p:nvSpPr>
        <p:spPr>
          <a:xfrm>
            <a:off x="5806419" y="6079411"/>
            <a:ext cx="556531" cy="322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4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4AA48-7379-481A-80C9-875B1C3502DE}"/>
              </a:ext>
            </a:extLst>
          </p:cNvPr>
          <p:cNvSpPr txBox="1"/>
          <p:nvPr/>
        </p:nvSpPr>
        <p:spPr>
          <a:xfrm>
            <a:off x="1616644" y="778589"/>
            <a:ext cx="48984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EB040-C732-437A-9C3B-DE2B7137C535}"/>
              </a:ext>
            </a:extLst>
          </p:cNvPr>
          <p:cNvSpPr txBox="1"/>
          <p:nvPr/>
        </p:nvSpPr>
        <p:spPr>
          <a:xfrm>
            <a:off x="499534" y="1411013"/>
            <a:ext cx="11311466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วัสดุซ่อมบำรุง,งานซ่อมบำรุงและการบำรุงรักษา ขั้นตอนการดำเนินงานและส่งเอกสารเบิกเงิน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2743-6EB7-4D70-AB53-137E2C2DA5AD}"/>
              </a:ext>
            </a:extLst>
          </p:cNvPr>
          <p:cNvSpPr txBox="1"/>
          <p:nvPr/>
        </p:nvSpPr>
        <p:spPr>
          <a:xfrm>
            <a:off x="567266" y="2078999"/>
            <a:ext cx="4754033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เบิก 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ส่งซ่อมในระบบ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PY-MIS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ของหน่วยสาธารณูปโภคและหน่วยสาธารณูปโภคจะนำใบซ่อมมาให้ที่หน่วยพัสดุ</a:t>
            </a:r>
            <a:endParaRPr kumimoji="0" lang="th-TH" sz="240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353B5F-A6BA-40F4-8A6D-DAEED5015C4C}"/>
              </a:ext>
            </a:extLst>
          </p:cNvPr>
          <p:cNvSpPr/>
          <p:nvPr/>
        </p:nvSpPr>
        <p:spPr>
          <a:xfrm>
            <a:off x="5321299" y="2294554"/>
            <a:ext cx="922867" cy="344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9274-69F1-4B53-99C2-7366A7F9DE4D}"/>
              </a:ext>
            </a:extLst>
          </p:cNvPr>
          <p:cNvSpPr txBox="1"/>
          <p:nvPr/>
        </p:nvSpPr>
        <p:spPr>
          <a:xfrm>
            <a:off x="6244166" y="2207592"/>
            <a:ext cx="5744634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2.ผู้เบิก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มารับใบซ่อมที่หน่วยพัสดุเพื่อนำไปแนบกับอนุมัติในหลักการ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315E7-86FC-46FD-9818-2F13E992967B}"/>
              </a:ext>
            </a:extLst>
          </p:cNvPr>
          <p:cNvSpPr txBox="1"/>
          <p:nvPr/>
        </p:nvSpPr>
        <p:spPr>
          <a:xfrm>
            <a:off x="6402917" y="3429000"/>
            <a:ext cx="5213350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3.ผู้เบิก </a:t>
            </a: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ได้รับอนุมัติในหลักการต้นฉบับ ผู้เบิกสามารถ</a:t>
            </a:r>
            <a:r>
              <a:rPr kumimoji="0" lang="th-TH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ดำเนินการจัดซื้อจัดจ้างงานซ่อมและงานบำรุงรักษา </a:t>
            </a: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ติดต่อประสานงาน/ต่อรองราคา/ยืนยันการสั่งซ่อมหรือสั่งจ้าง/นัดหมายส่งมอบ/ยืมเงินทดรองจ่าย(กรณีที่ต้องจ่ายเงินสด))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2D9A-252C-49CF-B992-27FFEC8D1B4F}"/>
              </a:ext>
            </a:extLst>
          </p:cNvPr>
          <p:cNvSpPr txBox="1"/>
          <p:nvPr/>
        </p:nvSpPr>
        <p:spPr>
          <a:xfrm>
            <a:off x="389468" y="3222579"/>
            <a:ext cx="5213350" cy="35394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4.ผู้เบิก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ส่งเอกสารแบบฟอร์ม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ที่หน่วยการเงิน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พร้อมแนบเอกสาร ดังนี้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แบบฟอร์ม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ใบกำกับภาษี/ใบส่งของ/ใบแจ้งหนี้/ใบเสร็จรับเงิน(กรณีที่จ่ายเงินสด)พร้อมลายเซ็นผู้ตรวจรับ ซึ่งผู้ตรวจรับต้องเป็น  บุคคลที่ระบุในแบบฟอร์ม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อนุมัติในหลักการ(ต้นฉบับ)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สำเนาเอกสาร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ส่งเบิกเงิน(ตามเอกสารข้อ 1-3) จำนวน 2 ชุด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4.1 เอกสารที่เป็นสำเนาแนบกับชุดต้นฉบับ 1 ชุด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</a:t>
            </a:r>
            <a:r>
              <a:rPr lang="th-TH" sz="2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4.2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เอกสารที่เป็นสำเนาส่งที่หน่วยพัสดุ 1 ชุด เพื่อหน่วยพัสดุจะดำเนินการลงประวัติการซ่อมในระบบ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PY-MIS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8916C07-5900-4892-A368-570C1A4A63D0}"/>
              </a:ext>
            </a:extLst>
          </p:cNvPr>
          <p:cNvSpPr/>
          <p:nvPr/>
        </p:nvSpPr>
        <p:spPr>
          <a:xfrm>
            <a:off x="8880474" y="2681051"/>
            <a:ext cx="472018" cy="736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2F5874F-E938-4E0B-889B-22C12E7DA2DA}"/>
              </a:ext>
            </a:extLst>
          </p:cNvPr>
          <p:cNvSpPr/>
          <p:nvPr/>
        </p:nvSpPr>
        <p:spPr>
          <a:xfrm>
            <a:off x="5602818" y="3982997"/>
            <a:ext cx="789517" cy="4616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5A863F16-C73D-4AD1-9B70-EA4E4E4E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67" y="4582563"/>
            <a:ext cx="2628760" cy="26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ส่งแล้ว, ธุรกิจ, เอกสาร, ไฟล์, ยื่น">
            <a:extLst>
              <a:ext uri="{FF2B5EF4-FFF2-40B4-BE49-F238E27FC236}">
                <a16:creationId xmlns:a16="http://schemas.microsoft.com/office/drawing/2014/main" id="{EA770093-4879-47A5-8269-7122A443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532">
            <a:off x="8991805" y="5143987"/>
            <a:ext cx="1508266" cy="15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C1EF56-E72D-40DD-926B-E0F72B091CB0}"/>
              </a:ext>
            </a:extLst>
          </p:cNvPr>
          <p:cNvSpPr txBox="1"/>
          <p:nvPr/>
        </p:nvSpPr>
        <p:spPr>
          <a:xfrm>
            <a:off x="6820635" y="778589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หน่วยงานดำเนินการเอง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A7AD88-68FA-4322-9B56-FF13D36CE97F}"/>
              </a:ext>
            </a:extLst>
          </p:cNvPr>
          <p:cNvSpPr txBox="1"/>
          <p:nvPr/>
        </p:nvSpPr>
        <p:spPr>
          <a:xfrm>
            <a:off x="4474518" y="59875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1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A7D1C-5E37-4C95-A284-3F13581A7611}"/>
              </a:ext>
            </a:extLst>
          </p:cNvPr>
          <p:cNvSpPr txBox="1"/>
          <p:nvPr/>
        </p:nvSpPr>
        <p:spPr>
          <a:xfrm>
            <a:off x="499533" y="822811"/>
            <a:ext cx="51710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BB4E3-28A1-433D-9F26-2FBA5CFEC511}"/>
              </a:ext>
            </a:extLst>
          </p:cNvPr>
          <p:cNvSpPr txBox="1"/>
          <p:nvPr/>
        </p:nvSpPr>
        <p:spPr>
          <a:xfrm>
            <a:off x="1054656" y="1442481"/>
            <a:ext cx="9803875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กรณีจัดซื้อครุภัณฑ์(เงินรายได้) ขั้นตอนการดำเนินการและส่งเอกสารเบิกเงิน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F8349-9B37-4E4E-ACF0-587589CBBFA0}"/>
              </a:ext>
            </a:extLst>
          </p:cNvPr>
          <p:cNvSpPr txBox="1"/>
          <p:nvPr/>
        </p:nvSpPr>
        <p:spPr>
          <a:xfrm>
            <a:off x="499533" y="2185261"/>
            <a:ext cx="574250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ดำเนินการทำอนุมัติในหลักการ+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รายละเอียดคุณลักษณะ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(TOR)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+ใบเสนอราคา+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Catalong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+แบบฟอร์มคณะกรรมการตรวจรับ 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ส่งที่งานกลยุทธ์และแผน</a:t>
            </a:r>
            <a:endParaRPr kumimoji="0" lang="th-TH" sz="2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AC0D0D4-3EBC-4A5D-B393-49E7622A4C0E}"/>
              </a:ext>
            </a:extLst>
          </p:cNvPr>
          <p:cNvSpPr/>
          <p:nvPr/>
        </p:nvSpPr>
        <p:spPr>
          <a:xfrm rot="16200000">
            <a:off x="6395171" y="2321700"/>
            <a:ext cx="373197" cy="679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B1773-3AC1-46AC-8122-EDCB208F4310}"/>
              </a:ext>
            </a:extLst>
          </p:cNvPr>
          <p:cNvSpPr txBox="1"/>
          <p:nvPr/>
        </p:nvSpPr>
        <p:spPr>
          <a:xfrm>
            <a:off x="6921498" y="2062151"/>
            <a:ext cx="466090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ได้รับอนุมัติในหลักการต้นฉบับ+ดำเนินการตรวจสอบเอกสารรายละเอียดคุณลักษณะ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(TOR)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+ดำเนินการสั่งซื้อตามประกาศ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  <a:endParaRPr lang="th-TH" sz="2400" b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57AA0-3879-4CF2-9A09-D0CD644D3568}"/>
              </a:ext>
            </a:extLst>
          </p:cNvPr>
          <p:cNvSpPr txBox="1"/>
          <p:nvPr/>
        </p:nvSpPr>
        <p:spPr>
          <a:xfrm>
            <a:off x="7222064" y="3784939"/>
            <a:ext cx="4470403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ส่งมอบครุภัณฑ์ที่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ดำเนินการนัดหมายคณะกรรมการตรวจรับเพื่อตรวจรับครุภัณฑ์และ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พร้อมลายเซ็นผู้ตรวจรับ ซึ่งผู้ตรวจรับต้องเป็น บุคคลที่ระบุในแบบฟอร์ม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Unlock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8375B-509A-4C4E-BB78-B51E14011D46}"/>
              </a:ext>
            </a:extLst>
          </p:cNvPr>
          <p:cNvSpPr txBox="1"/>
          <p:nvPr/>
        </p:nvSpPr>
        <p:spPr>
          <a:xfrm>
            <a:off x="800099" y="4154269"/>
            <a:ext cx="574250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4.หน่วยพัสดุ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นำเอกสารส่งเบิกเงินที่หน่วยบัญชี+ ดำเนินการขึ้นทะเบียนสินทรัพย์</a:t>
            </a:r>
            <a:endParaRPr lang="en-US" sz="2400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049733A3-F1C2-4324-A55B-1173B2061BEC}"/>
              </a:ext>
            </a:extLst>
          </p:cNvPr>
          <p:cNvSpPr/>
          <p:nvPr/>
        </p:nvSpPr>
        <p:spPr>
          <a:xfrm>
            <a:off x="6542607" y="4383170"/>
            <a:ext cx="679457" cy="3731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A5E1019-5469-4395-BE18-11030AF16918}"/>
              </a:ext>
            </a:extLst>
          </p:cNvPr>
          <p:cNvSpPr/>
          <p:nvPr/>
        </p:nvSpPr>
        <p:spPr>
          <a:xfrm>
            <a:off x="9220198" y="3275814"/>
            <a:ext cx="414867" cy="495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D11896C5-74F9-4D7D-8EE7-E7B08ACF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570" y="657651"/>
            <a:ext cx="1569660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ย้าย, กล่อง, การย้ายถิ่นฐาน, ผู้คน, ใหม่">
            <a:extLst>
              <a:ext uri="{FF2B5EF4-FFF2-40B4-BE49-F238E27FC236}">
                <a16:creationId xmlns:a16="http://schemas.microsoft.com/office/drawing/2014/main" id="{A2A68169-2289-48D6-82F2-050F8A74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00" y="5132680"/>
            <a:ext cx="1750636" cy="16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กล้องจุลทรรศน์, สไลด์, การวิจัย, ใกล้ชิด">
            <a:extLst>
              <a:ext uri="{FF2B5EF4-FFF2-40B4-BE49-F238E27FC236}">
                <a16:creationId xmlns:a16="http://schemas.microsoft.com/office/drawing/2014/main" id="{907331A6-EAC8-4AF5-A6F0-362C212B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2" y="5132680"/>
            <a:ext cx="2607733" cy="14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652226-1940-4A0C-8600-8C9F699A84D1}"/>
              </a:ext>
            </a:extLst>
          </p:cNvPr>
          <p:cNvSpPr txBox="1"/>
          <p:nvPr/>
        </p:nvSpPr>
        <p:spPr>
          <a:xfrm>
            <a:off x="6013073" y="830031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พัสดุคนดำเนินการให้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125CC-D011-4D9D-84CB-2AD4810E918E}"/>
              </a:ext>
            </a:extLst>
          </p:cNvPr>
          <p:cNvSpPr txBox="1"/>
          <p:nvPr/>
        </p:nvSpPr>
        <p:spPr>
          <a:xfrm>
            <a:off x="4415251" y="94470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CBCAC3-64FA-4D54-A2E8-68F02BFC62AC}"/>
              </a:ext>
            </a:extLst>
          </p:cNvPr>
          <p:cNvSpPr txBox="1"/>
          <p:nvPr/>
        </p:nvSpPr>
        <p:spPr>
          <a:xfrm>
            <a:off x="296825" y="748477"/>
            <a:ext cx="63034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วงเงินไม่เกิน 1,000,000.-บาท วิธีเฉพาะเจาะจง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07730-1FA7-4846-B73D-D60B4B7A0DCE}"/>
              </a:ext>
            </a:extLst>
          </p:cNvPr>
          <p:cNvSpPr txBox="1"/>
          <p:nvPr/>
        </p:nvSpPr>
        <p:spPr>
          <a:xfrm>
            <a:off x="1082937" y="1451908"/>
            <a:ext cx="9803875" cy="52322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กรณีงานจ้างเหมา ขั้นตอนการดำเนินการและส่งเอกสารเบิกเงิน โดยมีรายละเอียดดังนี้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2398-AF5E-411C-91DD-0427EE83565F}"/>
              </a:ext>
            </a:extLst>
          </p:cNvPr>
          <p:cNvSpPr txBox="1"/>
          <p:nvPr/>
        </p:nvSpPr>
        <p:spPr>
          <a:xfrm>
            <a:off x="499533" y="2185261"/>
            <a:ext cx="574250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ผู้เบิก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ดำเนินการทำอนุมัติในหลักการ+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รายละเอียดงานที่จ้าง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(TOR)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+ใบเสนอราคา+แบบฟอร์มคณะกรรมการตรวจรับ 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ส่งที่งานกลยุทธ์และแผน</a:t>
            </a:r>
            <a:endParaRPr kumimoji="0" lang="th-TH" sz="2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4A52C-80F4-4A43-AD6B-7235617DBEB6}"/>
              </a:ext>
            </a:extLst>
          </p:cNvPr>
          <p:cNvSpPr txBox="1"/>
          <p:nvPr/>
        </p:nvSpPr>
        <p:spPr>
          <a:xfrm>
            <a:off x="6958478" y="2199652"/>
            <a:ext cx="466090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2.หน่วยพัสดุ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ได้รับอนุมัติในหลักการต้นฉบับ+ดำเนินการตรวจสอบรายละเอียดงานที่จ้าง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(TOR)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+ดำเนินการสั่งจ้างตามประกาศ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  <a:endParaRPr lang="th-TH" sz="2400" b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8E7FF-3332-4A6B-9908-CEBA544A09AB}"/>
              </a:ext>
            </a:extLst>
          </p:cNvPr>
          <p:cNvSpPr txBox="1"/>
          <p:nvPr/>
        </p:nvSpPr>
        <p:spPr>
          <a:xfrm>
            <a:off x="6890906" y="3767816"/>
            <a:ext cx="5174183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ส่งมอบงานตามรายละเอียดงานที่ตกลงกับ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ผู้เบิก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24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ใบส่งมอบงาน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ที่มีลายเซ็นกรรมตรวจรับ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สำเนาบัตรประชาชนของผู้รับจ้างพร้อมรับรองสำเนาถูกต้อง</a:t>
            </a:r>
            <a:b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มาให้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 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6A3BB-0B49-48D9-9D9A-7578A9DBD8BE}"/>
              </a:ext>
            </a:extLst>
          </p:cNvPr>
          <p:cNvSpPr txBox="1"/>
          <p:nvPr/>
        </p:nvSpPr>
        <p:spPr>
          <a:xfrm>
            <a:off x="545390" y="3827411"/>
            <a:ext cx="5629644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</a:t>
            </a:r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หน่วยพัสดุ </a:t>
            </a: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ดำเนินการทำเอกสารเบิกจ่ายแบบ</a:t>
            </a:r>
            <a:r>
              <a:rPr lang="en-US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Unlock </a:t>
            </a:r>
            <a:endParaRPr kumimoji="0" lang="th-TH" sz="28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60A57-CBFE-43A7-BEE6-4D56280D4B6E}"/>
              </a:ext>
            </a:extLst>
          </p:cNvPr>
          <p:cNvSpPr txBox="1"/>
          <p:nvPr/>
        </p:nvSpPr>
        <p:spPr>
          <a:xfrm>
            <a:off x="254525" y="4850868"/>
            <a:ext cx="6183982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.ผู้เบิก </a:t>
            </a:r>
            <a:r>
              <a:rPr kumimoji="0" lang="th-TH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มารับเอกสารที่หน่วยพัสดุให้หัวหน้าโครงการ/หัวหน้าศูนย์ลงนาม และ</a:t>
            </a:r>
            <a:r>
              <a:rPr kumimoji="0" lang="th-TH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ผู้เบิก</a:t>
            </a:r>
            <a:r>
              <a:rPr kumimoji="0" lang="th-TH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นำเอกสารกลับมาส่งที่หน่วยพัสดุ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477CCC-BEC4-457E-9A04-AF8B730CF054}"/>
              </a:ext>
            </a:extLst>
          </p:cNvPr>
          <p:cNvSpPr txBox="1"/>
          <p:nvPr/>
        </p:nvSpPr>
        <p:spPr>
          <a:xfrm>
            <a:off x="866976" y="6277384"/>
            <a:ext cx="5359400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.หน่วยพัสดุ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นำเอกสารส่งที่หน่วยบัญชีเพื่อส่งเบิกเงิน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248A9C-59B4-49ED-AA5A-98653C5793EC}"/>
              </a:ext>
            </a:extLst>
          </p:cNvPr>
          <p:cNvSpPr/>
          <p:nvPr/>
        </p:nvSpPr>
        <p:spPr>
          <a:xfrm>
            <a:off x="6242041" y="2514830"/>
            <a:ext cx="716437" cy="569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BC62309-F35A-45FB-BEC3-825A768437F8}"/>
              </a:ext>
            </a:extLst>
          </p:cNvPr>
          <p:cNvSpPr/>
          <p:nvPr/>
        </p:nvSpPr>
        <p:spPr>
          <a:xfrm>
            <a:off x="8944750" y="3429000"/>
            <a:ext cx="471318" cy="380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DB419A2-7976-4F3B-AD85-BBEA88B03D68}"/>
              </a:ext>
            </a:extLst>
          </p:cNvPr>
          <p:cNvSpPr/>
          <p:nvPr/>
        </p:nvSpPr>
        <p:spPr>
          <a:xfrm>
            <a:off x="6175034" y="3823665"/>
            <a:ext cx="715872" cy="5088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8E71487-882F-4F8F-B0F6-DD427BFAFCF4}"/>
              </a:ext>
            </a:extLst>
          </p:cNvPr>
          <p:cNvSpPr/>
          <p:nvPr/>
        </p:nvSpPr>
        <p:spPr>
          <a:xfrm>
            <a:off x="3186260" y="4346320"/>
            <a:ext cx="443060" cy="504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87A2722-6C09-42B9-8DF4-8FC28B1BA7F4}"/>
              </a:ext>
            </a:extLst>
          </p:cNvPr>
          <p:cNvSpPr/>
          <p:nvPr/>
        </p:nvSpPr>
        <p:spPr>
          <a:xfrm>
            <a:off x="3091992" y="5811326"/>
            <a:ext cx="537328" cy="455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8" descr="Ai สร้างขึ้น, จดหมาย, เอกสาร, ส่ง">
            <a:extLst>
              <a:ext uri="{FF2B5EF4-FFF2-40B4-BE49-F238E27FC236}">
                <a16:creationId xmlns:a16="http://schemas.microsoft.com/office/drawing/2014/main" id="{3B47A463-E14A-438A-B89D-9EDE267E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061" y="5023590"/>
            <a:ext cx="2319051" cy="2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14DCDE-F3BF-44DD-8E98-65482DD54A6E}"/>
              </a:ext>
            </a:extLst>
          </p:cNvPr>
          <p:cNvSpPr txBox="1"/>
          <p:nvPr/>
        </p:nvSpPr>
        <p:spPr>
          <a:xfrm>
            <a:off x="6773922" y="768896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พัสดุคนดำเนินการให้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F75E8-3B4E-4C83-9677-5175DF864A76}"/>
              </a:ext>
            </a:extLst>
          </p:cNvPr>
          <p:cNvSpPr txBox="1"/>
          <p:nvPr/>
        </p:nvSpPr>
        <p:spPr>
          <a:xfrm>
            <a:off x="4415251" y="32459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87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840CAB-C7F9-4B59-A6B9-766277F39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14569" r="11855" b="4743"/>
          <a:stretch/>
        </p:blipFill>
        <p:spPr>
          <a:xfrm>
            <a:off x="160256" y="0"/>
            <a:ext cx="1203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16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2EA6-EF80-4617-9D35-CBD575B1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40" y="1352489"/>
            <a:ext cx="2280733" cy="4543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2800" b="1" dirty="0"/>
              <a:t>แบบฟอร์มใบส่งงาน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07E8-67C4-404E-B066-CCA6F9BD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7" t="19244" r="18196" b="9101"/>
          <a:stretch/>
        </p:blipFill>
        <p:spPr>
          <a:xfrm>
            <a:off x="1170735" y="1907229"/>
            <a:ext cx="3421931" cy="4914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B688A-D186-4EFD-BD0A-BEEAACB58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2" t="19381" r="18041" b="8963"/>
          <a:stretch/>
        </p:blipFill>
        <p:spPr>
          <a:xfrm>
            <a:off x="8080480" y="1895274"/>
            <a:ext cx="3421932" cy="49141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BC7E06-37EF-4846-93C7-5B973B8C37E3}"/>
              </a:ext>
            </a:extLst>
          </p:cNvPr>
          <p:cNvSpPr txBox="1">
            <a:spLocks/>
          </p:cNvSpPr>
          <p:nvPr/>
        </p:nvSpPr>
        <p:spPr>
          <a:xfrm>
            <a:off x="8417029" y="1374432"/>
            <a:ext cx="2488677" cy="4543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/>
              <a:t>แบบฟอร์มใบเสนอราคา</a:t>
            </a:r>
            <a:endParaRPr lang="en-US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601D5-594B-4949-824F-AAAB6411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12" y="2029259"/>
            <a:ext cx="2502424" cy="2323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4EE3F4-ECC2-46F0-A08A-E4042E05E192}"/>
              </a:ext>
            </a:extLst>
          </p:cNvPr>
          <p:cNvSpPr txBox="1"/>
          <p:nvPr/>
        </p:nvSpPr>
        <p:spPr>
          <a:xfrm>
            <a:off x="4912271" y="4665516"/>
            <a:ext cx="284860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สำเนาประจำตัวประชาชนของ</a:t>
            </a:r>
            <a:b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ผู้รับจ้าง+รับรองสำเนาถูกต้อง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DE6FA-6750-4B57-85B0-B37CB0DC6883}"/>
              </a:ext>
            </a:extLst>
          </p:cNvPr>
          <p:cNvSpPr txBox="1"/>
          <p:nvPr/>
        </p:nvSpPr>
        <p:spPr>
          <a:xfrm>
            <a:off x="2776006" y="746420"/>
            <a:ext cx="714099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แบบฟอร์มและเอกสารที่ต้องแนบเอกสารเบิกเงินใน</a:t>
            </a:r>
            <a:r>
              <a:rPr lang="th-TH" sz="32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งานจ้างเหมา</a:t>
            </a:r>
            <a:endParaRPr lang="en-US" sz="32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29D58-028D-45B2-8BF0-86C72ADD29D7}"/>
              </a:ext>
            </a:extLst>
          </p:cNvPr>
          <p:cNvSpPr txBox="1"/>
          <p:nvPr/>
        </p:nvSpPr>
        <p:spPr>
          <a:xfrm>
            <a:off x="4415251" y="56852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05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BA41F-3987-49F4-A5B5-82BEF8B54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05" t="19382" r="18119" b="9100"/>
          <a:stretch/>
        </p:blipFill>
        <p:spPr>
          <a:xfrm>
            <a:off x="6900422" y="863446"/>
            <a:ext cx="4693763" cy="59945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FC82BC-32D1-40EE-BAB3-42E75008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643" y="1557194"/>
            <a:ext cx="3141716" cy="601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/>
              <a:t>แบบฟอร์มใบสำคัญรับเงิน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EF142-C371-42AE-AA97-5419AFC884BB}"/>
              </a:ext>
            </a:extLst>
          </p:cNvPr>
          <p:cNvSpPr txBox="1"/>
          <p:nvPr/>
        </p:nvSpPr>
        <p:spPr>
          <a:xfrm>
            <a:off x="437559" y="2370545"/>
            <a:ext cx="616303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กรณีที่ผู้รับจ้าง มารับเช็คกับหน่วยการเงิน </a:t>
            </a:r>
            <a:b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ผู้รับจ้าง นำใบสำคัญรับเงินมารับเช็คกับหน่วยการเงิน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37C9C-5759-4066-A1B1-DFB0D10A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398" y="4150840"/>
            <a:ext cx="2905073" cy="1935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7965A-1CA8-4A1E-8928-BC692D97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3" y="4150840"/>
            <a:ext cx="2963687" cy="1972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84C9A-CAB0-49B1-ABE0-7C392E128265}"/>
              </a:ext>
            </a:extLst>
          </p:cNvPr>
          <p:cNvSpPr txBox="1"/>
          <p:nvPr/>
        </p:nvSpPr>
        <p:spPr>
          <a:xfrm>
            <a:off x="1524827" y="982399"/>
            <a:ext cx="28477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กรณีงานจ้างเหมา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35586-9E64-4F1B-9F68-8295C3C85CF9}"/>
              </a:ext>
            </a:extLst>
          </p:cNvPr>
          <p:cNvSpPr txBox="1"/>
          <p:nvPr/>
        </p:nvSpPr>
        <p:spPr>
          <a:xfrm>
            <a:off x="4490034" y="107818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64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1BE1B-8DA2-4151-B9D5-49E3373B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49" y="1009816"/>
            <a:ext cx="7474226" cy="518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55C32-FE09-44C5-A374-C893CCF6D4F6}"/>
              </a:ext>
            </a:extLst>
          </p:cNvPr>
          <p:cNvSpPr txBox="1"/>
          <p:nvPr/>
        </p:nvSpPr>
        <p:spPr>
          <a:xfrm>
            <a:off x="373712" y="1812895"/>
            <a:ext cx="4055166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อนุมัติหลักการ แนบกับเอกสารส่งเบิกเงินหลังสุด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DAADF-47D5-41D3-B89E-3A4B6566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42" y="3156005"/>
            <a:ext cx="2780306" cy="278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93BE0-C56D-4217-8D1C-418F155D8D90}"/>
              </a:ext>
            </a:extLst>
          </p:cNvPr>
          <p:cNvSpPr txBox="1"/>
          <p:nvPr/>
        </p:nvSpPr>
        <p:spPr>
          <a:xfrm>
            <a:off x="4498826" y="132988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12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B3AA9A-BBE7-4C59-8657-2C66445E89D1}"/>
              </a:ext>
            </a:extLst>
          </p:cNvPr>
          <p:cNvSpPr txBox="1"/>
          <p:nvPr/>
        </p:nvSpPr>
        <p:spPr>
          <a:xfrm>
            <a:off x="1123789" y="970357"/>
            <a:ext cx="44873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กรณีเข้าข่าย วงเงินเกิน 1,000,000.-บาท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AC71C-B7AD-4760-A0E7-D03DA161BAF3}"/>
              </a:ext>
            </a:extLst>
          </p:cNvPr>
          <p:cNvSpPr txBox="1"/>
          <p:nvPr/>
        </p:nvSpPr>
        <p:spPr>
          <a:xfrm>
            <a:off x="834462" y="1697214"/>
            <a:ext cx="1057486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ดำเนินการได้ 2 วิธี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ได้แก่ วิธีคัดเลือก กับ วิธีเฉพาะเจาะจง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เจ้าหน้าที่พัสดุเป็นผู้ดำเนินการจัดทำเอกสารทั้งหมด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ดำเนินการตามขั้นตอนที่กำหนดในหนังสือเวียน อว 78/ว 4916 ลว 17 กรกฎาคม 2567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C9FC8-ABC8-43DC-B6C3-70A136252C83}"/>
              </a:ext>
            </a:extLst>
          </p:cNvPr>
          <p:cNvSpPr txBox="1"/>
          <p:nvPr/>
        </p:nvSpPr>
        <p:spPr>
          <a:xfrm>
            <a:off x="834462" y="3603464"/>
            <a:ext cx="11107271" cy="2831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เชิญผู้ประกอบการไม่น้อยกว่า 3 ราย ที่มีคุณสมบัติตรงตามที่กำหนดเข้าเสนอราคา</a:t>
            </a:r>
          </a:p>
          <a:p>
            <a:r>
              <a:rPr lang="th-TH" sz="2400" b="1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มีผู้ประกอบการที่มีคุณสมบัติที่กาหนดไม่น้อยกว่าสามรายเข้ายื่นข้อเสนอ </a:t>
            </a:r>
            <a:endParaRPr lang="th-TH" sz="2400" b="0" i="0" u="none" strike="noStrike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i="0" u="none" strike="noStrike" baseline="0" dirty="0">
                <a:solidFill>
                  <a:srgbClr val="EE0C0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เว้นแต่ </a:t>
            </a:r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มีผู้ประกอบการที่มีคุณสมบัติที่กำหนดน้อยกว่าสามราย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สามารถดำเนินการได้ในกรณีหนึ่งกรณีใดดังนี้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(ก) จัดซื้อตามรายละเอียดคุณลักษณะที่ผู้ว่าจ้างกำหนด หรือตามรายละเอียด ของการวิจัยหรือการให้บริการทางวิชาการ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(ข) ต้องใช้พัสดุให้ทันกำหนดของผู้ว่าจ้างหรือกำหนดเวลาของการวิจัย หรือ การให้บริการทางวิชาการ </a:t>
            </a:r>
          </a:p>
          <a:p>
            <a:r>
              <a:rPr lang="th-TH" sz="24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(ค) ต้องซื้อหรือจ้างโดยตรงจากต่างประเทศ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95700-D512-48FD-A4FB-CA4E70CD110E}"/>
              </a:ext>
            </a:extLst>
          </p:cNvPr>
          <p:cNvSpPr txBox="1"/>
          <p:nvPr/>
        </p:nvSpPr>
        <p:spPr>
          <a:xfrm>
            <a:off x="5240867" y="2967335"/>
            <a:ext cx="1710266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วิธีคัดเลือก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3DBC3-43A7-44CA-A2A0-B2402AA82A35}"/>
              </a:ext>
            </a:extLst>
          </p:cNvPr>
          <p:cNvSpPr txBox="1"/>
          <p:nvPr/>
        </p:nvSpPr>
        <p:spPr>
          <a:xfrm>
            <a:off x="4577957" y="254234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F5BB8-C4BD-487F-A08F-7D5703E4B905}"/>
              </a:ext>
            </a:extLst>
          </p:cNvPr>
          <p:cNvSpPr txBox="1"/>
          <p:nvPr/>
        </p:nvSpPr>
        <p:spPr>
          <a:xfrm>
            <a:off x="6563871" y="1024155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พัสดุคนดำเนินการให้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0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B3AA9A-BBE7-4C59-8657-2C66445E89D1}"/>
              </a:ext>
            </a:extLst>
          </p:cNvPr>
          <p:cNvSpPr txBox="1"/>
          <p:nvPr/>
        </p:nvSpPr>
        <p:spPr>
          <a:xfrm>
            <a:off x="895187" y="999995"/>
            <a:ext cx="4487334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กรณีเข้าข่าย </a:t>
            </a:r>
            <a:r>
              <a:rPr lang="th-TH" sz="28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วงเงินเกิน 1,000,000.-บาท</a:t>
            </a:r>
            <a:endParaRPr lang="en-US" sz="2800" b="1" u="sng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C9EB5-DE98-44D0-B3C1-11EA2FB6CE7D}"/>
              </a:ext>
            </a:extLst>
          </p:cNvPr>
          <p:cNvSpPr txBox="1"/>
          <p:nvPr/>
        </p:nvSpPr>
        <p:spPr>
          <a:xfrm>
            <a:off x="5240867" y="1774203"/>
            <a:ext cx="1710266" cy="46166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วิธีเฉพาะเจาะจง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72F61-B63A-4921-B900-2743F36CF2D6}"/>
              </a:ext>
            </a:extLst>
          </p:cNvPr>
          <p:cNvSpPr txBox="1"/>
          <p:nvPr/>
        </p:nvSpPr>
        <p:spPr>
          <a:xfrm>
            <a:off x="739589" y="2486857"/>
            <a:ext cx="11053482" cy="3631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(ก) ใช้วิธีการคัดเลือกแล้วไม่มีผู้ยื่นข้อเสนอหรือผู้ยื่นข้อเสนอไม่ได้รับการคัดเลือก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(ข) มีความจำเป็นเร่งด่วนที่ต้องใช้พัสดุหากช้าอาจเกิดความเสียหาย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(ค) เป็นงานวิจัยหรือพัฒนาซึ่งเป็นความลับ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(ง) จำเป็นต้องซื้อหรือจ้างจากต่างประเทศโดยผู้ชำนาญการหรือผู้ทรงคุณวุฒิเห็นว่ามีความจำเป็นเพื่อเหมาะสมกับการวิจัยหรือพัฒนา หรือการบริการทางวิชาการ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(จ) ใช้ในการบริการสุขภาพขั้นสูงในสถานพยาบาลที่ผู้เชี่ยวชาญเห็นว่าจำเป็นต้องใช้เฉพาะเจาะจง เหมาะสมกับผู้รับบริการ หรือผู้ใช้บริการ หรือการใช้งาน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(ฉ) การจัดซื้อสินค้าหรือบริการที่ใช้ผลงานจากการวิจัยและนวัตกรรม จากบุคคล ชุมชน ซึ่งได้รับการสนับสนุนตามกฎหมายว่าด้วยการส่งเสริมวิทยาศาสตร์การวิจัยและนวัตกรรม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(ช) จ้างซ่อมพัสดุที่จำเป็นต้องถอดตรวจให้ทราบความชำรุดเสียหายก่อนจึงจะประเมินค่าได้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(ซ) พัสดุที่จัดซื้อจัดจ้างจากผู้ได้รับอนุญาตให้ใช้สิทธิจากหน่วยงานของรัฐเพื่อส่งเสริมการใช้ประโยชน์จากการวิจัยและพัฒนา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(ฌ) การจัดซื้อหรือจ้างนิติบุคคลซึ่งหน่วยงานของรัฐถือหรือเป็นหุ้นส่วนรวมอยู่ด้วย </a:t>
            </a:r>
          </a:p>
          <a:p>
            <a:r>
              <a:rPr lang="th-TH" sz="2000" b="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(ญ) เป็นพัสดุที่มีข้อจากัดทางเทคนิคจำเป็นต้องระบุยี่ห้อเป็นการเฉพาะหรือจำเป็นต้องจ้าง ผู้ประกอบการซึ่งมีคุณสมบัติตรงเพียงรายเดียว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73967-655B-4A76-8C85-66DF46A7C35F}"/>
              </a:ext>
            </a:extLst>
          </p:cNvPr>
          <p:cNvSpPr txBox="1"/>
          <p:nvPr/>
        </p:nvSpPr>
        <p:spPr>
          <a:xfrm>
            <a:off x="4585581" y="211837"/>
            <a:ext cx="3361498" cy="646331"/>
          </a:xfrm>
          <a:prstGeom prst="rect">
            <a:avLst/>
          </a:prstGeom>
          <a:solidFill>
            <a:srgbClr val="FE989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2. สำหรับหน่วยงาน</a:t>
            </a:r>
            <a:endParaRPr lang="en-US" sz="3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2E266-C9EE-4D28-8396-8EC24A9EB6CE}"/>
              </a:ext>
            </a:extLst>
          </p:cNvPr>
          <p:cNvSpPr txBox="1"/>
          <p:nvPr/>
        </p:nvSpPr>
        <p:spPr>
          <a:xfrm>
            <a:off x="6383215" y="999995"/>
            <a:ext cx="4845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สำหรับหน่วยงาน </a:t>
            </a:r>
            <a:r>
              <a:rPr lang="th-TH" sz="2800" b="1" dirty="0">
                <a:highlight>
                  <a:srgbClr val="FFFF00"/>
                </a:highlight>
                <a:latin typeface="2005_iannnnnMTV" panose="02000000000000000000" pitchFamily="2" charset="0"/>
                <a:cs typeface="2005_iannnnnMTV" panose="02000000000000000000" pitchFamily="2" charset="0"/>
              </a:rPr>
              <a:t>พัสดุคนดำเนินการให้</a:t>
            </a:r>
            <a:endParaRPr lang="en-US" sz="2800" b="1" dirty="0">
              <a:highlight>
                <a:srgbClr val="FFFF00"/>
              </a:highlight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2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022FF5-9D36-4201-9E20-155F91B4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09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1886-CE1D-4AB5-B2CB-F1265D92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08" y="326550"/>
            <a:ext cx="8911687" cy="62022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>
                <a:latin typeface="Times New Roman" panose="02020603050405020304" pitchFamily="18" charset="0"/>
              </a:rPr>
              <a:t>แบบฟอร์มยืมเงินทดรองจ่าย แบบ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Unlock </a:t>
            </a:r>
            <a:r>
              <a:rPr lang="th-TH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ที่</a:t>
            </a:r>
            <a:r>
              <a:rPr lang="th-TH" sz="2200" b="1" u="sng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พัสดุดำเนินการให้</a:t>
            </a:r>
            <a:endParaRPr lang="en-US" b="1" u="sng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C8663-18A2-418C-B076-02E6EC41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66" y="1073188"/>
            <a:ext cx="3899606" cy="5458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76AA0-A4D1-4B42-BC16-DF9F03D13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49" y="1073188"/>
            <a:ext cx="3899606" cy="57929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A4BBB5D-A529-45A8-B8B9-1D546A47E21E}"/>
              </a:ext>
            </a:extLst>
          </p:cNvPr>
          <p:cNvSpPr/>
          <p:nvPr/>
        </p:nvSpPr>
        <p:spPr>
          <a:xfrm>
            <a:off x="4524292" y="1550504"/>
            <a:ext cx="485030" cy="190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5B4958-126E-454E-A102-7DD3368808B4}"/>
              </a:ext>
            </a:extLst>
          </p:cNvPr>
          <p:cNvSpPr/>
          <p:nvPr/>
        </p:nvSpPr>
        <p:spPr>
          <a:xfrm>
            <a:off x="9819861" y="1208598"/>
            <a:ext cx="453224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488E4B-6CD0-4FBF-90CC-D1AB1D495E42}"/>
              </a:ext>
            </a:extLst>
          </p:cNvPr>
          <p:cNvSpPr/>
          <p:nvPr/>
        </p:nvSpPr>
        <p:spPr>
          <a:xfrm>
            <a:off x="3482671" y="4866198"/>
            <a:ext cx="970059" cy="166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5F37DF-F1F8-40CC-B349-14172E5312A0}"/>
              </a:ext>
            </a:extLst>
          </p:cNvPr>
          <p:cNvSpPr/>
          <p:nvPr/>
        </p:nvSpPr>
        <p:spPr>
          <a:xfrm>
            <a:off x="7219784" y="5526157"/>
            <a:ext cx="3108960" cy="31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88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361A91-93BB-4947-B67A-04E92B4C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326550"/>
            <a:ext cx="11255604" cy="62022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>
                <a:latin typeface="Times New Roman" panose="02020603050405020304" pitchFamily="18" charset="0"/>
              </a:rPr>
              <a:t>แบบฟอร์มยืมเงินทดรองจ่าย แบบ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Unlock</a:t>
            </a:r>
            <a:r>
              <a:rPr lang="th-T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h-TH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ที่ไม่ผ่านพัสดุ</a:t>
            </a:r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h-TH" sz="2200" b="1" u="sng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กรณีที่ผู้เบิกดำเนินการเอง</a:t>
            </a:r>
            <a:endParaRPr lang="en-US" b="1" u="sng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491CD-9950-4F49-BB4D-4A0FF10E2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62" t="22955" r="5747" b="12852"/>
          <a:stretch/>
        </p:blipFill>
        <p:spPr>
          <a:xfrm>
            <a:off x="4223209" y="1115751"/>
            <a:ext cx="7871381" cy="5415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226C6C-472A-417E-949E-51ED4C1CF8C1}"/>
              </a:ext>
            </a:extLst>
          </p:cNvPr>
          <p:cNvSpPr txBox="1"/>
          <p:nvPr/>
        </p:nvSpPr>
        <p:spPr>
          <a:xfrm>
            <a:off x="224686" y="3014819"/>
            <a:ext cx="40451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แบบฟอร์มยืมเงินทดรองจ่าย ฉบับนี้ใช้กรณีที่ผู้เบิกดำเนินการทำเอกสารส่งเบิกเงินเองโดยที่ไม่ผ่านพัสดุ เช่น งานซ่อมครุภัณฑ์วิทยาศาสตร์ ค่าสอบเทียบ เป็นต้น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13E454-E0DB-407F-BCD8-1A7C0A34E3C8}"/>
              </a:ext>
            </a:extLst>
          </p:cNvPr>
          <p:cNvSpPr/>
          <p:nvPr/>
        </p:nvSpPr>
        <p:spPr>
          <a:xfrm>
            <a:off x="7056249" y="1446999"/>
            <a:ext cx="725864" cy="2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C86468-E4A9-46DD-9DB5-12D19CF89DAD}"/>
              </a:ext>
            </a:extLst>
          </p:cNvPr>
          <p:cNvSpPr/>
          <p:nvPr/>
        </p:nvSpPr>
        <p:spPr>
          <a:xfrm>
            <a:off x="10992227" y="1115751"/>
            <a:ext cx="716438" cy="341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0C66F-191F-489E-9770-B07B6B0B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88" y="4138740"/>
            <a:ext cx="3528042" cy="2149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53AB5-D2AD-4BC9-BCF2-917CD1A6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10" y="1373324"/>
            <a:ext cx="2281286" cy="15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73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C4BB-564C-4CB6-8217-7F236B9E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75377"/>
            <a:ext cx="8911687" cy="637423"/>
          </a:xfrm>
          <a:solidFill>
            <a:srgbClr val="FE9898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ขั้นตอนในการ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Download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 แบบฟอร์ม 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Unlock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E8D2D-18D9-4DB7-89A8-3CBBD9B9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" t="67434" b="-1"/>
          <a:stretch/>
        </p:blipFill>
        <p:spPr>
          <a:xfrm>
            <a:off x="4348286" y="1948151"/>
            <a:ext cx="3495426" cy="842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F5EA5-0DBF-4F1F-98A9-4AC5C7748C54}"/>
              </a:ext>
            </a:extLst>
          </p:cNvPr>
          <p:cNvSpPr txBox="1"/>
          <p:nvPr/>
        </p:nvSpPr>
        <p:spPr>
          <a:xfrm>
            <a:off x="4921011" y="1429722"/>
            <a:ext cx="2286000" cy="40011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ไปที่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Download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B65E9-6A15-4864-8331-21BE6894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26" y="1429722"/>
            <a:ext cx="3767667" cy="1965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2F218-6DA4-4DB7-A9C8-1E28A0A8B537}"/>
              </a:ext>
            </a:extLst>
          </p:cNvPr>
          <p:cNvSpPr txBox="1"/>
          <p:nvPr/>
        </p:nvSpPr>
        <p:spPr>
          <a:xfrm>
            <a:off x="548909" y="936713"/>
            <a:ext cx="2738966" cy="40011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1.เข้าไปที่ หน้า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Intranet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ของคณะฯ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935D00-9C1A-4BB5-8070-14B33D3A7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480" y="1254366"/>
            <a:ext cx="3146531" cy="1868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2ECD39-1F49-45A9-BF3F-267CD26A2BFF}"/>
              </a:ext>
            </a:extLst>
          </p:cNvPr>
          <p:cNvSpPr txBox="1"/>
          <p:nvPr/>
        </p:nvSpPr>
        <p:spPr>
          <a:xfrm>
            <a:off x="8964674" y="848917"/>
            <a:ext cx="1727200" cy="369332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3.ไปที่งานคลังและพัสดุ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EB01A3-8B64-4143-8E0B-BEC2DB1E11CE}"/>
              </a:ext>
            </a:extLst>
          </p:cNvPr>
          <p:cNvSpPr/>
          <p:nvPr/>
        </p:nvSpPr>
        <p:spPr>
          <a:xfrm>
            <a:off x="10551843" y="1686278"/>
            <a:ext cx="873171" cy="4523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9E61B-F9AB-48AC-BB13-803085E48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57" r="3056" b="16014"/>
          <a:stretch/>
        </p:blipFill>
        <p:spPr>
          <a:xfrm>
            <a:off x="5870346" y="3735299"/>
            <a:ext cx="4232635" cy="2717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38D649-0172-4B46-BB4C-01305B88D3C2}"/>
              </a:ext>
            </a:extLst>
          </p:cNvPr>
          <p:cNvSpPr/>
          <p:nvPr/>
        </p:nvSpPr>
        <p:spPr>
          <a:xfrm>
            <a:off x="5870346" y="6068812"/>
            <a:ext cx="2705493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D2A84-BB8E-41AA-A249-21F9E3755615}"/>
              </a:ext>
            </a:extLst>
          </p:cNvPr>
          <p:cNvSpPr txBox="1"/>
          <p:nvPr/>
        </p:nvSpPr>
        <p:spPr>
          <a:xfrm>
            <a:off x="5534168" y="3194992"/>
            <a:ext cx="4904992" cy="400110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ไปที่แบบฟอร์มและประกาศคณะกรรมนโยบายการจัดซื้อจัดจ้างฯ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11387-EC9D-4C85-9EE7-C8B6AEF8BA3A}"/>
              </a:ext>
            </a:extLst>
          </p:cNvPr>
          <p:cNvSpPr txBox="1"/>
          <p:nvPr/>
        </p:nvSpPr>
        <p:spPr>
          <a:xfrm>
            <a:off x="1143910" y="4036618"/>
            <a:ext cx="3612653" cy="369332"/>
          </a:xfrm>
          <a:prstGeom prst="rect">
            <a:avLst/>
          </a:prstGeom>
          <a:solidFill>
            <a:srgbClr val="FE9898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5.ดาวน์โหลดแบบฟอร์มตามลักษณะงาน ของหน่วยงาน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5DD0E5-7897-47F7-A377-69685ACD7AE2}"/>
              </a:ext>
            </a:extLst>
          </p:cNvPr>
          <p:cNvSpPr/>
          <p:nvPr/>
        </p:nvSpPr>
        <p:spPr>
          <a:xfrm>
            <a:off x="4756563" y="2020087"/>
            <a:ext cx="1424517" cy="581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1E76C6-8513-462B-929A-9261055B4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61" y="4525030"/>
            <a:ext cx="5085760" cy="195919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D00A33-D40B-4436-96FD-F1D5FC5A048D}"/>
              </a:ext>
            </a:extLst>
          </p:cNvPr>
          <p:cNvSpPr/>
          <p:nvPr/>
        </p:nvSpPr>
        <p:spPr>
          <a:xfrm>
            <a:off x="383061" y="4906108"/>
            <a:ext cx="3564685" cy="15781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3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FE7AAE-AB64-44BC-807D-8F198D23F89B}"/>
              </a:ext>
            </a:extLst>
          </p:cNvPr>
          <p:cNvSpPr txBox="1"/>
          <p:nvPr/>
        </p:nvSpPr>
        <p:spPr>
          <a:xfrm>
            <a:off x="966093" y="0"/>
            <a:ext cx="10388600" cy="830997"/>
          </a:xfrm>
          <a:prstGeom prst="rect">
            <a:avLst/>
          </a:prstGeom>
          <a:solidFill>
            <a:srgbClr val="FE9898"/>
          </a:solidFill>
          <a:ln>
            <a:solidFill>
              <a:srgbClr val="FE98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 ประกาศของ</a:t>
            </a:r>
            <a:r>
              <a:rPr lang="en-US" sz="48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Unlock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47B0B-C19F-4192-9E53-DA74F76B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974"/>
            <a:ext cx="12192000" cy="59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27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คำถามและคำตอบ, Q A, ถาม, การสอน">
            <a:extLst>
              <a:ext uri="{FF2B5EF4-FFF2-40B4-BE49-F238E27FC236}">
                <a16:creationId xmlns:a16="http://schemas.microsoft.com/office/drawing/2014/main" id="{3F794A35-C29D-4EC5-9749-1D2B9B30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0" y="239946"/>
            <a:ext cx="10774836" cy="637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31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BC1083-8E93-485E-82D8-120A09D55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429DE-A2E4-496D-9486-50D276B09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8745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906CB-DF0C-4CA2-8F6C-89170E0E3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267"/>
            <a:ext cx="12192000" cy="7044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F47D2E-06F5-4438-B6ED-04821DEA4FDF}"/>
              </a:ext>
            </a:extLst>
          </p:cNvPr>
          <p:cNvSpPr/>
          <p:nvPr/>
        </p:nvSpPr>
        <p:spPr>
          <a:xfrm>
            <a:off x="2057399" y="1849966"/>
            <a:ext cx="7890933" cy="965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0F27D4-518F-4BC6-A2AA-C81345FFB6E8}"/>
              </a:ext>
            </a:extLst>
          </p:cNvPr>
          <p:cNvCxnSpPr/>
          <p:nvPr/>
        </p:nvCxnSpPr>
        <p:spPr>
          <a:xfrm>
            <a:off x="2175933" y="4522894"/>
            <a:ext cx="345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0C019F-2CF8-434D-8BA8-B267016B5145}"/>
              </a:ext>
            </a:extLst>
          </p:cNvPr>
          <p:cNvCxnSpPr/>
          <p:nvPr/>
        </p:nvCxnSpPr>
        <p:spPr>
          <a:xfrm>
            <a:off x="9262533" y="6163733"/>
            <a:ext cx="5672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C629C9-87FA-411C-BE1B-83A69AB7D3A5}"/>
              </a:ext>
            </a:extLst>
          </p:cNvPr>
          <p:cNvCxnSpPr/>
          <p:nvPr/>
        </p:nvCxnSpPr>
        <p:spPr>
          <a:xfrm>
            <a:off x="2175933" y="6510867"/>
            <a:ext cx="76538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AB5A14-B801-46E6-8755-A2B12993EC4D}"/>
              </a:ext>
            </a:extLst>
          </p:cNvPr>
          <p:cNvCxnSpPr/>
          <p:nvPr/>
        </p:nvCxnSpPr>
        <p:spPr>
          <a:xfrm>
            <a:off x="2175933" y="6858000"/>
            <a:ext cx="1913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79D096-A60E-429C-9751-23946AFE0D64}"/>
              </a:ext>
            </a:extLst>
          </p:cNvPr>
          <p:cNvCxnSpPr/>
          <p:nvPr/>
        </p:nvCxnSpPr>
        <p:spPr>
          <a:xfrm>
            <a:off x="9326880" y="4162697"/>
            <a:ext cx="5029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17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8D50D-82E2-4176-B09E-EE43BA6F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FB2A4-8D79-4245-A859-C9F3186C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052"/>
            <a:ext cx="12192000" cy="71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5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C61DB-8AB6-4E9B-9249-78BA1CEA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190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3070</TotalTime>
  <Words>3197</Words>
  <Application>Microsoft Office PowerPoint</Application>
  <PresentationFormat>Widescreen</PresentationFormat>
  <Paragraphs>217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2005_iannnnnMTV</vt:lpstr>
      <vt:lpstr>Arial</vt:lpstr>
      <vt:lpstr>Century Gothic</vt:lpstr>
      <vt:lpstr>LilyUPC</vt:lpstr>
      <vt:lpstr>TH Sarabun New</vt:lpstr>
      <vt:lpstr>TH SarabunPSK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ประกาศคณะกรรมการนโยบายการจัดซื้อจัดจ้างและการบริหารพัสดุภาครัฐ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ประเภทวัสดุสำนักงานและวัสดุวิทยาศาสตร์ สามารถ ดำเนินการเบิกจ่ายแบบUnlock</vt:lpstr>
      <vt:lpstr>PowerPoint Presentation</vt:lpstr>
      <vt:lpstr>PowerPoint Presentation</vt:lpstr>
      <vt:lpstr>แบบฟอร์มใบเบิกวัสดุวิทยาศาสตร์</vt:lpstr>
      <vt:lpstr>PowerPoint Presentation</vt:lpstr>
      <vt:lpstr>PowerPoint Presentation</vt:lpstr>
      <vt:lpstr>PowerPoint Presentation</vt:lpstr>
      <vt:lpstr>แบบฟอร์มใบส่งงาน</vt:lpstr>
      <vt:lpstr>แบบฟอร์มใบสำคัญรับเงิน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ประเภทวัสดุ ที่ไม่สามารถ ดำเนินการเบิกจ่ายแบบUnlock  สำหรับหน่วยงาน  ต้องเบิกจ่ายตามระเบียบพรบ.2560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แบบฟอร์มใบส่งงาน</vt:lpstr>
      <vt:lpstr>แบบฟอร์มใบสำคัญรับเงิน</vt:lpstr>
      <vt:lpstr>PowerPoint Presentation</vt:lpstr>
      <vt:lpstr>PowerPoint Presentation</vt:lpstr>
      <vt:lpstr>PowerPoint Presentation</vt:lpstr>
      <vt:lpstr>แบบฟอร์มยืมเงินทดรองจ่าย แบบUnlock ที่พัสดุดำเนินการให้</vt:lpstr>
      <vt:lpstr>แบบฟอร์มยืมเงินทดรองจ่าย แบบUnlock ที่ไม่ผ่านพัสดุ กรณีที่ผู้เบิกดำเนินการเอง</vt:lpstr>
      <vt:lpstr>ขั้นตอนในการDownload เอกสาร แบบฟอร์ม Unlock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ขั้นตอนการเบิกจ่ายแบบเดิม</dc:title>
  <dc:creator>Kachaporn Phoksiri</dc:creator>
  <cp:lastModifiedBy>Kachaporn Phoksiri</cp:lastModifiedBy>
  <cp:revision>232</cp:revision>
  <dcterms:created xsi:type="dcterms:W3CDTF">2025-01-26T04:15:53Z</dcterms:created>
  <dcterms:modified xsi:type="dcterms:W3CDTF">2025-02-27T03:47:07Z</dcterms:modified>
</cp:coreProperties>
</file>