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1694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271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2487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5924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542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71477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872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079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7837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7828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662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188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2390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2559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935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4056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7470E-DD71-44B7-B79A-E708012060C3}" type="datetimeFigureOut">
              <a:rPr lang="th-TH" smtClean="0"/>
              <a:t>06/07/64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185D9B-DFDC-4AE3-A650-F8C232A0B92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9020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spec%20&#3609;&#3657;&#3635;&#3618;&#3634;&#3590;&#3656;&#3634;&#3648;&#3594;&#3639;&#3657;&#3629;.docx" TargetMode="External"/><Relationship Id="rId2" Type="http://schemas.openxmlformats.org/officeDocument/2006/relationships/hyperlink" Target="spec%20Lab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&#3649;&#3610;&#3610;&#3615;&#3629;&#3619;&#3660;&#3617;&#3651;&#3594;&#3657;&#3614;&#3633;&#3626;&#3604;&#3640;&#3607;&#3637;&#3656;&#3612;&#3621;&#3636;&#3605;&#3592;&#3634;&#3585;&#3605;&#3656;&#3634;&#3591;&#3611;&#3619;&#3632;&#3648;&#3607;&#3624;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DECD83-C2F0-4182-811E-696ACF4ED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245" y="2076730"/>
            <a:ext cx="8756418" cy="1646302"/>
          </a:xfrm>
        </p:spPr>
        <p:txBody>
          <a:bodyPr>
            <a:normAutofit fontScale="90000"/>
          </a:bodyPr>
          <a:lstStyle/>
          <a:p>
            <a:r>
              <a:rPr lang="th-TH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ประชุมชี้แจง หารือ แนวทางปฏิบัติตามหนังสือจากกรมบัญชีกลาง ที่ กค (</a:t>
            </a:r>
            <a:r>
              <a:rPr lang="th-TH" sz="3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กวจ</a:t>
            </a:r>
            <a:r>
              <a:rPr lang="th-TH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0405.2/ว.89</a:t>
            </a:r>
            <a:br>
              <a:rPr lang="th-TH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h-TH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“แนวทางปฏิบัติตามกฎกระทรวงกำหนดพัสดุและวิธีการจัดซื้อจัดจ้างพัสดุที่รัฐต้องการส่งเสริมฯ”</a:t>
            </a:r>
            <a:endParaRPr lang="th-TH" sz="3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43882B2-89BC-4472-B671-87F3746C8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533912"/>
            <a:ext cx="7766936" cy="1096899"/>
          </a:xfrm>
        </p:spPr>
        <p:txBody>
          <a:bodyPr>
            <a:normAutofit/>
          </a:bodyPr>
          <a:lstStyle/>
          <a:p>
            <a:r>
              <a:rPr lang="th-TH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หน่วยพัสดุ, งานคลังและพัสดุ</a:t>
            </a:r>
          </a:p>
          <a:p>
            <a:r>
              <a:rPr lang="th-TH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 มิ.ย. 2564</a:t>
            </a:r>
          </a:p>
        </p:txBody>
      </p:sp>
    </p:spTree>
    <p:extLst>
      <p:ext uri="{BB962C8B-B14F-4D97-AF65-F5344CB8AC3E}">
        <p14:creationId xmlns:p14="http://schemas.microsoft.com/office/powerpoint/2010/main" val="207740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82CCB2-ADA0-4465-9B19-486ADC288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79141" cy="1320800"/>
          </a:xfrm>
        </p:spPr>
        <p:txBody>
          <a:bodyPr>
            <a:normAutofit/>
          </a:bodyPr>
          <a:lstStyle/>
          <a:p>
            <a:r>
              <a:rPr lang="th-TH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พัสดุที่รัฐต้องการส่งเสริมหรือสนับสนุน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CEF6C3-F888-49D2-BE94-B8D3E7AE2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1488613"/>
            <a:ext cx="9924531" cy="5101968"/>
          </a:xfrm>
        </p:spPr>
        <p:txBody>
          <a:bodyPr>
            <a:normAutofit lnSpcReduction="10000"/>
          </a:bodyPr>
          <a:lstStyle/>
          <a:p>
            <a:r>
              <a:rPr lang="th-TH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พัสดุส่งเสริมวิสาหกิจและการประกอบวิชาชี</a:t>
            </a:r>
            <a:r>
              <a:rPr lang="th-TH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</a:t>
            </a:r>
          </a:p>
          <a:p>
            <a:pPr lvl="1"/>
            <a:r>
              <a:rPr lang="th-TH" sz="2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ผลิตภัณฑ์ของกลุ่มอาชีพในหมู่บ้านและตำบล</a:t>
            </a:r>
          </a:p>
          <a:p>
            <a:pPr lvl="1"/>
            <a:r>
              <a:rPr lang="th-TH" sz="2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ผลิตภัณฑ์ของร้านค้าสหกรณ์หรือสถาบันเกษตรกร</a:t>
            </a:r>
          </a:p>
          <a:p>
            <a:pPr lvl="1"/>
            <a:r>
              <a:rPr lang="th-TH" sz="2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ผลิตภัณฑ์ที่ผลิตเองหรือจ้างให้บริการรักษาความปลอดภัยขององค์การสงเคราะห์ทหารผ่านศึก</a:t>
            </a:r>
          </a:p>
          <a:p>
            <a:pPr lvl="1"/>
            <a:r>
              <a:rPr lang="th-TH" sz="2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ผลิตภัณฑ์ที่ผลิตเองหรือบริการขององค์กรหรือมูลนิธิเพื่อคนพิการ</a:t>
            </a:r>
          </a:p>
          <a:p>
            <a:pPr lvl="1"/>
            <a:r>
              <a:rPr lang="th-TH" sz="2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ผลิตภัณฑ์จากเรือนจำ สถานกักกัน</a:t>
            </a:r>
          </a:p>
          <a:p>
            <a:pPr lvl="1"/>
            <a:r>
              <a:rPr lang="th-TH" sz="2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ผลิตผล ชิ้นงาน หรือบริการ ของ </a:t>
            </a:r>
            <a:r>
              <a:rPr lang="en-US" sz="2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SME</a:t>
            </a:r>
            <a:r>
              <a:rPr lang="th-TH" sz="2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(ไม่น้อยกว่าร้อยละ </a:t>
            </a:r>
            <a:r>
              <a:rPr lang="en-US" sz="2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30)</a:t>
            </a:r>
            <a:endParaRPr lang="th-TH" sz="2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พัสดุที่ส่งเสริมการผลิตใน</a:t>
            </a:r>
            <a:r>
              <a:rPr lang="th-TH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ประเทศ</a:t>
            </a:r>
            <a:r>
              <a:rPr lang="en-US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(Made In Thailand)</a:t>
            </a:r>
            <a:endParaRPr lang="th-TH" sz="2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พัสดุที่เป็นมิตรกับสิ่งแวดล้อม</a:t>
            </a:r>
          </a:p>
          <a:p>
            <a:endParaRPr lang="th-TH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02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800AA5-A8CA-4E00-A9DD-B39B86C6D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29"/>
            <a:ext cx="8596668" cy="1320800"/>
          </a:xfrm>
        </p:spPr>
        <p:txBody>
          <a:bodyPr>
            <a:normAutofit/>
          </a:bodyPr>
          <a:lstStyle/>
          <a:p>
            <a:r>
              <a:rPr lang="th-TH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แนวทางปฏิบัติการจัดซื้อ/จ้างตาม ว. 89 ของมหาวิทยาลัยมหิดล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4D8E885-765A-4A84-B26F-1D5E777267F9}"/>
              </a:ext>
            </a:extLst>
          </p:cNvPr>
          <p:cNvSpPr txBox="1"/>
          <p:nvPr/>
        </p:nvSpPr>
        <p:spPr>
          <a:xfrm>
            <a:off x="4037163" y="862641"/>
            <a:ext cx="2622430" cy="646331"/>
          </a:xfrm>
          <a:prstGeom prst="rect">
            <a:avLst/>
          </a:prstGeom>
          <a:solidFill>
            <a:srgbClr val="90C226">
              <a:alpha val="2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ผู้เบิก/ใช้ กำหนดคุณลักษณะของที่จะเบิก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="" xmlns:a16="http://schemas.microsoft.com/office/drawing/2014/main" id="{432C9638-B118-453E-8BB9-8E4BDE52C026}"/>
              </a:ext>
            </a:extLst>
          </p:cNvPr>
          <p:cNvSpPr/>
          <p:nvPr/>
        </p:nvSpPr>
        <p:spPr>
          <a:xfrm>
            <a:off x="3743865" y="1934406"/>
            <a:ext cx="3209026" cy="821734"/>
          </a:xfrm>
          <a:prstGeom prst="diamond">
            <a:avLst/>
          </a:prstGeom>
          <a:solidFill>
            <a:srgbClr val="90C226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ของที่ผลิตในประเทศไทย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FFDD75-4F3F-448B-A4A3-BC0C15741869}"/>
              </a:ext>
            </a:extLst>
          </p:cNvPr>
          <p:cNvSpPr txBox="1"/>
          <p:nvPr/>
        </p:nvSpPr>
        <p:spPr>
          <a:xfrm>
            <a:off x="649858" y="2817048"/>
            <a:ext cx="2622430" cy="1200329"/>
          </a:xfrm>
          <a:prstGeom prst="rect">
            <a:avLst/>
          </a:prstGeom>
          <a:solidFill>
            <a:srgbClr val="90C226">
              <a:alpha val="20000"/>
            </a:srgb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เขียนใบเบิก/อนุมัติหลักการ</a:t>
            </a:r>
            <a:r>
              <a:rPr lang="th-TH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พร้อมเซ็นรับรองว่าจำเป็นต้องใช้ของนำเข้า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="" xmlns:a16="http://schemas.microsoft.com/office/drawing/2014/main" id="{EE520883-C0CC-4FE4-B6C9-BD286AD1137F}"/>
              </a:ext>
            </a:extLst>
          </p:cNvPr>
          <p:cNvCxnSpPr>
            <a:stCxn id="6" idx="1"/>
            <a:endCxn id="7" idx="0"/>
          </p:cNvCxnSpPr>
          <p:nvPr/>
        </p:nvCxnSpPr>
        <p:spPr>
          <a:xfrm rot="10800000" flipV="1">
            <a:off x="1961073" y="2345272"/>
            <a:ext cx="1782792" cy="471775"/>
          </a:xfrm>
          <a:prstGeom prst="bentConnector2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02E73853-DD80-4BC5-A658-5282D132296F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5348378" y="1508972"/>
            <a:ext cx="0" cy="4254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422FBE67-FF35-47D7-83F1-0A22AB3DBC31}"/>
              </a:ext>
            </a:extLst>
          </p:cNvPr>
          <p:cNvSpPr/>
          <p:nvPr/>
        </p:nvSpPr>
        <p:spPr>
          <a:xfrm>
            <a:off x="5109714" y="4570287"/>
            <a:ext cx="414067" cy="362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BB3050E-1675-4B02-95CF-D1D28DC2F6EE}"/>
              </a:ext>
            </a:extLst>
          </p:cNvPr>
          <p:cNvSpPr txBox="1"/>
          <p:nvPr/>
        </p:nvSpPr>
        <p:spPr>
          <a:xfrm>
            <a:off x="3996907" y="5371544"/>
            <a:ext cx="2622430" cy="369332"/>
          </a:xfrm>
          <a:prstGeom prst="rect">
            <a:avLst/>
          </a:prstGeom>
          <a:solidFill>
            <a:srgbClr val="90C226">
              <a:alpha val="2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พัสดุตรวจเช็ค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SME</a:t>
            </a:r>
            <a:endParaRPr lang="th-TH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309B583C-74CD-481B-A5C8-C092A60144FE}"/>
              </a:ext>
            </a:extLst>
          </p:cNvPr>
          <p:cNvSpPr txBox="1"/>
          <p:nvPr/>
        </p:nvSpPr>
        <p:spPr>
          <a:xfrm>
            <a:off x="4046892" y="6273000"/>
            <a:ext cx="2622430" cy="369332"/>
          </a:xfrm>
          <a:prstGeom prst="rect">
            <a:avLst/>
          </a:prstGeom>
          <a:solidFill>
            <a:srgbClr val="90C226">
              <a:alpha val="2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จัดซื้อ/จ้าง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="" xmlns:a16="http://schemas.microsoft.com/office/drawing/2014/main" id="{4EAC1A62-02F9-4D0D-A39A-178ECE007897}"/>
              </a:ext>
            </a:extLst>
          </p:cNvPr>
          <p:cNvCxnSpPr/>
          <p:nvPr/>
        </p:nvCxnSpPr>
        <p:spPr>
          <a:xfrm>
            <a:off x="5316748" y="4946110"/>
            <a:ext cx="0" cy="4254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EA2FB25F-8699-4759-82CF-FF0B1DC820B1}"/>
              </a:ext>
            </a:extLst>
          </p:cNvPr>
          <p:cNvCxnSpPr/>
          <p:nvPr/>
        </p:nvCxnSpPr>
        <p:spPr>
          <a:xfrm>
            <a:off x="5316748" y="5795810"/>
            <a:ext cx="0" cy="4254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38AEB25F-02E9-4070-95C4-9DEE074EB3D4}"/>
              </a:ext>
            </a:extLst>
          </p:cNvPr>
          <p:cNvSpPr txBox="1"/>
          <p:nvPr/>
        </p:nvSpPr>
        <p:spPr>
          <a:xfrm>
            <a:off x="5555412" y="2779878"/>
            <a:ext cx="1063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ใช่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25AEAC47-89EE-48D0-ABD4-BFDB9ABC7C70}"/>
              </a:ext>
            </a:extLst>
          </p:cNvPr>
          <p:cNvSpPr txBox="1"/>
          <p:nvPr/>
        </p:nvSpPr>
        <p:spPr>
          <a:xfrm>
            <a:off x="3240658" y="1852245"/>
            <a:ext cx="1063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ไม่ใช่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97C80B17-7D07-4038-B651-DE25C9400F92}"/>
              </a:ext>
            </a:extLst>
          </p:cNvPr>
          <p:cNvSpPr txBox="1"/>
          <p:nvPr/>
        </p:nvSpPr>
        <p:spPr>
          <a:xfrm>
            <a:off x="3996907" y="3300157"/>
            <a:ext cx="2622430" cy="646331"/>
          </a:xfrm>
          <a:prstGeom prst="rect">
            <a:avLst/>
          </a:prstGeom>
          <a:solidFill>
            <a:srgbClr val="90C226">
              <a:alpha val="20000"/>
            </a:srgb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เขียนใบเบิก/อนุมัติหลักการ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AC3B470A-7E99-46B3-92E5-3A1AAD05BD41}"/>
              </a:ext>
            </a:extLst>
          </p:cNvPr>
          <p:cNvSpPr txBox="1"/>
          <p:nvPr/>
        </p:nvSpPr>
        <p:spPr>
          <a:xfrm>
            <a:off x="618228" y="4472454"/>
            <a:ext cx="2622430" cy="646331"/>
          </a:xfrm>
          <a:prstGeom prst="rect">
            <a:avLst/>
          </a:prstGeom>
          <a:solidFill>
            <a:srgbClr val="90C226">
              <a:alpha val="20000"/>
            </a:srgb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ทำเรื่องขออนุมัติซื้อ/จ้าง จากคณบดี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="" xmlns:a16="http://schemas.microsoft.com/office/drawing/2014/main" id="{81AF5FE5-5D29-402D-99B1-59AD3F917FFD}"/>
              </a:ext>
            </a:extLst>
          </p:cNvPr>
          <p:cNvCxnSpPr/>
          <p:nvPr/>
        </p:nvCxnSpPr>
        <p:spPr>
          <a:xfrm>
            <a:off x="5348378" y="2817048"/>
            <a:ext cx="0" cy="4254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="" xmlns:a16="http://schemas.microsoft.com/office/drawing/2014/main" id="{ABF329CE-F4E0-414E-9586-A3A6B4E1873F}"/>
              </a:ext>
            </a:extLst>
          </p:cNvPr>
          <p:cNvCxnSpPr/>
          <p:nvPr/>
        </p:nvCxnSpPr>
        <p:spPr>
          <a:xfrm>
            <a:off x="1929443" y="4047020"/>
            <a:ext cx="0" cy="4254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="" xmlns:a16="http://schemas.microsoft.com/office/drawing/2014/main" id="{F0008673-F384-4BA0-A901-67F376019344}"/>
              </a:ext>
            </a:extLst>
          </p:cNvPr>
          <p:cNvCxnSpPr>
            <a:cxnSpLocks/>
            <a:endCxn id="21" idx="0"/>
          </p:cNvCxnSpPr>
          <p:nvPr/>
        </p:nvCxnSpPr>
        <p:spPr>
          <a:xfrm flipH="1">
            <a:off x="5316748" y="4017377"/>
            <a:ext cx="2876" cy="55291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="" xmlns:a16="http://schemas.microsoft.com/office/drawing/2014/main" id="{61181BE7-A8B2-4D80-A1B3-22FF159F3C9F}"/>
              </a:ext>
            </a:extLst>
          </p:cNvPr>
          <p:cNvCxnSpPr>
            <a:stCxn id="41" idx="3"/>
          </p:cNvCxnSpPr>
          <p:nvPr/>
        </p:nvCxnSpPr>
        <p:spPr>
          <a:xfrm>
            <a:off x="3240658" y="4795620"/>
            <a:ext cx="1805795" cy="929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C916B27E-E695-407E-AD9A-A8F52A6888EE}"/>
              </a:ext>
            </a:extLst>
          </p:cNvPr>
          <p:cNvCxnSpPr/>
          <p:nvPr/>
        </p:nvCxnSpPr>
        <p:spPr>
          <a:xfrm>
            <a:off x="0" y="4166558"/>
            <a:ext cx="12335774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2CFFD4E1-75E4-47D1-AD33-89FF9A6BF5DE}"/>
              </a:ext>
            </a:extLst>
          </p:cNvPr>
          <p:cNvSpPr txBox="1"/>
          <p:nvPr/>
        </p:nvSpPr>
        <p:spPr>
          <a:xfrm>
            <a:off x="8082950" y="2083662"/>
            <a:ext cx="1733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ผู้เบิก/ใช้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F4ABA58F-554C-4983-8AC8-65A91F2E3824}"/>
              </a:ext>
            </a:extLst>
          </p:cNvPr>
          <p:cNvSpPr txBox="1"/>
          <p:nvPr/>
        </p:nvSpPr>
        <p:spPr>
          <a:xfrm>
            <a:off x="8157712" y="5254459"/>
            <a:ext cx="1733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พัสดุ</a:t>
            </a:r>
          </a:p>
        </p:txBody>
      </p:sp>
    </p:spTree>
    <p:extLst>
      <p:ext uri="{BB962C8B-B14F-4D97-AF65-F5344CB8AC3E}">
        <p14:creationId xmlns:p14="http://schemas.microsoft.com/office/powerpoint/2010/main" val="83112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800AA5-A8CA-4E00-A9DD-B39B86C6D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83" y="564410"/>
            <a:ext cx="12192000" cy="1320800"/>
          </a:xfrm>
        </p:spPr>
        <p:txBody>
          <a:bodyPr>
            <a:normAutofit/>
          </a:bodyPr>
          <a:lstStyle/>
          <a:p>
            <a:r>
              <a:rPr lang="th-TH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แนวทางปฏิบัติการจัดซื้อ/จ้างตาม ว. 89 ของมหาวิทยาลัยมหิดล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2CFFD4E1-75E4-47D1-AD33-89FF9A6BF5DE}"/>
              </a:ext>
            </a:extLst>
          </p:cNvPr>
          <p:cNvSpPr txBox="1"/>
          <p:nvPr/>
        </p:nvSpPr>
        <p:spPr>
          <a:xfrm>
            <a:off x="4773080" y="1623600"/>
            <a:ext cx="1733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ผู้เบิก/ใช้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8997" y="2437091"/>
            <a:ext cx="1038037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กรณีเป็นพัสดุที่ต้องซื้อจากต่างประเทศ </a:t>
            </a:r>
            <a:r>
              <a:rPr lang="th-TH" sz="24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ในประเทศไทยไม่มีจำหน่าย</a:t>
            </a:r>
          </a:p>
          <a:p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AutoNum type="arabicPeriod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กำหนดคุณลักษณะของพัสดุที่ต้องใช้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(TOR)</a:t>
            </a:r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AutoNum type="arabicPeriod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รับรองว่า “ได้ตรวจสอบแล้ว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……..(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ชื่อรายการพัสดุ)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ไม่มีพัสดุที่ผลิตภายในประเทศ” และลงลายมือชื่อรับรอง</a:t>
            </a:r>
          </a:p>
          <a:p>
            <a:pPr marL="457200" indent="-457200">
              <a:buAutoNum type="arabicPeriod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 action="ppaction://hlinkfile"/>
              </a:rPr>
              <a:t>ตัวอย่าง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 action="ppaction://hlinkfile"/>
              </a:rPr>
              <a:t>spec Lab.docx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และ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 action="ppaction://hlinkfile"/>
              </a:rPr>
              <a:t>spec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 action="ppaction://hlinkfile"/>
              </a:rPr>
              <a:t>น้ำยาฆ่าเชื้อ.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 action="ppaction://hlinkfile"/>
              </a:rPr>
              <a:t>docx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382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800AA5-A8CA-4E00-A9DD-B39B86C6D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83" y="564410"/>
            <a:ext cx="12192000" cy="1320800"/>
          </a:xfrm>
        </p:spPr>
        <p:txBody>
          <a:bodyPr>
            <a:normAutofit/>
          </a:bodyPr>
          <a:lstStyle/>
          <a:p>
            <a:r>
              <a:rPr lang="th-TH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แนวทางปฏิบัติการจัดซื้อ/จ้างตาม ว. 89 ของมหาวิทยาลัยมหิดล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2CFFD4E1-75E4-47D1-AD33-89FF9A6BF5DE}"/>
              </a:ext>
            </a:extLst>
          </p:cNvPr>
          <p:cNvSpPr txBox="1"/>
          <p:nvPr/>
        </p:nvSpPr>
        <p:spPr>
          <a:xfrm>
            <a:off x="4773080" y="1623600"/>
            <a:ext cx="1733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ผู้เบิก/ใช้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084" y="2630274"/>
            <a:ext cx="1038037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กรณีเป็นพัสดุ</a:t>
            </a:r>
            <a:r>
              <a:rPr lang="th-TH" sz="24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มีจำหน่ายในประเทศไทย แต่มีความจำเป็นต้องซื้อจากต่างประเทศ</a:t>
            </a:r>
          </a:p>
          <a:p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AutoNum type="arabicPeriod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กำหนดคุณลักษณะของพัสดุที่ต้องใช้ (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TOR)</a:t>
            </a:r>
          </a:p>
          <a:p>
            <a:pPr marL="457200" indent="-457200">
              <a:buAutoNum type="arabicPeriod"/>
            </a:pP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ทำบันทึกขอความเห็นชอบในการจัดซื้อพัสดุที่มีความจำเป็นจะต้องมีการใช้พัสดุที่ผลิตหรือนำเข้าจาก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ต่างประเทศ</a:t>
            </a:r>
          </a:p>
          <a:p>
            <a:pPr marL="457200" indent="-457200">
              <a:buAutoNum type="arabicPeriod"/>
            </a:pP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ตัวอย่าง 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 action="ppaction://hlinkfile"/>
              </a:rPr>
              <a:t>แบบฟอร์มใช้พัสดุที่ผลิตจากต่างประเทศ.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 action="ppaction://hlinkfile"/>
              </a:rPr>
              <a:t>docx</a:t>
            </a:r>
            <a:endParaRPr lang="th-TH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0176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336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IrisUPC</vt:lpstr>
      <vt:lpstr>Tahoma</vt:lpstr>
      <vt:lpstr>Trebuchet MS</vt:lpstr>
      <vt:lpstr>Wingdings 3</vt:lpstr>
      <vt:lpstr>Facet</vt:lpstr>
      <vt:lpstr>ประชุมชี้แจง หารือ แนวทางปฏิบัติตามหนังสือจากกรมบัญชีกลาง ที่ กค (กวจ) 0405.2/ว.89  “แนวทางปฏิบัติตามกฎกระทรวงกำหนดพัสดุและวิธีการจัดซื้อจัดจ้างพัสดุที่รัฐต้องการส่งเสริมฯ”</vt:lpstr>
      <vt:lpstr>พัสดุที่รัฐต้องการส่งเสริมหรือสนับสนุน</vt:lpstr>
      <vt:lpstr>แนวทางปฏิบัติการจัดซื้อ/จ้างตาม ว. 89 ของมหาวิทยาลัยมหิดล</vt:lpstr>
      <vt:lpstr>แนวทางปฏิบัติการจัดซื้อ/จ้างตาม ว. 89 ของมหาวิทยาลัยมหิดล</vt:lpstr>
      <vt:lpstr>แนวทางปฏิบัติการจัดซื้อ/จ้างตาม ว. 89 ของมหาวิทยาลัยมหิดล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ประชุมชี้แจง หารือ แนวทางปฏิบัติตามหนังสือจากกรมบัญชีกลาง ที่ กค (กวจ) 0405.2/ว.89</dc:title>
  <dc:creator>Anchalee Jintapattanakit</dc:creator>
  <cp:lastModifiedBy>Silima</cp:lastModifiedBy>
  <cp:revision>12</cp:revision>
  <dcterms:created xsi:type="dcterms:W3CDTF">2021-06-28T01:03:59Z</dcterms:created>
  <dcterms:modified xsi:type="dcterms:W3CDTF">2021-07-06T08:09:49Z</dcterms:modified>
</cp:coreProperties>
</file>