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4" r:id="rId3"/>
    <p:sldMasterId id="2147483735" r:id="rId4"/>
    <p:sldMasterId id="2147483748" r:id="rId5"/>
    <p:sldMasterId id="2147483766" r:id="rId6"/>
  </p:sldMasterIdLst>
  <p:notesMasterIdLst>
    <p:notesMasterId r:id="rId41"/>
  </p:notesMasterIdLst>
  <p:sldIdLst>
    <p:sldId id="5956" r:id="rId7"/>
    <p:sldId id="5981" r:id="rId8"/>
    <p:sldId id="5315" r:id="rId9"/>
    <p:sldId id="262" r:id="rId10"/>
    <p:sldId id="5994" r:id="rId11"/>
    <p:sldId id="5988" r:id="rId12"/>
    <p:sldId id="5961" r:id="rId13"/>
    <p:sldId id="5957" r:id="rId14"/>
    <p:sldId id="5965" r:id="rId15"/>
    <p:sldId id="2077309095" r:id="rId16"/>
    <p:sldId id="5968" r:id="rId17"/>
    <p:sldId id="5967" r:id="rId18"/>
    <p:sldId id="5983" r:id="rId19"/>
    <p:sldId id="266" r:id="rId20"/>
    <p:sldId id="6128" r:id="rId21"/>
    <p:sldId id="6116" r:id="rId22"/>
    <p:sldId id="6130" r:id="rId23"/>
    <p:sldId id="6131" r:id="rId24"/>
    <p:sldId id="265" r:id="rId25"/>
    <p:sldId id="6003" r:id="rId26"/>
    <p:sldId id="5984" r:id="rId27"/>
    <p:sldId id="5986" r:id="rId28"/>
    <p:sldId id="5964" r:id="rId29"/>
    <p:sldId id="6117" r:id="rId30"/>
    <p:sldId id="6132" r:id="rId31"/>
    <p:sldId id="6133" r:id="rId32"/>
    <p:sldId id="5549" r:id="rId33"/>
    <p:sldId id="6135" r:id="rId34"/>
    <p:sldId id="6136" r:id="rId35"/>
    <p:sldId id="6137" r:id="rId36"/>
    <p:sldId id="2077309092" r:id="rId37"/>
    <p:sldId id="6016" r:id="rId38"/>
    <p:sldId id="6012" r:id="rId39"/>
    <p:sldId id="597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0066"/>
    <a:srgbClr val="BD83E9"/>
    <a:srgbClr val="E9B9E3"/>
    <a:srgbClr val="95E797"/>
    <a:srgbClr val="CDA0EE"/>
    <a:srgbClr val="AF37A1"/>
    <a:srgbClr val="81ECFB"/>
    <a:srgbClr val="96E6C6"/>
    <a:srgbClr val="EBF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97" d="100"/>
          <a:sy n="97" d="100"/>
        </p:scale>
        <p:origin x="1064" y="20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060"/>
            </a:solidFill>
          </c:spPr>
          <c:explosion val="9"/>
          <c:dPt>
            <c:idx val="0"/>
            <c:bubble3D val="0"/>
            <c:spPr>
              <a:solidFill>
                <a:srgbClr val="BD83E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0E-4778-8383-A843418AA65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0E-4778-8383-A843418AA65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0E-4778-8383-A843418AA658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0E-4778-8383-A843418AA658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2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0E-4778-8383-A843418AA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explosion val="9"/>
          <c:dPt>
            <c:idx val="0"/>
            <c:bubble3D val="0"/>
            <c:spPr>
              <a:solidFill>
                <a:srgbClr val="BD83E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BD-41AE-AEA9-C155798F352B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BD-41AE-AEA9-C155798F352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BD-41AE-AEA9-C155798F352B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BD-41AE-AEA9-C155798F352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BD-41AE-AEA9-C155798F3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060"/>
            </a:solidFill>
          </c:spPr>
          <c:explosion val="9"/>
          <c:dPt>
            <c:idx val="0"/>
            <c:bubble3D val="0"/>
            <c:spPr>
              <a:solidFill>
                <a:srgbClr val="BD83E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5-4D90-B9D1-5D144F6CCB6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5-4D90-B9D1-5D144F6CCB6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5-4D90-B9D1-5D144F6CCB69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5-4D90-B9D1-5D144F6CCB69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2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65-4D90-B9D1-5D144F6CC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explosion val="9"/>
          <c:dPt>
            <c:idx val="0"/>
            <c:bubble3D val="0"/>
            <c:spPr>
              <a:solidFill>
                <a:srgbClr val="BD83E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E-40AE-9F26-BC09E919B1A5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E-40AE-9F26-BC09E919B1A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CE-40AE-9F26-BC09E919B1A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CE-40AE-9F26-BC09E919B1A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CE-40AE-9F26-BC09E919B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0.23564</cdr:x>
      <cdr:y>0.5445</cdr:y>
    </cdr:from>
    <cdr:to>
      <cdr:x>0.79886</cdr:x>
      <cdr:y>0.76479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57B8271A-1B4D-4E6E-905E-25E59528208B}"/>
            </a:ext>
          </a:extLst>
        </cdr:cNvPr>
        <cdr:cNvSpPr txBox="1"/>
      </cdr:nvSpPr>
      <cdr:spPr>
        <a:xfrm xmlns:a="http://schemas.openxmlformats.org/drawingml/2006/main">
          <a:off x="690128" y="1141116"/>
          <a:ext cx="164952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h-TH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ภาครัฐ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10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0</a:t>
          </a:r>
          <a:r>
            <a:rPr kumimoji="0" lang="th-TH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uLnTx/>
            <a:uFillTx/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4AFB-2CF8-4B92-9DEC-F87E1E48C744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FD183-406A-48D0-92DA-4897BA61A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7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2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94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5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E9583-AD92-4649-8DDB-423BCEBDFF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7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7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39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1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9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0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3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9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4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7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4FD65-2517-4F16-9B09-1290B6301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5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EA3E-F165-44D4-9D60-B4DA24421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19786-0E7B-4655-BD4F-52B6DE567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EBC1-CE70-48FC-B14E-B0365CC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9072-7557-4C4C-A7CF-FA0FAEC3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C4B7-E4A4-495E-A163-551E817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215F-7F03-4EA1-B534-F776EED2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EE4F6-6952-4001-81DE-CC8524C4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07F7-0560-4D31-9F73-B238665E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6959-D550-4536-8976-178EF21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4C3D2-F72B-4FE3-ADCB-BFE4CFE0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6E266-E1D8-497F-9793-6F14084FE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74BA-2A3E-497C-B007-32AC8548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01B85-2B88-4046-82F7-CAE1594C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7B710-BAED-4096-BBCF-8B9DDD02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C386-24CD-455A-BAAB-D687ECD2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9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273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8" y="2366005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735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6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EA3E-F165-44D4-9D60-B4DA24421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19786-0E7B-4655-BD4F-52B6DE567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EBC1-CE70-48FC-B14E-B0365CC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9072-7557-4C4C-A7CF-FA0FAEC3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C4B7-E4A4-495E-A163-551E817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1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4E4D-24C5-4A9C-83E6-C67C4F4D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3198-E0F4-4D04-88DD-86A41C62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161F-5C73-4C74-87A6-39653EE2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0A0D-0DF6-49FA-84DF-CA75D6CF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C374-18FB-4358-9C60-FBC6AA9D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4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2FBC-CCD5-4FD6-8B95-4B58F9D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C0A54-C57F-490F-B41D-057D4163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BC7A-FB7B-49FC-84FA-542F548B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8E6A-C595-4C3E-9F50-8E22BE41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836C-A32D-46CB-9BD3-E876BEEB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3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F929-214D-4762-B3BF-D888E075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4105-76B2-4C4F-A4B1-7FC32956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E969-86FC-42EE-BD67-48856AAA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74963-7F30-42B2-BFC0-3C754387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9976F-ADB8-4C00-9AC6-1AF55FF3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E2915-A7A9-48AF-95E3-6A929587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2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0FC5-C3F1-4568-912F-6B2913AE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492A6-6458-4BB3-A830-054AB2257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FCEFD-970F-4876-909C-FA02CC6E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4E9FD-7D81-47E8-AD77-300EB684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A0EE1-067A-4470-B219-926D0E807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4FA9C-660B-4429-AD72-C9A43F87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3FE75-6487-4367-82F3-B33F29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D5A05-23FC-4D9E-83CE-BC9E77B2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3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8CBF-E998-40CB-8DF3-058EEAFB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77A50-49E8-4800-A1EF-6E5D6FC4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62EC0-8A99-4F2A-AD18-027B55AB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EC84-21EF-4694-BA19-F601AB68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4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ADFCD-C634-416E-A2F7-4E6E8460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5E521-E079-4A81-9399-F63CCCB8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05F7-AA48-4C6E-9176-0E4988C4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4E4D-24C5-4A9C-83E6-C67C4F4D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3198-E0F4-4D04-88DD-86A41C62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161F-5C73-4C74-87A6-39653EE2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0A0D-0DF6-49FA-84DF-CA75D6CF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C374-18FB-4358-9C60-FBC6AA9D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AD68-A031-489E-8BC4-D994A239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33D6-3C79-4AAB-895B-96A9E01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5B5B9-D7CB-41C5-BF1C-16A6A9DFD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AC40-D75B-41FE-B505-3E06B0B1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5FFF7-B3B9-4D0A-BCE3-8AA8BF2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0F4F2-D862-4128-9C8E-F640B3CC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6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73FC-8A0D-4291-9CD8-A91A8149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73F00-4CC0-40A2-99A7-1D7926AE7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64A3-2492-41C1-88A0-C82375E0F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D8DFD-6F92-454C-81DF-915EE115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41D9B-DDE1-4A79-93BD-D6E84947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F65-C1E5-40D2-A71C-758BEE1F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9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215F-7F03-4EA1-B534-F776EED2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EE4F6-6952-4001-81DE-CC8524C4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07F7-0560-4D31-9F73-B238665E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6959-D550-4536-8976-178EF21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4C3D2-F72B-4FE3-ADCB-BFE4CFE0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187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6E266-E1D8-497F-9793-6F14084FE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74BA-2A3E-497C-B007-32AC8548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01B85-2B88-4046-82F7-CAE1594C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7B710-BAED-4096-BBCF-8B9DDD02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C386-24CD-455A-BAAB-D687ECD2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4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B0E32-0304-4451-ADB8-C044457D5B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4F31B-23FA-4075-AF7D-6228CFD12F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9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273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8" y="2366005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735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0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4A7-6F32-40DC-830F-6BD8EC11B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20A37-1EEB-429D-9152-CD2EDE743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B02DF-8347-4433-B3D0-1607F346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EDB42-3DDE-4107-AA87-113E9A08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68A59-0E96-42DE-86B7-1606BE4D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9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7EDC-021B-471F-A96F-51295888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CE5C-4E47-4201-84C2-09406F75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7C2F-F46F-4AA4-864F-5E0CF50C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CF561-0A11-4388-9AEB-B071229A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3C92-6D22-45C6-BF42-6A6D4182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1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E5CC-F46E-4D56-8299-D5E9BEB2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62F3F-768D-4564-B90F-66AB09F1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F3D1A-2D92-4A12-8768-0F1015F4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36EE5-BA9C-448E-9C54-DF3C2A06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AD04B-9C6A-40D2-BB49-9AF3F967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22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1F2A-B781-4AF6-8F75-AF7CF87A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41F4-019F-4461-9557-CFEDECF31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A3ECE-302B-4B75-AEF9-5F38E614A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7F57E-DA46-487D-9832-DFDC3F20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B9C13-CC19-4F2A-81D9-8F1E290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80B72-478D-417A-9CCC-CEBBE0D4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A697-5FDA-4867-9EF3-B4AA06E0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C3F34-A7A8-450E-985C-7064CF60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0BDB5-CE28-403B-94CA-BEFFAA0B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B29D8-3834-4F7D-A654-AB4C50819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CE904-9BA5-43DE-BE93-B31879542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9C5E9-67D3-4907-BE93-4F253490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E719-16D5-4261-8765-F547ECF4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6ABB-9DA8-4CDF-95EE-6F75A914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2FBC-CCD5-4FD6-8B95-4B58F9D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C0A54-C57F-490F-B41D-057D4163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BC7A-FB7B-49FC-84FA-542F548B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8E6A-C595-4C3E-9F50-8E22BE41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836C-A32D-46CB-9BD3-E876BEEB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2040-8E20-4209-9184-712123E1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B2EEB-803B-4A06-8099-276D652E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94AA9-C85E-4CEF-BDB8-485249E8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219D6-AAE1-4136-B03C-BE06DCC2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9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BBECE-F790-4ECF-95B6-955DD3C4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A323A-55F1-4386-BE2A-DD87A69A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E7334-9641-4B06-B1D9-AEA77984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0C8F-BFFA-4FF4-9478-ABBE7956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5DB4-AF62-44F1-AADF-0C96A25D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30945-EF6F-4FEE-8E18-412EEE35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56A5F-F16D-4D00-B9EC-B9BB3CCA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D28F1-EDE1-4E9E-BFE1-AA92BA1C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ADB88-1AF4-4903-8E95-DF5A58D6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9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69C8-EB33-47D0-A7D0-874D4BDE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9EDB2-9E5A-4E39-89F2-6C6AC0189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47640-0F80-40AE-A9C5-135F15305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5F449-F7E9-4D82-AF16-C15BC3DD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AB74-FDD4-4DC9-99E7-F104A002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92C9C-25F9-476F-8467-03B7E0BE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1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BE5F-271C-40BC-9C92-77557133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01239-3DB4-4A18-91EA-E45406569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A0294-E7CF-4A53-B7CA-10EFAE6A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9BB8-490C-4986-B858-625B2301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2AC4B-4B93-4003-A505-85DE4669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B0B80-C6F8-48EE-8AC8-E909D582D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08D10-5094-4089-8CE3-28FB7270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0E46-4FBA-4605-A562-99BD7D24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16D6-7CF8-41D7-99CC-FD877F68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312A-7AE2-4B24-95CB-5D0F2E6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3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C332-B0D3-D747-94CF-DCE600964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90C32-570A-764B-A8CF-A8A06FF6C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D0F75-CDB0-B747-AC9B-D26B35B6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767D-A248-4248-A7B6-791DA7FA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4BEF-9874-8749-8AC2-B7BBE1C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0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DEF9-376F-E14E-960D-4F67F4C2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152F-DF84-3444-B941-CC029B28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B852-5074-6A4A-9D07-393BFC01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409D-0850-0E42-9587-C99361EB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5C523-C0D2-8D40-8EAD-F0437B8D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749D-D572-DA45-9ED2-6B77F461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F0E67-3B2D-4E43-976C-6045755D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45EE-5B3E-3A48-B5D8-E9EE0296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02CC-202B-304B-B625-8F027F7B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A012-4E8D-8F40-8F1D-E8ACEC09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2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990D-4DD2-AC4F-9923-93BD3092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82D9-1D88-AF44-B135-6E53A8FD2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63DEB-1387-E043-A8D8-C1D12E292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0B645-1CAB-034A-A2F9-045CC97C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FC222-31CC-B844-8406-94B5ED9F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C4224-89AF-A440-B326-F5FDBBFA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F929-214D-4762-B3BF-D888E075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4105-76B2-4C4F-A4B1-7FC32956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E969-86FC-42EE-BD67-48856AAA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74963-7F30-42B2-BFC0-3C754387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9976F-ADB8-4C00-9AC6-1AF55FF3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E2915-A7A9-48AF-95E3-6A929587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6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0D50-B374-214E-9C2D-9165994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448B7-3D22-514D-A5D2-DCAEB40E3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03FB9-52FC-BA4A-A8B6-A6583E74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E23A7-BF19-1248-938A-564950F9F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9F7B9-AFC5-AF4E-88DE-E44F40A74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834AE-834C-9948-A9F2-725153B2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A149D-4824-FF48-8A04-EE494406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134AE-618B-8F44-A6EB-AA25C3AB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6EDB-B14A-A143-B270-FDEC04B5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346DE-9293-5243-9991-0478C166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6D207-ACFB-134F-BD94-846C3E53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92A18-1F84-714A-AE99-44F6090E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2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5055B-A825-0144-98FB-2548D1E3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BF48-7A55-4049-94C0-74F3925D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1F364-B884-E440-9F60-6C9B36CD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2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940D-6355-8647-92B8-E59AFECE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7B8C-BB42-7F4E-BA73-5B935D0C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4540-8A49-1C41-B8F0-3DCDB7CE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93EB2-B420-DD46-9914-4845372B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1D32E-1B06-614A-975E-BDD60DA8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EC1D8-4A2F-8349-9404-791F2415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29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465A-0476-2C44-B940-6DF2775C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94810-AA0C-294F-B93E-4B1A00FD1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9523A-8CD5-1949-8EA5-736A30337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38C29-94A4-D24E-877C-BCC091C0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5E438-A70F-8D44-AD8E-324BC556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2013E-3A55-7945-8EE6-2E06F70C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1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DE63-EF1D-9642-ABFE-BFE6F19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8A605-B3C8-2F4D-B30C-0693EBDCB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A093-B422-BC4C-9EFA-FCFC3CE3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9CB5-E46A-FD4E-B9E4-3477B1D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5D486-12CA-4448-9638-01592C4E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9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20A91-2155-3C40-9ED3-0EF2FB5D4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194FE-76CA-E348-9F04-790AE08A9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9713-18D4-5A43-BA12-245BE173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35DD-BB88-CD49-9C12-DBDC78D3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35ED-912A-D342-B8A1-42833F8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5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33670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30879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EA3E-F165-44D4-9D60-B4DA24421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19786-0E7B-4655-BD4F-52B6DE567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EBC1-CE70-48FC-B14E-B0365CC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9072-7557-4C4C-A7CF-FA0FAEC3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C4B7-E4A4-495E-A163-551E817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0FC5-C3F1-4568-912F-6B2913AE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492A6-6458-4BB3-A830-054AB2257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FCEFD-970F-4876-909C-FA02CC6E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4E9FD-7D81-47E8-AD77-300EB684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A0EE1-067A-4470-B219-926D0E807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4FA9C-660B-4429-AD72-C9A43F87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3FE75-6487-4367-82F3-B33F29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D5A05-23FC-4D9E-83CE-BC9E77B2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2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6909-E6D0-1A23-9862-92322D975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E4A0-6F0B-F724-BA8C-17F3BA130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79DB-2962-B74F-1B97-DCEBCEDD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6F50B-C18D-9489-9C0C-2AA1A3FD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B1FBB-B7DE-91AA-1935-1CFE584F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7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1417-4701-5C4F-AC48-72BAAAAA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B5F2-2E39-1FF2-A8A6-30F3C1A4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8E04-402D-FAC6-CB30-70EBD161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B05F7-8B69-BEC3-6734-0C38CE1F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F91C-A6DB-9126-0D06-F202A814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8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115F-240B-77C8-4C98-3F300D7D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E43FC-6AC1-17D2-49FE-2DF7355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5DDB-663A-7EFD-F3A0-E438D000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BDED-2371-95B0-ED11-C0475DAA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6B06-410F-AD5D-C618-E0CA3D05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0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F9DF-2519-F684-E4C0-FD235E07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BABE5-632D-D091-EF1A-186E669E2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20216-088E-71F9-C442-29D5C720D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04B1C-FB1D-5D32-79D5-90875C35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0687-7F14-B7A9-6C1D-2415F70B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D4A9-22F5-E054-B894-286C00C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1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2E77-7FFE-5B72-88EE-CC880BE2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DDE3-70EE-AE95-6410-5C88BBE0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AE82F-4899-A4D2-77B9-DA63186B8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A364C-9DA6-C1FC-BCCD-288E6858E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14594-66A9-1151-352E-9AB6B283D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A4F40-E245-CA16-8938-F746B432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4C761-B4E4-2989-E511-2BC3001B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426D1-6AFB-2890-38F7-12AEA52A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8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ED37-9326-FEEB-0222-A980DCCF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D943F-7A8C-4F4D-1E1E-A61E8181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263B9-EDBD-9A7A-CA85-7DBD2128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47072-BFC5-019B-50F2-6ECBC4B3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2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748DE-7E34-DA52-C3D8-D144978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8CE32-CA4A-B3E5-18E0-D807920E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20BC4-C1FF-0A3C-18C8-01F22FFD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6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B2C8-D6AC-2D92-F51D-FBFCA53C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2BDF-9937-51D6-7443-A5DB5E5C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E9F22-10AE-12EE-C030-54BBCBBA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C6E62-C62B-A991-BC73-5517545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524A-9C0E-13E0-1562-05627DC8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F66B-B65D-8CC1-6001-041545DC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4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0613-75D8-8031-01E3-3B98C1F5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87AF8-4A97-7407-71EA-FCBEFADF3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1AE7F-B31F-A29E-81D8-82CA31B4E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96713-8DEF-09C7-A4B1-E58EFC4B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DF9BD-B6C5-87CA-406A-A9331A0E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36A22-BE4C-3722-7902-03B77BE8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8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9AAF-D5B5-C6D6-573A-890AD39D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F5D55-BAC5-0236-016E-22A5EDB8D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3A5F6-A06B-3754-A600-FBD198A6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D582-7AC5-410F-3431-79CDDF68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892D7-0D05-5A1D-5C0F-75231E12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8CBF-E998-40CB-8DF3-058EEAFB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77A50-49E8-4800-A1EF-6E5D6FC4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62EC0-8A99-4F2A-AD18-027B55AB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EC84-21EF-4694-BA19-F601AB68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9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FC95C-3626-5B22-A6E0-A041258AA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639C6-A5FF-1524-277C-43E9602D9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A561-D668-957B-377D-E3A18C17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F5198-6E0E-7F59-6E97-002885B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3CB5-E292-997B-E9A6-8D402B88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ADFCD-C634-416E-A2F7-4E6E8460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5E521-E079-4A81-9399-F63CCCB8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05F7-AA48-4C6E-9176-0E4988C4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AD68-A031-489E-8BC4-D994A239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33D6-3C79-4AAB-895B-96A9E01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5B5B9-D7CB-41C5-BF1C-16A6A9DFD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AC40-D75B-41FE-B505-3E06B0B1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5FFF7-B3B9-4D0A-BCE3-8AA8BF2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0F4F2-D862-4128-9C8E-F640B3CC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73FC-8A0D-4291-9CD8-A91A8149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73F00-4CC0-40A2-99A7-1D7926AE7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64A3-2492-41C1-88A0-C82375E0F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D8DFD-6F92-454C-81DF-915EE115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41D9B-DDE1-4A79-93BD-D6E84947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F65-C1E5-40D2-A71C-758BEE1F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CCA6-ECF7-432A-A06D-AC8F0BA2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5384E-749D-4B1B-BD24-A5514B25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2D6B-51F0-43EE-95DB-4EEDA098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956F-1116-4160-B8A8-C25703D3510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0A49-4724-40F6-B39C-3C7E304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DFFF-87C6-408A-9F17-F8AF5749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A15B-E623-4C4A-A77D-6F8043E2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CCA6-ECF7-432A-A06D-AC8F0BA2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5384E-749D-4B1B-BD24-A5514B25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2D6B-51F0-43EE-95DB-4EEDA098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7956F-1116-4160-B8A8-C25703D351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0A49-4724-40F6-B39C-3C7E304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DFFF-87C6-408A-9F17-F8AF5749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A15B-E623-4C4A-A77D-6F8043E2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1B541-8943-41D8-86ED-5848CBAF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009D-D1C0-4408-9D0D-52D8CA81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72EF-8575-45B1-AD3F-CB143DCF8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4EEE-7484-4DE9-A6D6-59F09D2B9C7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02469-ED16-4024-8B7D-6726C5AC4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C47C-0470-462F-989F-561157396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AF19-C943-46FB-A1CC-19D4A8B9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40AF8-D2AA-BD48-AFCB-61A2E90F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C6D2-9C5E-A94C-9031-20078B55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0FAB-6235-284C-9F47-DE67644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B7C8-DCCC-C945-A467-4E6A194643D9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A34F-5EEC-E74F-9E20-FE367361B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7FF8-9729-6343-A228-11562697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0407-C17F-9047-AD60-CF8D623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15334" y="313119"/>
            <a:ext cx="320207" cy="461665"/>
          </a:xfrm>
          <a:prstGeom prst="rect">
            <a:avLst/>
          </a:prstGeom>
          <a:solidFill>
            <a:srgbClr val="37AC57"/>
          </a:solidFill>
          <a:ln w="12700">
            <a:miter lim="400000"/>
          </a:ln>
        </p:spPr>
        <p:txBody>
          <a:bodyPr lIns="45719" rIns="45719" anchor="ctr">
            <a:spAutoFit/>
          </a:bodyPr>
          <a:lstStyle>
            <a:lvl1pPr indent="29369" algn="ctr">
              <a:defRPr sz="1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1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557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ransition spd="med"/>
  <p:txStyles>
    <p:titleStyle>
      <a:lvl1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1pPr>
      <a:lvl2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2pPr>
      <a:lvl3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3pPr>
      <a:lvl4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4pPr>
      <a:lvl5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5pPr>
      <a:lvl6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6pPr>
      <a:lvl7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7pPr>
      <a:lvl8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8pPr>
      <a:lvl9pPr marL="0" marR="0" indent="0" algn="l" defTabSz="9141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solidFill>
            <a:srgbClr val="000000"/>
          </a:solidFill>
          <a:uFillTx/>
          <a:latin typeface="Poppins Bold"/>
          <a:ea typeface="Poppins Bold"/>
          <a:cs typeface="Poppins Bold"/>
          <a:sym typeface="Poppins Bold"/>
        </a:defRPr>
      </a:lvl9pPr>
    </p:titleStyle>
    <p:bodyStyle>
      <a:lvl1pPr marL="0" marR="0" indent="0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457086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914172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1371257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1828342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5pPr>
      <a:lvl6pPr marL="2644568" marR="0" indent="-359139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6pPr>
      <a:lvl7pPr marL="3101653" marR="0" indent="-359139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7pPr>
      <a:lvl8pPr marL="3558739" marR="0" indent="-359139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8pPr>
      <a:lvl9pPr marL="4015824" marR="0" indent="-359139" algn="l" defTabSz="9141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750" b="0" i="0" u="none" strike="noStrike" cap="none" spc="0" baseline="0">
          <a:solidFill>
            <a:srgbClr val="7F7F7F"/>
          </a:solidFill>
          <a:uFillTx/>
          <a:latin typeface="+mn-lt"/>
          <a:ea typeface="+mn-ea"/>
          <a:cs typeface="+mn-cs"/>
          <a:sym typeface="Lato Light"/>
        </a:defRPr>
      </a:lvl9pPr>
    </p:bodyStyle>
    <p:otherStyle>
      <a:lvl1pPr marL="0" marR="0" indent="29369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1pPr>
      <a:lvl2pPr marL="0" marR="0" indent="457108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2pPr>
      <a:lvl3pPr marL="0" marR="0" indent="914217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3pPr>
      <a:lvl4pPr marL="0" marR="0" indent="1371326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4pPr>
      <a:lvl5pPr marL="0" marR="0" indent="1828434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5pPr>
      <a:lvl6pPr marL="0" marR="0" indent="2285543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6pPr>
      <a:lvl7pPr marL="0" marR="0" indent="2742652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7pPr>
      <a:lvl8pPr marL="0" marR="0" indent="3199760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8pPr>
      <a:lvl9pPr marL="0" marR="0" indent="3656869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0EA8E-CC4B-D94E-20CE-CAB5AF51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B7864-3003-5317-A57C-DAE1754A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4324-37A7-924B-DD14-A84672146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5D47-0F88-48C3-AEA6-99FF032DAA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2510F-CCAA-CBB7-3099-E47D164EB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94C11-129A-6143-5EE1-E301F7B9B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CA75-0F30-4572-A7EA-51FEDF9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04311D4-275A-443F-942C-E89EC9BE6B78}"/>
              </a:ext>
            </a:extLst>
          </p:cNvPr>
          <p:cNvSpPr/>
          <p:nvPr/>
        </p:nvSpPr>
        <p:spPr>
          <a:xfrm>
            <a:off x="1118154" y="1424566"/>
            <a:ext cx="9700591" cy="1649896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688" y="14272"/>
            <a:ext cx="2546153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33966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208C19DB-08D6-4734-B587-35ABD69E1AC0}"/>
              </a:ext>
            </a:extLst>
          </p:cNvPr>
          <p:cNvSpPr/>
          <p:nvPr/>
        </p:nvSpPr>
        <p:spPr>
          <a:xfrm>
            <a:off x="10171047" y="1424566"/>
            <a:ext cx="1373255" cy="1649896"/>
          </a:xfrm>
          <a:prstGeom prst="chevron">
            <a:avLst>
              <a:gd name="adj" fmla="val 63751"/>
            </a:avLst>
          </a:prstGeom>
          <a:solidFill>
            <a:srgbClr val="8F5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19809-FE90-4BA7-AF64-E74DAA251900}"/>
              </a:ext>
            </a:extLst>
          </p:cNvPr>
          <p:cNvSpPr/>
          <p:nvPr/>
        </p:nvSpPr>
        <p:spPr>
          <a:xfrm>
            <a:off x="551624" y="1406963"/>
            <a:ext cx="432352" cy="1649896"/>
          </a:xfrm>
          <a:prstGeom prst="rect">
            <a:avLst/>
          </a:prstGeom>
          <a:solidFill>
            <a:srgbClr val="8F5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259C8-7ACA-40CD-B006-395433491E2B}"/>
              </a:ext>
            </a:extLst>
          </p:cNvPr>
          <p:cNvSpPr/>
          <p:nvPr/>
        </p:nvSpPr>
        <p:spPr>
          <a:xfrm>
            <a:off x="11599" y="1406963"/>
            <a:ext cx="432352" cy="1649896"/>
          </a:xfrm>
          <a:prstGeom prst="rect">
            <a:avLst/>
          </a:prstGeom>
          <a:solidFill>
            <a:srgbClr val="89D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AC421A1-1F26-4A32-9A32-4252E5649C5A}"/>
              </a:ext>
            </a:extLst>
          </p:cNvPr>
          <p:cNvSpPr/>
          <p:nvPr/>
        </p:nvSpPr>
        <p:spPr>
          <a:xfrm>
            <a:off x="10818745" y="1406963"/>
            <a:ext cx="1373255" cy="1649896"/>
          </a:xfrm>
          <a:prstGeom prst="chevron">
            <a:avLst>
              <a:gd name="adj" fmla="val 63751"/>
            </a:avLst>
          </a:prstGeom>
          <a:solidFill>
            <a:srgbClr val="89D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F6458-3118-4BF0-ADD1-C4C8852AC4AA}"/>
              </a:ext>
            </a:extLst>
          </p:cNvPr>
          <p:cNvSpPr/>
          <p:nvPr/>
        </p:nvSpPr>
        <p:spPr>
          <a:xfrm>
            <a:off x="246715" y="1600047"/>
            <a:ext cx="10937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ประชุมหารือความร่วมมือ</a:t>
            </a:r>
          </a:p>
          <a:p>
            <a:pPr lvl="0" algn="ctr">
              <a:defRPr/>
            </a:pP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</a:t>
            </a:r>
            <a:r>
              <a:rPr lang="th-TH" sz="3600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ศลช</a:t>
            </a: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กับคณะเภสัชศาสตร์ มหาวิทยาลัยมหิดล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132E88-1B32-4132-AFAE-1F797F0D95CB}"/>
              </a:ext>
            </a:extLst>
          </p:cNvPr>
          <p:cNvSpPr/>
          <p:nvPr/>
        </p:nvSpPr>
        <p:spPr>
          <a:xfrm>
            <a:off x="305707" y="3257888"/>
            <a:ext cx="115327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ศูนย์ความเป็นเลิศด้านชีววิทยาศาสตร์ (องค์การมหาชน)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13.30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– 1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น.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0F7AAD-A4F0-4043-B7F1-653FB66434FC}"/>
              </a:ext>
            </a:extLst>
          </p:cNvPr>
          <p:cNvGrpSpPr/>
          <p:nvPr/>
        </p:nvGrpSpPr>
        <p:grpSpPr>
          <a:xfrm>
            <a:off x="227775" y="5150796"/>
            <a:ext cx="8382825" cy="827899"/>
            <a:chOff x="169508" y="5696328"/>
            <a:chExt cx="8382825" cy="827899"/>
          </a:xfrm>
        </p:grpSpPr>
        <p:pic>
          <p:nvPicPr>
            <p:cNvPr id="19" name="Picture 2" descr="Contact">
              <a:extLst>
                <a:ext uri="{FF2B5EF4-FFF2-40B4-BE49-F238E27FC236}">
                  <a16:creationId xmlns:a16="http://schemas.microsoft.com/office/drawing/2014/main" id="{A9187C74-BBFF-43DC-96B4-0B5B82FF0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08" y="5791552"/>
              <a:ext cx="672757" cy="67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28B33-9F7C-4F03-B77E-8D75B466CA62}"/>
                </a:ext>
              </a:extLst>
            </p:cNvPr>
            <p:cNvSpPr txBox="1"/>
            <p:nvPr/>
          </p:nvSpPr>
          <p:spPr>
            <a:xfrm>
              <a:off x="1184737" y="5729291"/>
              <a:ext cx="73675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เพื่อเป็นการปฏิบัติตามพระราชบัญญัติคุ้มครองข้อมูลส่วนบุคคล</a:t>
              </a:r>
              <a:r>
                <a:rPr lang="en-US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 </a:t>
              </a:r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พ.ศ. 2562</a:t>
              </a:r>
            </a:p>
            <a:p>
              <a:r>
                <a:rPr lang="en-US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TCELS </a:t>
              </a:r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ขอแจ้งให้ทราบว่าการประชุมนี้มีการบันทึกวีดีโอ</a:t>
              </a:r>
              <a:r>
                <a:rPr lang="en-US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 </a:t>
              </a:r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ภาพนิ่ง</a:t>
              </a:r>
              <a:r>
                <a:rPr lang="en-US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 </a:t>
              </a:r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และเสียง</a:t>
              </a:r>
            </a:p>
            <a:p>
              <a:r>
                <a:rPr lang="th-TH" sz="1400">
                  <a:solidFill>
                    <a:schemeClr val="tx2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เพื่อใช้ในการจัดทำรายงานสรุปผลการจัดงาน</a:t>
              </a:r>
            </a:p>
          </p:txBody>
        </p:sp>
        <p:sp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6A144104-0C2A-4580-A6C4-B77FB517F911}"/>
                </a:ext>
              </a:extLst>
            </p:cNvPr>
            <p:cNvSpPr/>
            <p:nvPr/>
          </p:nvSpPr>
          <p:spPr>
            <a:xfrm>
              <a:off x="923760" y="5969622"/>
              <a:ext cx="229642" cy="19410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1F197291-C6A6-4E31-BD39-8C160F603C95}"/>
                </a:ext>
              </a:extLst>
            </p:cNvPr>
            <p:cNvSpPr/>
            <p:nvPr/>
          </p:nvSpPr>
          <p:spPr>
            <a:xfrm>
              <a:off x="953477" y="6246573"/>
              <a:ext cx="149592" cy="277654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F6521D79-7C8D-4A4A-BE4D-966D4B9D0B7C}"/>
                </a:ext>
              </a:extLst>
            </p:cNvPr>
            <p:cNvSpPr/>
            <p:nvPr/>
          </p:nvSpPr>
          <p:spPr>
            <a:xfrm>
              <a:off x="923760" y="5696328"/>
              <a:ext cx="229792" cy="194102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0373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F97F0D-A82A-4A76-8A50-B342B150F29B}"/>
              </a:ext>
            </a:extLst>
          </p:cNvPr>
          <p:cNvSpPr/>
          <p:nvPr/>
        </p:nvSpPr>
        <p:spPr>
          <a:xfrm>
            <a:off x="6268867" y="779592"/>
            <a:ext cx="5713765" cy="3905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56C598-BE1A-4F09-9947-CEB8C52E3F56}"/>
              </a:ext>
            </a:extLst>
          </p:cNvPr>
          <p:cNvSpPr/>
          <p:nvPr/>
        </p:nvSpPr>
        <p:spPr>
          <a:xfrm>
            <a:off x="223581" y="773264"/>
            <a:ext cx="5713765" cy="3905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762F14-FD21-4A1F-B0FE-CD9FB9225500}"/>
              </a:ext>
            </a:extLst>
          </p:cNvPr>
          <p:cNvSpPr/>
          <p:nvPr/>
        </p:nvSpPr>
        <p:spPr>
          <a:xfrm>
            <a:off x="151734" y="954188"/>
            <a:ext cx="120938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66687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1440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AD429C-4527-4CE7-AE34-00183B50158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432758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endParaRPr kumimoji="0" lang="en-US" sz="14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2. </a:t>
            </a:r>
            <a:r>
              <a:rPr kumimoji="0" lang="th-TH" sz="14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สัดส่วนการร่วมสนับสนุนจากภาคเอกชน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735E426-0D16-4497-88A5-DC2C926B229B}"/>
              </a:ext>
            </a:extLst>
          </p:cNvPr>
          <p:cNvGraphicFramePr/>
          <p:nvPr/>
        </p:nvGraphicFramePr>
        <p:xfrm>
          <a:off x="151734" y="1614906"/>
          <a:ext cx="2928730" cy="20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E3ECF9-9944-416E-AB65-48CA1B0A06E1}"/>
              </a:ext>
            </a:extLst>
          </p:cNvPr>
          <p:cNvSpPr txBox="1"/>
          <p:nvPr/>
        </p:nvSpPr>
        <p:spPr>
          <a:xfrm>
            <a:off x="1020912" y="885156"/>
            <a:ext cx="4119102" cy="584775"/>
          </a:xfrm>
          <a:prstGeom prst="rect">
            <a:avLst/>
          </a:prstGeom>
          <a:gradFill flip="none" rotWithShape="1">
            <a:gsLst>
              <a:gs pos="0">
                <a:srgbClr val="96E6C6">
                  <a:tint val="66000"/>
                  <a:satMod val="160000"/>
                </a:srgbClr>
              </a:gs>
              <a:gs pos="50000">
                <a:srgbClr val="96E6C6">
                  <a:tint val="44500"/>
                  <a:satMod val="160000"/>
                </a:srgbClr>
              </a:gs>
              <a:gs pos="100000">
                <a:srgbClr val="96E6C6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กรณีผู้ขอรับทุนเป็นหน่วยงานรัฐ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52B2E-E1DE-4E01-8814-DF418F0225A7}"/>
              </a:ext>
            </a:extLst>
          </p:cNvPr>
          <p:cNvSpPr txBox="1"/>
          <p:nvPr/>
        </p:nvSpPr>
        <p:spPr>
          <a:xfrm>
            <a:off x="3372594" y="3810359"/>
            <a:ext cx="246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in-cash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10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in-kind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93040-832E-475F-9726-54168BEAFCE2}"/>
              </a:ext>
            </a:extLst>
          </p:cNvPr>
          <p:cNvSpPr txBox="1"/>
          <p:nvPr/>
        </p:nvSpPr>
        <p:spPr>
          <a:xfrm>
            <a:off x="382234" y="3839610"/>
            <a:ext cx="246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in-cash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20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(ทั้งนี้ ไม่รวมถึงโครงการพัฒนา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ecosystem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ที่เป็นภาระหน้าที่ของภาครัฐ)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8271A-1B4D-4E6E-905E-25E59528208B}"/>
              </a:ext>
            </a:extLst>
          </p:cNvPr>
          <p:cNvSpPr txBox="1"/>
          <p:nvPr/>
        </p:nvSpPr>
        <p:spPr>
          <a:xfrm>
            <a:off x="817030" y="2773967"/>
            <a:ext cx="164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ภาครัฐ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0C1C98-1AB1-482B-BD06-3E5C1EBA16A8}"/>
              </a:ext>
            </a:extLst>
          </p:cNvPr>
          <p:cNvGraphicFramePr/>
          <p:nvPr/>
        </p:nvGraphicFramePr>
        <p:xfrm>
          <a:off x="2849964" y="1632850"/>
          <a:ext cx="2928730" cy="20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F327C2-9CC4-447B-B657-76E1245D99CB}"/>
              </a:ext>
            </a:extLst>
          </p:cNvPr>
          <p:cNvSpPr txBox="1"/>
          <p:nvPr/>
        </p:nvSpPr>
        <p:spPr>
          <a:xfrm>
            <a:off x="1616099" y="1884291"/>
            <a:ext cx="72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เอกชน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20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CC8B8-546D-4E23-90F6-928C33AAA2F3}"/>
              </a:ext>
            </a:extLst>
          </p:cNvPr>
          <p:cNvSpPr txBox="1"/>
          <p:nvPr/>
        </p:nvSpPr>
        <p:spPr>
          <a:xfrm>
            <a:off x="4286825" y="1460750"/>
            <a:ext cx="8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In-cash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2123D-BE3D-4031-855D-7F82B2F554A0}"/>
              </a:ext>
            </a:extLst>
          </p:cNvPr>
          <p:cNvSpPr txBox="1"/>
          <p:nvPr/>
        </p:nvSpPr>
        <p:spPr>
          <a:xfrm>
            <a:off x="4673979" y="1797084"/>
            <a:ext cx="8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In-kind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7A713E-1801-4820-89C6-4CDDAD3D4851}"/>
              </a:ext>
            </a:extLst>
          </p:cNvPr>
          <p:cNvSpPr txBox="1"/>
          <p:nvPr/>
        </p:nvSpPr>
        <p:spPr>
          <a:xfrm>
            <a:off x="6812983" y="888332"/>
            <a:ext cx="4625530" cy="584775"/>
          </a:xfrm>
          <a:prstGeom prst="rect">
            <a:avLst/>
          </a:prstGeom>
          <a:gradFill flip="none" rotWithShape="1">
            <a:gsLst>
              <a:gs pos="0">
                <a:srgbClr val="96E6C6">
                  <a:tint val="66000"/>
                  <a:satMod val="160000"/>
                </a:srgbClr>
              </a:gs>
              <a:gs pos="50000">
                <a:srgbClr val="96E6C6">
                  <a:tint val="44500"/>
                  <a:satMod val="160000"/>
                </a:srgbClr>
              </a:gs>
              <a:gs pos="100000">
                <a:srgbClr val="96E6C6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กรณีผู้ขอรับทุนเป็นหน่วยงานเอกชน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2996D4A-A423-4584-B0B4-143B192F8C2D}"/>
              </a:ext>
            </a:extLst>
          </p:cNvPr>
          <p:cNvGraphicFramePr/>
          <p:nvPr/>
        </p:nvGraphicFramePr>
        <p:xfrm>
          <a:off x="6145050" y="1671813"/>
          <a:ext cx="2928730" cy="20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3F150F5-AE14-4AB2-905C-C97D5C36B9C4}"/>
              </a:ext>
            </a:extLst>
          </p:cNvPr>
          <p:cNvSpPr txBox="1"/>
          <p:nvPr/>
        </p:nvSpPr>
        <p:spPr>
          <a:xfrm>
            <a:off x="7730167" y="2079802"/>
            <a:ext cx="72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เอกชน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1101F-72CB-4CCB-9CE9-79D86542C744}"/>
              </a:ext>
            </a:extLst>
          </p:cNvPr>
          <p:cNvSpPr/>
          <p:nvPr/>
        </p:nvSpPr>
        <p:spPr>
          <a:xfrm>
            <a:off x="5649705" y="3853387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>
                <a:tab pos="126047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in-cash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81AAA6E-96B9-449E-B48D-B69FDE694A9A}"/>
              </a:ext>
            </a:extLst>
          </p:cNvPr>
          <p:cNvGraphicFramePr/>
          <p:nvPr/>
        </p:nvGraphicFramePr>
        <p:xfrm>
          <a:off x="8999554" y="1726116"/>
          <a:ext cx="2928730" cy="20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5C2E6BC-873A-4808-AD0C-A20253D2DB86}"/>
              </a:ext>
            </a:extLst>
          </p:cNvPr>
          <p:cNvSpPr txBox="1"/>
          <p:nvPr/>
        </p:nvSpPr>
        <p:spPr>
          <a:xfrm>
            <a:off x="9712823" y="2957827"/>
            <a:ext cx="14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ภาครัฐ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DA950-40C4-4E26-9B93-BE2CCC41B23E}"/>
              </a:ext>
            </a:extLst>
          </p:cNvPr>
          <p:cNvSpPr txBox="1"/>
          <p:nvPr/>
        </p:nvSpPr>
        <p:spPr>
          <a:xfrm>
            <a:off x="10934927" y="2275650"/>
            <a:ext cx="110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In-kind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2E8071-8D1D-4D61-B3B8-027859C2C83A}"/>
              </a:ext>
            </a:extLst>
          </p:cNvPr>
          <p:cNvSpPr txBox="1"/>
          <p:nvPr/>
        </p:nvSpPr>
        <p:spPr>
          <a:xfrm>
            <a:off x="10513609" y="1652184"/>
            <a:ext cx="8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In-cash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D5AF-8829-42C0-95FD-B68B3201C87B}"/>
              </a:ext>
            </a:extLst>
          </p:cNvPr>
          <p:cNvSpPr txBox="1"/>
          <p:nvPr/>
        </p:nvSpPr>
        <p:spPr>
          <a:xfrm>
            <a:off x="9396227" y="3795167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in-cash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in-kind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ไม่น้อยกว่าร้อยละ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0CF519-5F33-4A92-859C-A224CDF4A78E}"/>
              </a:ext>
            </a:extLst>
          </p:cNvPr>
          <p:cNvSpPr txBox="1"/>
          <p:nvPr/>
        </p:nvSpPr>
        <p:spPr>
          <a:xfrm>
            <a:off x="2609786" y="3126139"/>
            <a:ext cx="68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BA5F5-5E92-47AC-B937-36B9A4E2D5B4}"/>
              </a:ext>
            </a:extLst>
          </p:cNvPr>
          <p:cNvSpPr txBox="1"/>
          <p:nvPr/>
        </p:nvSpPr>
        <p:spPr>
          <a:xfrm>
            <a:off x="8782971" y="3154322"/>
            <a:ext cx="68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F4B78C-E065-4CFF-AA39-D6BE5F31BED1}"/>
              </a:ext>
            </a:extLst>
          </p:cNvPr>
          <p:cNvSpPr/>
          <p:nvPr/>
        </p:nvSpPr>
        <p:spPr>
          <a:xfrm>
            <a:off x="1351370" y="4735708"/>
            <a:ext cx="10002430" cy="9055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701DB2-91A9-42DF-B6B8-D1BFA53D032D}"/>
              </a:ext>
            </a:extLst>
          </p:cNvPr>
          <p:cNvSpPr txBox="1"/>
          <p:nvPr/>
        </p:nvSpPr>
        <p:spPr>
          <a:xfrm>
            <a:off x="1616099" y="4848174"/>
            <a:ext cx="909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2" lvl="0" algn="ctr">
              <a:buClr>
                <a:srgbClr val="ED7D31"/>
              </a:buCl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กรณีผู้ขอรับทุนซึ่งเป็นหน่วยงานภาคเอกชนร่วมกันหลายหน่วย เช่น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consortium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2762" lvl="0" algn="ctr">
              <a:buClr>
                <a:srgbClr val="ED7D31"/>
              </a:buClr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หรือมีภาครัฐร่วมหุ้นด้วย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ไม่เกิน 40% เช่น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social enterprise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สามารถยื่นขอรับทุนสนับสนุนได้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44FEB314-50E2-45FC-BA0E-D3992D41F6B3}"/>
              </a:ext>
            </a:extLst>
          </p:cNvPr>
          <p:cNvSpPr txBox="1"/>
          <p:nvPr/>
        </p:nvSpPr>
        <p:spPr>
          <a:xfrm>
            <a:off x="6773844" y="2903289"/>
            <a:ext cx="164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ภาครัฐ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1A2C2B-EBD8-4585-AC16-19C3EE849195}"/>
              </a:ext>
            </a:extLst>
          </p:cNvPr>
          <p:cNvSpPr/>
          <p:nvPr/>
        </p:nvSpPr>
        <p:spPr>
          <a:xfrm>
            <a:off x="1351370" y="5691587"/>
            <a:ext cx="10002430" cy="1145023"/>
          </a:xfrm>
          <a:prstGeom prst="roundRect">
            <a:avLst/>
          </a:prstGeom>
          <a:solidFill>
            <a:srgbClr val="FFC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3AF1F-87CC-4ED0-B3EC-460B04DA063E}"/>
              </a:ext>
            </a:extLst>
          </p:cNvPr>
          <p:cNvSpPr/>
          <p:nvPr/>
        </p:nvSpPr>
        <p:spPr>
          <a:xfrm>
            <a:off x="45680" y="5682020"/>
            <a:ext cx="121999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2350" lvl="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h-TH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สืบเนื่องจากระดับเทคโนโลยี มูลค่าทรัพย์สินทางปัญญา รวมถึงระดับความพร้อมในด้านต่างๆของโครงการไม่เท่ากัน</a:t>
            </a:r>
            <a:r>
              <a:rPr lang="en-US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9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006600" lvl="0">
              <a:buClr>
                <a:srgbClr val="FF0000"/>
              </a:buClr>
              <a:defRPr/>
            </a:pPr>
            <a:r>
              <a:rPr lang="en-US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ศลช.ขอสงวนสิทธิในการพิจารณาสัดส่วนการร่วมสนับสนุนจากภาคเอกชน โดยให้เป็นไปตามดุลยพินิจของคณะกรรมการ</a:t>
            </a:r>
            <a:endParaRPr lang="en-US" sz="19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292350" lvl="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h-TH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กรณีเป็นการสนับสนุนเพื่อพัฒนา </a:t>
            </a:r>
            <a:r>
              <a:rPr lang="en-US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ecosystem </a:t>
            </a:r>
            <a:r>
              <a:rPr lang="th-TH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ที่จำเป็นของประเทศ และเป็นกรณีที่ต้องดำเนินการโดยภาครัฐเท่านั้น </a:t>
            </a:r>
          </a:p>
          <a:p>
            <a:pPr marL="2006600" lvl="0">
              <a:buClr>
                <a:srgbClr val="FF0000"/>
              </a:buClr>
              <a:defRPr/>
            </a:pPr>
            <a:r>
              <a:rPr lang="en-US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19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ศลช. ขอสงวนสิทธิ์ในการเสนอต่อคณะกรรมการเป็นผู้ใช้ดุลยพินิจและพิจารณา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119516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0B5243-CC9D-48F8-A385-3C4BB6F6E888}"/>
              </a:ext>
            </a:extLst>
          </p:cNvPr>
          <p:cNvSpPr/>
          <p:nvPr/>
        </p:nvSpPr>
        <p:spPr>
          <a:xfrm>
            <a:off x="6151419" y="1288472"/>
            <a:ext cx="5749636" cy="5458691"/>
          </a:xfrm>
          <a:prstGeom prst="roundRect">
            <a:avLst/>
          </a:prstGeom>
          <a:solidFill>
            <a:srgbClr val="E7FFFF"/>
          </a:solidFill>
          <a:ln w="12700">
            <a:solidFill>
              <a:srgbClr val="2169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61FD6-B9F7-496E-80B5-DBCFCD2F0595}"/>
              </a:ext>
            </a:extLst>
          </p:cNvPr>
          <p:cNvSpPr/>
          <p:nvPr/>
        </p:nvSpPr>
        <p:spPr>
          <a:xfrm>
            <a:off x="166255" y="1302327"/>
            <a:ext cx="5749636" cy="5458691"/>
          </a:xfrm>
          <a:prstGeom prst="roundRect">
            <a:avLst/>
          </a:prstGeom>
          <a:solidFill>
            <a:srgbClr val="E7FFFF"/>
          </a:solidFill>
          <a:ln w="12700">
            <a:solidFill>
              <a:srgbClr val="2169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0956D4-5D29-4FF6-B4DB-08639F9546E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351818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3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การกลั่นกรอง</a:t>
            </a:r>
            <a:r>
              <a:rPr lang="en-US" sz="3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และการพิจารณาข้อเสนอโครงการ</a:t>
            </a:r>
            <a:endParaRPr kumimoji="0" lang="th-TH" sz="3600" b="1" i="0" u="none" strike="noStrike" kern="1200" cap="none" spc="0" normalizeH="0" baseline="0" noProof="0">
              <a:ln w="0"/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ECCD2-E7B1-41A4-B46C-97C7E83AA3E5}"/>
              </a:ext>
            </a:extLst>
          </p:cNvPr>
          <p:cNvSpPr/>
          <p:nvPr/>
        </p:nvSpPr>
        <p:spPr>
          <a:xfrm>
            <a:off x="79128" y="1685984"/>
            <a:ext cx="5762370" cy="4724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284163" algn="thaiDist">
              <a:defRPr/>
            </a:pP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	มีวัตถุประสงค์และเป้าหมายสอดคล้องต่อแผนงานตามกรอบทุนวิจัย</a:t>
            </a:r>
            <a:r>
              <a:rPr lang="en-US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และได้ให้ข้อมูลตามที่กำหนดในแบบฟอร์ม</a:t>
            </a:r>
            <a:r>
              <a:rPr lang="en-US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2400" b="1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0" indent="-290513" algn="thaiDist">
              <a:defRPr/>
            </a:pP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พร้อมเอกสารแนบโดยครบถ้วน</a:t>
            </a:r>
          </a:p>
          <a:p>
            <a:pPr marL="457200" lvl="0" indent="-290513" algn="thaiDist">
              <a:defRPr/>
            </a:pP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	มีภาคเอกชนเข้าร่วมโครงการ และภาคเอกชนร่วมสนับสนุนงบประมาณตามสัดส่วนที่กำหนด (ทั้งนี้ไม่รวมถึงโครงการพัฒนา </a:t>
            </a:r>
            <a:r>
              <a:rPr lang="en-US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ecosystem</a:t>
            </a: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ที่เป็นภาระหน้าที่ของภาครัฐ)</a:t>
            </a:r>
            <a:endParaRPr lang="en-US" sz="2400" b="1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63550" lvl="0" indent="-285750" algn="thaiDist">
              <a:buAutoNum type="arabicPeriod" startAt="3"/>
              <a:defRPr/>
            </a:pP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ข้อเสนอโครงการ ต้องแสดงระดับความพร้อมของเทคโนโลยีที่จะพัฒนา (</a:t>
            </a:r>
            <a:r>
              <a:rPr lang="en-US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TRL) </a:t>
            </a:r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ตามที่กำหนดไว้ </a:t>
            </a:r>
          </a:p>
          <a:p>
            <a:pPr marL="622300" lvl="0" indent="-227013" algn="thaiDist"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th-TH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กรณีพัฒนาผลิตภัณฑ์บริการ ในระดับ </a:t>
            </a:r>
            <a:r>
              <a:rPr lang="en-US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7-9 </a:t>
            </a:r>
            <a:endParaRPr lang="th-TH" sz="2000" b="1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22300" lvl="0" indent="-227013" algn="thaiDist"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th-TH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กรณีพัฒนาระบบนิเวศ (</a:t>
            </a:r>
            <a:r>
              <a:rPr lang="en-US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ecosystem) </a:t>
            </a:r>
            <a:r>
              <a:rPr lang="th-TH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ในระดับ </a:t>
            </a:r>
            <a:r>
              <a:rPr lang="en-US" sz="2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5-9 </a:t>
            </a:r>
            <a:endParaRPr lang="th-TH" sz="2000" b="1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95287" lvl="0" algn="thaiDist">
              <a:buClr>
                <a:srgbClr val="FF6600"/>
              </a:buClr>
              <a:defRPr/>
            </a:pPr>
            <a:r>
              <a:rPr lang="en-US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มีเอกสารหลักฐานแสดงการประเมินความเป็นไปได้ในด้านต่างๆ (</a:t>
            </a:r>
            <a:r>
              <a:rPr lang="en-US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concept feasibility</a:t>
            </a:r>
            <a:r>
              <a:rPr lang="th-TH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en-US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 </a:t>
            </a:r>
            <a:r>
              <a:rPr lang="en-US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technology feasibility, </a:t>
            </a:r>
          </a:p>
          <a:p>
            <a:pPr marL="395287" lvl="0" algn="thaiDist">
              <a:buClr>
                <a:srgbClr val="FF6600"/>
              </a:buClr>
              <a:defRPr/>
            </a:pPr>
            <a:r>
              <a:rPr lang="en-US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Market feasibility, Business model </a:t>
            </a:r>
            <a:r>
              <a:rPr lang="th-TH" sz="23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  <a:endParaRPr lang="en-US" sz="2300" b="1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6697B-5F8A-4F85-BD10-66F11BBC0C5F}"/>
              </a:ext>
            </a:extLst>
          </p:cNvPr>
          <p:cNvSpPr/>
          <p:nvPr/>
        </p:nvSpPr>
        <p:spPr>
          <a:xfrm>
            <a:off x="5942786" y="1711061"/>
            <a:ext cx="5927504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284163" algn="thaiDist">
              <a:defRPr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	 การประเมิน 3 ด้าน ต่างๆ ดังนี้ </a:t>
            </a:r>
          </a:p>
          <a:p>
            <a:pPr marL="457200" lvl="0" indent="-292100" algn="thaiDist">
              <a:defRPr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ส่วนที่ 1 ศักยภาพของหัวหน้าโครงการและทีมงาน</a:t>
            </a:r>
          </a:p>
          <a:p>
            <a:pPr marL="457200" lvl="0" indent="-29210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ส่วนที่ 2 คุณสมบัติโครงการ </a:t>
            </a:r>
          </a:p>
          <a:p>
            <a:pPr marL="457200" lvl="0" indent="-292100" algn="thaiDist">
              <a:defRPr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ส่วนที่ 3 ความพร้อมของโครงการ</a:t>
            </a:r>
          </a:p>
          <a:p>
            <a:pPr marL="457200" lvl="0" indent="-292100" algn="thaiDist">
              <a:buAutoNum type="arabicPeriod" startAt="2"/>
              <a:defRPr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ประเมินการวิเคราะห์ศักยภาพของข้อเสนอโครงการ 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95288" lvl="0" indent="-230188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และประโยชน์ทางเศรษฐกิจและสังคม ที่ประเทศจะได้รับจากการ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ดำเนินโครงการ หากเป็นการพัฒนาผลิตภัณฑ์หรือบริการต้องมีการแสดงการเปรียบเทียบ (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benchmarking) </a:t>
            </a:r>
            <a:endParaRPr lang="th-TH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96875" lvl="0" indent="-231775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การจัดลำดับความสำคัญของโครงการ และให้คะแนน โดยข้อเสนอโครงการที่ผ่านการคัดเลือก ต้องได้รับการเห็นชอบผลการตัดสินจากคณะกรรมการ </a:t>
            </a:r>
          </a:p>
          <a:p>
            <a:pPr marL="623887" lvl="0" indent="-457200" algn="thaiDist">
              <a:buAutoNum type="arabicPeriod" startAt="2"/>
              <a:defRPr/>
            </a:pP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23887" lvl="0" indent="-457200" algn="thaiDist">
              <a:spcAft>
                <a:spcPts val="1200"/>
              </a:spcAft>
              <a:buAutoNum type="arabicPeriod" startAt="2"/>
              <a:defRPr/>
            </a:pP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6F7BA56-C0A3-46B5-AA96-B5A1F1E45BE4}"/>
              </a:ext>
            </a:extLst>
          </p:cNvPr>
          <p:cNvSpPr/>
          <p:nvPr/>
        </p:nvSpPr>
        <p:spPr>
          <a:xfrm>
            <a:off x="1260763" y="845124"/>
            <a:ext cx="3399101" cy="60960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8EE48-4596-4E1A-9A32-A60E3D780F07}"/>
              </a:ext>
            </a:extLst>
          </p:cNvPr>
          <p:cNvSpPr txBox="1"/>
          <p:nvPr/>
        </p:nvSpPr>
        <p:spPr>
          <a:xfrm>
            <a:off x="1131335" y="916022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การคัดกรองเบื้องต้น (</a:t>
            </a:r>
            <a:r>
              <a:rPr lang="en-US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Screening)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D8ECA102-E9A3-4240-AFCA-E955C4C28587}"/>
              </a:ext>
            </a:extLst>
          </p:cNvPr>
          <p:cNvSpPr/>
          <p:nvPr/>
        </p:nvSpPr>
        <p:spPr>
          <a:xfrm>
            <a:off x="6494204" y="872831"/>
            <a:ext cx="4566461" cy="60960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274FB-8169-469D-9D7B-EBFD829B8F7F}"/>
              </a:ext>
            </a:extLst>
          </p:cNvPr>
          <p:cNvSpPr txBox="1"/>
          <p:nvPr/>
        </p:nvSpPr>
        <p:spPr>
          <a:xfrm>
            <a:off x="6494204" y="900529"/>
            <a:ext cx="47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การประเมินด้านเทคนิค (</a:t>
            </a:r>
            <a:r>
              <a:rPr lang="en-US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Technical review) </a:t>
            </a:r>
          </a:p>
        </p:txBody>
      </p:sp>
    </p:spTree>
    <p:extLst>
      <p:ext uri="{BB962C8B-B14F-4D97-AF65-F5344CB8AC3E}">
        <p14:creationId xmlns:p14="http://schemas.microsoft.com/office/powerpoint/2010/main" val="425354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CA1D7-4491-4DCB-B484-BA869E95D45E}"/>
              </a:ext>
            </a:extLst>
          </p:cNvPr>
          <p:cNvSpPr/>
          <p:nvPr/>
        </p:nvSpPr>
        <p:spPr>
          <a:xfrm>
            <a:off x="412954" y="1403858"/>
            <a:ext cx="11253019" cy="32624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7713" lvl="0" indent="-290513">
              <a:spcAft>
                <a:spcPts val="1200"/>
              </a:spcAft>
              <a:defRPr/>
            </a:pP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การจัดลำดับความสำคัญของข้อเสนอโครงการ (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ranking)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โดยพิจารณาการจัดอันดับข้อเสนอโครงการในแต่ละแผนงาน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เพื่อเปรียบเทียบความสอดคล้องกับวัตถุประสงค์ ผลผลิต ผลลัพธ์ แสดงกลุ่มเป้าหมายผู้รับประโยชน์ที่ชัดเจน มีแผนการดำเนินงานและกิจกรรมที่ชัดเจนเป็นไปได้จริง สามารถส่งผลต่อการบรรลุเป้าหมายอย่างเป็นรูปธรรม</a:t>
            </a:r>
            <a:endParaRPr lang="en-US" sz="2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7713" lvl="0" indent="-290513">
              <a:spcAft>
                <a:spcPts val="1200"/>
              </a:spcAft>
              <a:defRPr/>
            </a:pP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การให้คะแนน (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scoring)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คำนึงถึงวัตถุประสงค์หลักและผลประโยชน์ของการพัฒนาธุรกิจอุตสาหกรรมด้านชีววิทยาศาสตร์เป็นสำคัญเป็นสำคัญ โดยข้อเสนอที่ผ่านการคัดเลือกต้องได้รับการเห็นชอบผลการตัดสินจากคณะผู้ทบทวน 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ผู้ทรงคุณวุฒิ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ด้วยคะแนนเฉลี่ยรวมไม่ต่ำกว่า 80</a:t>
            </a:r>
            <a:endParaRPr lang="th-TH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0956D4-5D29-4FF6-B4DB-08639F9546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51818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การจัดลำดับความสำคัญ และการพิจารณาให้คะแนน </a:t>
            </a:r>
            <a:endParaRPr kumimoji="0" lang="th-TH" sz="3600" b="1" i="0" u="none" strike="noStrike" kern="1200" cap="none" spc="0" normalizeH="0" baseline="0" noProof="0">
              <a:ln w="0"/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26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3391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93A09-A6D5-4A67-8DDA-B006D9BF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33201-82E0-41CD-8E92-D9C9EF59DD77}"/>
              </a:ext>
            </a:extLst>
          </p:cNvPr>
          <p:cNvSpPr/>
          <p:nvPr/>
        </p:nvSpPr>
        <p:spPr>
          <a:xfrm>
            <a:off x="1197610" y="1125846"/>
            <a:ext cx="9661008" cy="187064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ข้อกำหนดในการพิจารณาข้อเสนอโครงการด้านผลิตภัณฑ์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ATMPs </a:t>
            </a:r>
            <a:r>
              <a:rPr kumimoji="0" lang="th-TH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รวมถึงชีววัตถุที่เกี่ยวข้อง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EDA54-EA29-45AF-B6C3-C01D426F439C}"/>
              </a:ext>
            </a:extLst>
          </p:cNvPr>
          <p:cNvSpPr/>
          <p:nvPr/>
        </p:nvSpPr>
        <p:spPr>
          <a:xfrm>
            <a:off x="636905" y="3140838"/>
            <a:ext cx="10918190" cy="274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คุณสุวิมล 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นทรอาภรณ์กุล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ผู้ชำนาญการ งานบริหารโครงการ สังกัดโปรแกรมบริหารเภสัชภัณฑ์และเซลล์บำบัด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เจ้าภาพแผนงาน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F2 (S1P1):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พัฒนาและผลิต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ผลิตภัณฑ์การแพทย์ขั้นสูง รวมถึงชีววัตถุที่เกี่ยวข้อง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และวัสดุอุปกรณ์เครื่องมือแพทย์ที่เป็นนวัตกรรมระดับสูงและมูลค่าสูง ให้เป็นอันดับหนึ่งของอาเซียน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51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CCF7ACF-36E7-B3ED-F770-47EA956A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" y="4287616"/>
            <a:ext cx="12192000" cy="2552700"/>
          </a:xfrm>
          <a:prstGeom prst="rect">
            <a:avLst/>
          </a:prstGeom>
        </p:spPr>
      </p:pic>
      <p:sp>
        <p:nvSpPr>
          <p:cNvPr id="478" name="Shape"/>
          <p:cNvSpPr/>
          <p:nvPr/>
        </p:nvSpPr>
        <p:spPr>
          <a:xfrm flipH="1">
            <a:off x="1454472" y="1753129"/>
            <a:ext cx="3316329" cy="4078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32" h="19340" extrusionOk="0">
                <a:moveTo>
                  <a:pt x="17554" y="6756"/>
                </a:moveTo>
                <a:cubicBezTo>
                  <a:pt x="20257" y="11838"/>
                  <a:pt x="18903" y="17607"/>
                  <a:pt x="14214" y="18984"/>
                </a:cubicBezTo>
                <a:cubicBezTo>
                  <a:pt x="9810" y="20277"/>
                  <a:pt x="4064" y="18005"/>
                  <a:pt x="1360" y="12920"/>
                </a:cubicBezTo>
                <a:cubicBezTo>
                  <a:pt x="-1343" y="7837"/>
                  <a:pt x="139" y="2413"/>
                  <a:pt x="4424" y="574"/>
                </a:cubicBezTo>
                <a:cubicBezTo>
                  <a:pt x="8841" y="-1323"/>
                  <a:pt x="14850" y="1673"/>
                  <a:pt x="17554" y="6756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9" name="Shape"/>
          <p:cNvSpPr/>
          <p:nvPr/>
        </p:nvSpPr>
        <p:spPr>
          <a:xfrm flipH="1">
            <a:off x="1237786" y="1543908"/>
            <a:ext cx="3357106" cy="4087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0" h="19249" extrusionOk="0">
                <a:moveTo>
                  <a:pt x="17591" y="6623"/>
                </a:moveTo>
                <a:cubicBezTo>
                  <a:pt x="20260" y="11670"/>
                  <a:pt x="18784" y="17108"/>
                  <a:pt x="14293" y="18766"/>
                </a:cubicBezTo>
                <a:cubicBezTo>
                  <a:pt x="9803" y="20424"/>
                  <a:pt x="3999" y="17675"/>
                  <a:pt x="1329" y="12625"/>
                </a:cubicBezTo>
                <a:cubicBezTo>
                  <a:pt x="-1340" y="7578"/>
                  <a:pt x="136" y="2140"/>
                  <a:pt x="4627" y="484"/>
                </a:cubicBezTo>
                <a:cubicBezTo>
                  <a:pt x="9119" y="-1176"/>
                  <a:pt x="14921" y="1574"/>
                  <a:pt x="17591" y="662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0" name="Shape"/>
          <p:cNvSpPr/>
          <p:nvPr/>
        </p:nvSpPr>
        <p:spPr>
          <a:xfrm flipH="1">
            <a:off x="1246998" y="1600562"/>
            <a:ext cx="3357107" cy="408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0" h="20294" extrusionOk="0">
                <a:moveTo>
                  <a:pt x="9600" y="7887"/>
                </a:moveTo>
                <a:cubicBezTo>
                  <a:pt x="10347" y="7954"/>
                  <a:pt x="11116" y="8492"/>
                  <a:pt x="11525" y="9308"/>
                </a:cubicBezTo>
                <a:cubicBezTo>
                  <a:pt x="12069" y="10399"/>
                  <a:pt x="11767" y="11570"/>
                  <a:pt x="10851" y="11929"/>
                </a:cubicBezTo>
                <a:cubicBezTo>
                  <a:pt x="9934" y="12287"/>
                  <a:pt x="8745" y="11694"/>
                  <a:pt x="8201" y="10603"/>
                </a:cubicBezTo>
                <a:cubicBezTo>
                  <a:pt x="7655" y="9514"/>
                  <a:pt x="7956" y="8343"/>
                  <a:pt x="8874" y="7984"/>
                </a:cubicBezTo>
                <a:cubicBezTo>
                  <a:pt x="9104" y="7895"/>
                  <a:pt x="9351" y="7865"/>
                  <a:pt x="9600" y="7887"/>
                </a:cubicBezTo>
                <a:close/>
                <a:moveTo>
                  <a:pt x="9330" y="6851"/>
                </a:moveTo>
                <a:cubicBezTo>
                  <a:pt x="8953" y="6817"/>
                  <a:pt x="8581" y="6862"/>
                  <a:pt x="8234" y="6997"/>
                </a:cubicBezTo>
                <a:cubicBezTo>
                  <a:pt x="6848" y="7537"/>
                  <a:pt x="6391" y="9311"/>
                  <a:pt x="7214" y="10952"/>
                </a:cubicBezTo>
                <a:cubicBezTo>
                  <a:pt x="8039" y="12595"/>
                  <a:pt x="9837" y="13493"/>
                  <a:pt x="11223" y="12953"/>
                </a:cubicBezTo>
                <a:cubicBezTo>
                  <a:pt x="12608" y="12415"/>
                  <a:pt x="13065" y="10639"/>
                  <a:pt x="12240" y="8998"/>
                </a:cubicBezTo>
                <a:cubicBezTo>
                  <a:pt x="11624" y="7766"/>
                  <a:pt x="10459" y="6954"/>
                  <a:pt x="9330" y="6851"/>
                </a:cubicBezTo>
                <a:close/>
                <a:moveTo>
                  <a:pt x="8727" y="5353"/>
                </a:moveTo>
                <a:cubicBezTo>
                  <a:pt x="10514" y="5322"/>
                  <a:pt x="12444" y="6563"/>
                  <a:pt x="13433" y="8534"/>
                </a:cubicBezTo>
                <a:cubicBezTo>
                  <a:pt x="14651" y="10959"/>
                  <a:pt x="13978" y="13569"/>
                  <a:pt x="11930" y="14367"/>
                </a:cubicBezTo>
                <a:cubicBezTo>
                  <a:pt x="9884" y="15162"/>
                  <a:pt x="7240" y="13842"/>
                  <a:pt x="6023" y="11418"/>
                </a:cubicBezTo>
                <a:cubicBezTo>
                  <a:pt x="4805" y="8993"/>
                  <a:pt x="5479" y="6381"/>
                  <a:pt x="7525" y="5584"/>
                </a:cubicBezTo>
                <a:cubicBezTo>
                  <a:pt x="7909" y="5435"/>
                  <a:pt x="8314" y="5360"/>
                  <a:pt x="8727" y="5353"/>
                </a:cubicBezTo>
                <a:close/>
                <a:moveTo>
                  <a:pt x="8460" y="4145"/>
                </a:moveTo>
                <a:cubicBezTo>
                  <a:pt x="7940" y="4154"/>
                  <a:pt x="7430" y="4248"/>
                  <a:pt x="6946" y="4435"/>
                </a:cubicBezTo>
                <a:cubicBezTo>
                  <a:pt x="4369" y="5439"/>
                  <a:pt x="3518" y="8740"/>
                  <a:pt x="5050" y="11792"/>
                </a:cubicBezTo>
                <a:cubicBezTo>
                  <a:pt x="6583" y="14847"/>
                  <a:pt x="9926" y="16517"/>
                  <a:pt x="12502" y="15513"/>
                </a:cubicBezTo>
                <a:cubicBezTo>
                  <a:pt x="15079" y="14510"/>
                  <a:pt x="15929" y="11209"/>
                  <a:pt x="14398" y="8156"/>
                </a:cubicBezTo>
                <a:cubicBezTo>
                  <a:pt x="13152" y="5676"/>
                  <a:pt x="10714" y="4108"/>
                  <a:pt x="8460" y="4145"/>
                </a:cubicBezTo>
                <a:close/>
                <a:moveTo>
                  <a:pt x="8138" y="2657"/>
                </a:moveTo>
                <a:cubicBezTo>
                  <a:pt x="10967" y="2609"/>
                  <a:pt x="14024" y="4573"/>
                  <a:pt x="15589" y="7692"/>
                </a:cubicBezTo>
                <a:cubicBezTo>
                  <a:pt x="17516" y="11530"/>
                  <a:pt x="16450" y="15664"/>
                  <a:pt x="13210" y="16925"/>
                </a:cubicBezTo>
                <a:cubicBezTo>
                  <a:pt x="9972" y="18187"/>
                  <a:pt x="5784" y="16095"/>
                  <a:pt x="3859" y="12256"/>
                </a:cubicBezTo>
                <a:cubicBezTo>
                  <a:pt x="1932" y="8419"/>
                  <a:pt x="2997" y="4285"/>
                  <a:pt x="6237" y="3023"/>
                </a:cubicBezTo>
                <a:cubicBezTo>
                  <a:pt x="6845" y="2787"/>
                  <a:pt x="7485" y="2669"/>
                  <a:pt x="8138" y="2657"/>
                </a:cubicBezTo>
                <a:close/>
                <a:moveTo>
                  <a:pt x="7583" y="1490"/>
                </a:moveTo>
                <a:cubicBezTo>
                  <a:pt x="6810" y="1503"/>
                  <a:pt x="6053" y="1643"/>
                  <a:pt x="5335" y="1923"/>
                </a:cubicBezTo>
                <a:cubicBezTo>
                  <a:pt x="1508" y="3412"/>
                  <a:pt x="247" y="8314"/>
                  <a:pt x="2522" y="12847"/>
                </a:cubicBezTo>
                <a:cubicBezTo>
                  <a:pt x="4796" y="17383"/>
                  <a:pt x="9759" y="19861"/>
                  <a:pt x="13585" y="18372"/>
                </a:cubicBezTo>
                <a:cubicBezTo>
                  <a:pt x="17412" y="16882"/>
                  <a:pt x="18673" y="11981"/>
                  <a:pt x="16400" y="7447"/>
                </a:cubicBezTo>
                <a:cubicBezTo>
                  <a:pt x="14551" y="3761"/>
                  <a:pt x="10929" y="1434"/>
                  <a:pt x="7583" y="1490"/>
                </a:cubicBezTo>
                <a:close/>
                <a:moveTo>
                  <a:pt x="7262" y="1"/>
                </a:moveTo>
                <a:cubicBezTo>
                  <a:pt x="11184" y="-67"/>
                  <a:pt x="15422" y="2658"/>
                  <a:pt x="17591" y="6983"/>
                </a:cubicBezTo>
                <a:cubicBezTo>
                  <a:pt x="20260" y="12304"/>
                  <a:pt x="18784" y="18037"/>
                  <a:pt x="14293" y="19785"/>
                </a:cubicBezTo>
                <a:cubicBezTo>
                  <a:pt x="9803" y="21533"/>
                  <a:pt x="3999" y="18635"/>
                  <a:pt x="1329" y="13311"/>
                </a:cubicBezTo>
                <a:cubicBezTo>
                  <a:pt x="-1340" y="7990"/>
                  <a:pt x="136" y="2257"/>
                  <a:pt x="4627" y="509"/>
                </a:cubicBezTo>
                <a:cubicBezTo>
                  <a:pt x="5469" y="181"/>
                  <a:pt x="6357" y="16"/>
                  <a:pt x="7262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4" name="Shape"/>
          <p:cNvSpPr/>
          <p:nvPr/>
        </p:nvSpPr>
        <p:spPr>
          <a:xfrm>
            <a:off x="4308156" y="847923"/>
            <a:ext cx="7655244" cy="2499108"/>
          </a:xfrm>
          <a:custGeom>
            <a:avLst/>
            <a:gdLst>
              <a:gd name="connsiteX0" fmla="*/ 3064 w 21423"/>
              <a:gd name="connsiteY0" fmla="*/ 6743 h 13486"/>
              <a:gd name="connsiteX1" fmla="*/ 3064 w 21423"/>
              <a:gd name="connsiteY1" fmla="*/ 6743 h 13486"/>
              <a:gd name="connsiteX2" fmla="*/ 4789 w 21423"/>
              <a:gd name="connsiteY2" fmla="*/ 0 h 13486"/>
              <a:gd name="connsiteX3" fmla="*/ 19698 w 21423"/>
              <a:gd name="connsiteY3" fmla="*/ 0 h 13486"/>
              <a:gd name="connsiteX4" fmla="*/ 21423 w 21423"/>
              <a:gd name="connsiteY4" fmla="*/ 6743 h 13486"/>
              <a:gd name="connsiteX5" fmla="*/ 21423 w 21423"/>
              <a:gd name="connsiteY5" fmla="*/ 6743 h 13486"/>
              <a:gd name="connsiteX6" fmla="*/ 19698 w 21423"/>
              <a:gd name="connsiteY6" fmla="*/ 13486 h 13486"/>
              <a:gd name="connsiteX7" fmla="*/ 4789 w 21423"/>
              <a:gd name="connsiteY7" fmla="*/ 13486 h 13486"/>
              <a:gd name="connsiteX8" fmla="*/ 3825 w 21423"/>
              <a:gd name="connsiteY8" fmla="*/ 12335 h 13486"/>
              <a:gd name="connsiteX9" fmla="*/ 3665 w 21423"/>
              <a:gd name="connsiteY9" fmla="*/ 11820 h 13486"/>
              <a:gd name="connsiteX10" fmla="*/ 0 w 21423"/>
              <a:gd name="connsiteY10" fmla="*/ 12368 h 13486"/>
              <a:gd name="connsiteX11" fmla="*/ 3290 w 21423"/>
              <a:gd name="connsiteY11" fmla="*/ 10019 h 13486"/>
              <a:gd name="connsiteX12" fmla="*/ 3200 w 21423"/>
              <a:gd name="connsiteY12" fmla="*/ 9368 h 13486"/>
              <a:gd name="connsiteX13" fmla="*/ 3099 w 21423"/>
              <a:gd name="connsiteY13" fmla="*/ 8102 h 13486"/>
              <a:gd name="connsiteX14" fmla="*/ 3064 w 21423"/>
              <a:gd name="connsiteY14" fmla="*/ 6743 h 13486"/>
              <a:gd name="connsiteX15" fmla="*/ 3099 w 21423"/>
              <a:gd name="connsiteY15" fmla="*/ 5384 h 13486"/>
              <a:gd name="connsiteX16" fmla="*/ 4789 w 21423"/>
              <a:gd name="connsiteY16" fmla="*/ 0 h 1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23" h="13486" extrusionOk="0">
                <a:moveTo>
                  <a:pt x="3064" y="6743"/>
                </a:moveTo>
                <a:lnTo>
                  <a:pt x="3064" y="6743"/>
                </a:lnTo>
                <a:close/>
                <a:moveTo>
                  <a:pt x="4789" y="0"/>
                </a:moveTo>
                <a:lnTo>
                  <a:pt x="19698" y="0"/>
                </a:lnTo>
                <a:cubicBezTo>
                  <a:pt x="20651" y="0"/>
                  <a:pt x="21423" y="3019"/>
                  <a:pt x="21423" y="6743"/>
                </a:cubicBezTo>
                <a:lnTo>
                  <a:pt x="21423" y="6743"/>
                </a:lnTo>
                <a:cubicBezTo>
                  <a:pt x="21423" y="10467"/>
                  <a:pt x="20651" y="13486"/>
                  <a:pt x="19698" y="13486"/>
                </a:cubicBezTo>
                <a:lnTo>
                  <a:pt x="4789" y="13486"/>
                </a:lnTo>
                <a:cubicBezTo>
                  <a:pt x="4432" y="13486"/>
                  <a:pt x="4100" y="13062"/>
                  <a:pt x="3825" y="12335"/>
                </a:cubicBezTo>
                <a:cubicBezTo>
                  <a:pt x="3772" y="12163"/>
                  <a:pt x="3718" y="11992"/>
                  <a:pt x="3665" y="11820"/>
                </a:cubicBezTo>
                <a:lnTo>
                  <a:pt x="0" y="12368"/>
                </a:lnTo>
                <a:lnTo>
                  <a:pt x="3290" y="10019"/>
                </a:lnTo>
                <a:lnTo>
                  <a:pt x="3200" y="9368"/>
                </a:lnTo>
                <a:cubicBezTo>
                  <a:pt x="3156" y="8964"/>
                  <a:pt x="3122" y="8541"/>
                  <a:pt x="3099" y="8102"/>
                </a:cubicBezTo>
                <a:cubicBezTo>
                  <a:pt x="3087" y="7649"/>
                  <a:pt x="3076" y="7196"/>
                  <a:pt x="3064" y="6743"/>
                </a:cubicBezTo>
                <a:cubicBezTo>
                  <a:pt x="3076" y="6290"/>
                  <a:pt x="3087" y="5837"/>
                  <a:pt x="3099" y="5384"/>
                </a:cubicBezTo>
                <a:cubicBezTo>
                  <a:pt x="3260" y="2311"/>
                  <a:pt x="3956" y="0"/>
                  <a:pt x="478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Shape"/>
          <p:cNvSpPr/>
          <p:nvPr/>
        </p:nvSpPr>
        <p:spPr>
          <a:xfrm>
            <a:off x="4272247" y="3403685"/>
            <a:ext cx="7507512" cy="3436632"/>
          </a:xfrm>
          <a:custGeom>
            <a:avLst/>
            <a:gdLst>
              <a:gd name="connsiteX0" fmla="*/ 5783 w 22628"/>
              <a:gd name="connsiteY0" fmla="*/ 0 h 21600"/>
              <a:gd name="connsiteX1" fmla="*/ 20881 w 22628"/>
              <a:gd name="connsiteY1" fmla="*/ 0 h 21600"/>
              <a:gd name="connsiteX2" fmla="*/ 22628 w 22628"/>
              <a:gd name="connsiteY2" fmla="*/ 10800 h 21600"/>
              <a:gd name="connsiteX3" fmla="*/ 22628 w 22628"/>
              <a:gd name="connsiteY3" fmla="*/ 10800 h 21600"/>
              <a:gd name="connsiteX4" fmla="*/ 20881 w 22628"/>
              <a:gd name="connsiteY4" fmla="*/ 21600 h 21600"/>
              <a:gd name="connsiteX5" fmla="*/ 5783 w 22628"/>
              <a:gd name="connsiteY5" fmla="*/ 21600 h 21600"/>
              <a:gd name="connsiteX6" fmla="*/ 4174 w 22628"/>
              <a:gd name="connsiteY6" fmla="*/ 15004 h 21600"/>
              <a:gd name="connsiteX7" fmla="*/ 4107 w 22628"/>
              <a:gd name="connsiteY7" fmla="*/ 13675 h 21600"/>
              <a:gd name="connsiteX8" fmla="*/ 0 w 22628"/>
              <a:gd name="connsiteY8" fmla="*/ 4857 h 21600"/>
              <a:gd name="connsiteX9" fmla="*/ 4050 w 22628"/>
              <a:gd name="connsiteY9" fmla="*/ 9990 h 21600"/>
              <a:gd name="connsiteX10" fmla="*/ 4072 w 22628"/>
              <a:gd name="connsiteY10" fmla="*/ 8623 h 21600"/>
              <a:gd name="connsiteX11" fmla="*/ 5783 w 22628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28" h="21600" extrusionOk="0">
                <a:moveTo>
                  <a:pt x="5783" y="0"/>
                </a:moveTo>
                <a:lnTo>
                  <a:pt x="20881" y="0"/>
                </a:lnTo>
                <a:cubicBezTo>
                  <a:pt x="21846" y="0"/>
                  <a:pt x="22628" y="4835"/>
                  <a:pt x="22628" y="10800"/>
                </a:cubicBezTo>
                <a:lnTo>
                  <a:pt x="22628" y="10800"/>
                </a:lnTo>
                <a:cubicBezTo>
                  <a:pt x="22628" y="16765"/>
                  <a:pt x="21846" y="21600"/>
                  <a:pt x="20881" y="21600"/>
                </a:cubicBezTo>
                <a:lnTo>
                  <a:pt x="5783" y="21600"/>
                </a:lnTo>
                <a:cubicBezTo>
                  <a:pt x="5060" y="21600"/>
                  <a:pt x="4439" y="18880"/>
                  <a:pt x="4174" y="15004"/>
                </a:cubicBezTo>
                <a:cubicBezTo>
                  <a:pt x="4152" y="14561"/>
                  <a:pt x="4129" y="14118"/>
                  <a:pt x="4107" y="13675"/>
                </a:cubicBezTo>
                <a:lnTo>
                  <a:pt x="0" y="4857"/>
                </a:lnTo>
                <a:lnTo>
                  <a:pt x="4050" y="9990"/>
                </a:lnTo>
                <a:cubicBezTo>
                  <a:pt x="4057" y="9534"/>
                  <a:pt x="4065" y="9079"/>
                  <a:pt x="4072" y="8623"/>
                </a:cubicBezTo>
                <a:cubicBezTo>
                  <a:pt x="4235" y="3702"/>
                  <a:pt x="4939" y="0"/>
                  <a:pt x="578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Circle"/>
          <p:cNvSpPr/>
          <p:nvPr/>
        </p:nvSpPr>
        <p:spPr>
          <a:xfrm>
            <a:off x="5550141" y="1202144"/>
            <a:ext cx="796835" cy="7968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2E6B73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9" name="Circle"/>
          <p:cNvSpPr/>
          <p:nvPr/>
        </p:nvSpPr>
        <p:spPr>
          <a:xfrm>
            <a:off x="5815849" y="3792264"/>
            <a:ext cx="891616" cy="7968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384A7A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2" name="หัวเรื่อง 01"/>
          <p:cNvSpPr txBox="1"/>
          <p:nvPr/>
        </p:nvSpPr>
        <p:spPr>
          <a:xfrm>
            <a:off x="7343515" y="791270"/>
            <a:ext cx="23144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เป้าหมาย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(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Objective)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503" name="เริ่มสร้างสรรค์เนื้อหาด้วยตัวเองได้เลย!…"/>
          <p:cNvSpPr txBox="1"/>
          <p:nvPr/>
        </p:nvSpPr>
        <p:spPr>
          <a:xfrm>
            <a:off x="6415913" y="1391768"/>
            <a:ext cx="5456571" cy="1587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 anchor="t">
            <a:spAutoFit/>
          </a:bodyPr>
          <a:lstStyle/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ประเทศไทยเป็นอันดับหนึ่งของอาเซียนด้านอุตสาหกรรมผลิตภัณฑ์การแพทย์ขั้นสูง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(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Advanced Therapy Medicinal Products; ATMPs)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รวมถึงชีววัตถุที่เกี่ยวข้อง โดยการใช้ผลงานวิจัย องค์ความรู้ เทคโนโลยีและนวัตกรรม</a:t>
            </a:r>
          </a:p>
        </p:txBody>
      </p:sp>
      <p:sp>
        <p:nvSpPr>
          <p:cNvPr id="504" name="หัวเรื่อง 02"/>
          <p:cNvSpPr txBox="1"/>
          <p:nvPr/>
        </p:nvSpPr>
        <p:spPr>
          <a:xfrm>
            <a:off x="7239320" y="3403684"/>
            <a:ext cx="262860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ผลสัมฤทธิ์ (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Key Results)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505" name="เริ่มสร้างสรรค์เนื้อหาด้วยตัวเองได้เลย!…"/>
          <p:cNvSpPr txBox="1"/>
          <p:nvPr/>
        </p:nvSpPr>
        <p:spPr>
          <a:xfrm>
            <a:off x="6740766" y="3869739"/>
            <a:ext cx="5090156" cy="306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KR1 F2: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สัดส่วนการเติบโตของอุตสาหกรรมผลิตภัณฑ์การแพทย์ขั้นสูง (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ATMPs)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รวมถึงชีววัตถุที่เกี่ยวข้อง </a:t>
            </a:r>
          </a:p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KR2 F2: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มูลค่าทางเศรษฐกิจของอุตสาหกรรมผลิตภัณฑ์การแพทย์ขั้นสูง (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ATMPs)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รวมถึงชีววัตถุที่เกี่ยวข้อง 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KR3 F2: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จำนวนผู้เชี่ยวชาญเฉพาะด้านการวิจัย พัฒนาและผลิตผลิตภัณฑ์การแพทย์ขั้นสูง (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ATMPs) </a:t>
            </a: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รวมถึงชีววัตถุที่เกี่ยวข้อง ในสถาบันอุดมศึกษา และหน่วยงานภาครัฐ และหน่วยงานภาคเอกชน</a:t>
            </a:r>
          </a:p>
        </p:txBody>
      </p:sp>
      <p:sp>
        <p:nvSpPr>
          <p:cNvPr id="510" name="Shape"/>
          <p:cNvSpPr/>
          <p:nvPr/>
        </p:nvSpPr>
        <p:spPr>
          <a:xfrm>
            <a:off x="5722777" y="1387397"/>
            <a:ext cx="455485" cy="38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07" y="14440"/>
                </a:moveTo>
                <a:cubicBezTo>
                  <a:pt x="11961" y="14440"/>
                  <a:pt x="11514" y="14994"/>
                  <a:pt x="11514" y="15636"/>
                </a:cubicBezTo>
                <a:cubicBezTo>
                  <a:pt x="11514" y="16278"/>
                  <a:pt x="11961" y="16803"/>
                  <a:pt x="12507" y="16803"/>
                </a:cubicBezTo>
                <a:cubicBezTo>
                  <a:pt x="13078" y="16803"/>
                  <a:pt x="13525" y="16278"/>
                  <a:pt x="13525" y="15636"/>
                </a:cubicBezTo>
                <a:cubicBezTo>
                  <a:pt x="13525" y="14994"/>
                  <a:pt x="13078" y="14440"/>
                  <a:pt x="12507" y="14440"/>
                </a:cubicBezTo>
                <a:close/>
                <a:moveTo>
                  <a:pt x="12507" y="13681"/>
                </a:moveTo>
                <a:cubicBezTo>
                  <a:pt x="13425" y="13681"/>
                  <a:pt x="14170" y="14557"/>
                  <a:pt x="14170" y="15636"/>
                </a:cubicBezTo>
                <a:cubicBezTo>
                  <a:pt x="14170" y="16686"/>
                  <a:pt x="13425" y="17561"/>
                  <a:pt x="12507" y="17561"/>
                </a:cubicBezTo>
                <a:cubicBezTo>
                  <a:pt x="11613" y="17561"/>
                  <a:pt x="10868" y="16686"/>
                  <a:pt x="10868" y="15636"/>
                </a:cubicBezTo>
                <a:cubicBezTo>
                  <a:pt x="10868" y="14557"/>
                  <a:pt x="11613" y="13681"/>
                  <a:pt x="12507" y="13681"/>
                </a:cubicBezTo>
                <a:close/>
                <a:moveTo>
                  <a:pt x="12137" y="10443"/>
                </a:moveTo>
                <a:lnTo>
                  <a:pt x="11935" y="12075"/>
                </a:lnTo>
                <a:cubicBezTo>
                  <a:pt x="11885" y="12224"/>
                  <a:pt x="11834" y="12342"/>
                  <a:pt x="11708" y="12402"/>
                </a:cubicBezTo>
                <a:cubicBezTo>
                  <a:pt x="11582" y="12431"/>
                  <a:pt x="11456" y="12491"/>
                  <a:pt x="11329" y="12550"/>
                </a:cubicBezTo>
                <a:cubicBezTo>
                  <a:pt x="11228" y="12639"/>
                  <a:pt x="11077" y="12609"/>
                  <a:pt x="11001" y="12520"/>
                </a:cubicBezTo>
                <a:lnTo>
                  <a:pt x="9839" y="11571"/>
                </a:lnTo>
                <a:cubicBezTo>
                  <a:pt x="9587" y="11808"/>
                  <a:pt x="9385" y="12075"/>
                  <a:pt x="9183" y="12372"/>
                </a:cubicBezTo>
                <a:lnTo>
                  <a:pt x="9991" y="13677"/>
                </a:lnTo>
                <a:cubicBezTo>
                  <a:pt x="10067" y="13826"/>
                  <a:pt x="10067" y="13974"/>
                  <a:pt x="10016" y="14093"/>
                </a:cubicBezTo>
                <a:cubicBezTo>
                  <a:pt x="9966" y="14241"/>
                  <a:pt x="9915" y="14390"/>
                  <a:pt x="9865" y="14538"/>
                </a:cubicBezTo>
                <a:cubicBezTo>
                  <a:pt x="9814" y="14686"/>
                  <a:pt x="9713" y="14775"/>
                  <a:pt x="9587" y="14805"/>
                </a:cubicBezTo>
                <a:lnTo>
                  <a:pt x="8223" y="15072"/>
                </a:lnTo>
                <a:cubicBezTo>
                  <a:pt x="8198" y="15250"/>
                  <a:pt x="8198" y="15428"/>
                  <a:pt x="8198" y="15636"/>
                </a:cubicBezTo>
                <a:cubicBezTo>
                  <a:pt x="8198" y="15814"/>
                  <a:pt x="8198" y="16022"/>
                  <a:pt x="8223" y="16200"/>
                </a:cubicBezTo>
                <a:lnTo>
                  <a:pt x="9587" y="16437"/>
                </a:lnTo>
                <a:cubicBezTo>
                  <a:pt x="9713" y="16496"/>
                  <a:pt x="9814" y="16585"/>
                  <a:pt x="9865" y="16704"/>
                </a:cubicBezTo>
                <a:cubicBezTo>
                  <a:pt x="9915" y="16882"/>
                  <a:pt x="9966" y="17001"/>
                  <a:pt x="10016" y="17149"/>
                </a:cubicBezTo>
                <a:cubicBezTo>
                  <a:pt x="10067" y="17268"/>
                  <a:pt x="10067" y="17446"/>
                  <a:pt x="9991" y="17535"/>
                </a:cubicBezTo>
                <a:lnTo>
                  <a:pt x="9183" y="18900"/>
                </a:lnTo>
                <a:cubicBezTo>
                  <a:pt x="9385" y="19197"/>
                  <a:pt x="9587" y="19434"/>
                  <a:pt x="9839" y="19701"/>
                </a:cubicBezTo>
                <a:lnTo>
                  <a:pt x="11001" y="18722"/>
                </a:lnTo>
                <a:cubicBezTo>
                  <a:pt x="11077" y="18662"/>
                  <a:pt x="11228" y="18633"/>
                  <a:pt x="11329" y="18692"/>
                </a:cubicBezTo>
                <a:cubicBezTo>
                  <a:pt x="11430" y="18751"/>
                  <a:pt x="11582" y="18811"/>
                  <a:pt x="11708" y="18870"/>
                </a:cubicBezTo>
                <a:cubicBezTo>
                  <a:pt x="11834" y="18930"/>
                  <a:pt x="11885" y="19048"/>
                  <a:pt x="11935" y="19197"/>
                </a:cubicBezTo>
                <a:lnTo>
                  <a:pt x="12137" y="20799"/>
                </a:lnTo>
                <a:cubicBezTo>
                  <a:pt x="12466" y="20828"/>
                  <a:pt x="12794" y="20828"/>
                  <a:pt x="13122" y="20799"/>
                </a:cubicBezTo>
                <a:lnTo>
                  <a:pt x="13350" y="19197"/>
                </a:lnTo>
                <a:cubicBezTo>
                  <a:pt x="13350" y="19048"/>
                  <a:pt x="13425" y="18930"/>
                  <a:pt x="13552" y="18870"/>
                </a:cubicBezTo>
                <a:cubicBezTo>
                  <a:pt x="13678" y="18811"/>
                  <a:pt x="13804" y="18751"/>
                  <a:pt x="13930" y="18692"/>
                </a:cubicBezTo>
                <a:cubicBezTo>
                  <a:pt x="14031" y="18633"/>
                  <a:pt x="14158" y="18662"/>
                  <a:pt x="14284" y="18722"/>
                </a:cubicBezTo>
                <a:lnTo>
                  <a:pt x="15395" y="19701"/>
                </a:lnTo>
                <a:cubicBezTo>
                  <a:pt x="15648" y="19434"/>
                  <a:pt x="15875" y="19197"/>
                  <a:pt x="16077" y="18900"/>
                </a:cubicBezTo>
                <a:lnTo>
                  <a:pt x="15269" y="17535"/>
                </a:lnTo>
                <a:cubicBezTo>
                  <a:pt x="15193" y="17446"/>
                  <a:pt x="15168" y="17268"/>
                  <a:pt x="15244" y="17149"/>
                </a:cubicBezTo>
                <a:cubicBezTo>
                  <a:pt x="15294" y="17001"/>
                  <a:pt x="15345" y="16852"/>
                  <a:pt x="15395" y="16704"/>
                </a:cubicBezTo>
                <a:cubicBezTo>
                  <a:pt x="15420" y="16585"/>
                  <a:pt x="15521" y="16496"/>
                  <a:pt x="15648" y="16437"/>
                </a:cubicBezTo>
                <a:lnTo>
                  <a:pt x="17037" y="16200"/>
                </a:lnTo>
                <a:cubicBezTo>
                  <a:pt x="17037" y="16022"/>
                  <a:pt x="17062" y="15814"/>
                  <a:pt x="17062" y="15636"/>
                </a:cubicBezTo>
                <a:cubicBezTo>
                  <a:pt x="17062" y="15428"/>
                  <a:pt x="17037" y="15250"/>
                  <a:pt x="17037" y="15072"/>
                </a:cubicBezTo>
                <a:lnTo>
                  <a:pt x="15648" y="14805"/>
                </a:lnTo>
                <a:cubicBezTo>
                  <a:pt x="15521" y="14775"/>
                  <a:pt x="15420" y="14686"/>
                  <a:pt x="15395" y="14538"/>
                </a:cubicBezTo>
                <a:cubicBezTo>
                  <a:pt x="15345" y="14390"/>
                  <a:pt x="15294" y="14241"/>
                  <a:pt x="15244" y="14093"/>
                </a:cubicBezTo>
                <a:cubicBezTo>
                  <a:pt x="15168" y="13974"/>
                  <a:pt x="15193" y="13826"/>
                  <a:pt x="15269" y="13677"/>
                </a:cubicBezTo>
                <a:lnTo>
                  <a:pt x="16077" y="12372"/>
                </a:lnTo>
                <a:cubicBezTo>
                  <a:pt x="15900" y="12075"/>
                  <a:pt x="15648" y="11808"/>
                  <a:pt x="15395" y="11571"/>
                </a:cubicBezTo>
                <a:lnTo>
                  <a:pt x="14284" y="12520"/>
                </a:lnTo>
                <a:cubicBezTo>
                  <a:pt x="14158" y="12609"/>
                  <a:pt x="14031" y="12639"/>
                  <a:pt x="13930" y="12550"/>
                </a:cubicBezTo>
                <a:cubicBezTo>
                  <a:pt x="13804" y="12491"/>
                  <a:pt x="13678" y="12431"/>
                  <a:pt x="13552" y="12402"/>
                </a:cubicBezTo>
                <a:cubicBezTo>
                  <a:pt x="13425" y="12342"/>
                  <a:pt x="13350" y="12224"/>
                  <a:pt x="13350" y="12075"/>
                </a:cubicBezTo>
                <a:lnTo>
                  <a:pt x="13122" y="10443"/>
                </a:lnTo>
                <a:cubicBezTo>
                  <a:pt x="12794" y="10414"/>
                  <a:pt x="12466" y="10414"/>
                  <a:pt x="12137" y="10443"/>
                </a:cubicBezTo>
                <a:close/>
                <a:moveTo>
                  <a:pt x="11809" y="9731"/>
                </a:moveTo>
                <a:cubicBezTo>
                  <a:pt x="12339" y="9642"/>
                  <a:pt x="12895" y="9642"/>
                  <a:pt x="13451" y="9731"/>
                </a:cubicBezTo>
                <a:cubicBezTo>
                  <a:pt x="13577" y="9761"/>
                  <a:pt x="13703" y="9909"/>
                  <a:pt x="13728" y="10058"/>
                </a:cubicBezTo>
                <a:lnTo>
                  <a:pt x="13930" y="11719"/>
                </a:lnTo>
                <a:cubicBezTo>
                  <a:pt x="13981" y="11749"/>
                  <a:pt x="14006" y="11749"/>
                  <a:pt x="14031" y="11778"/>
                </a:cubicBezTo>
                <a:lnTo>
                  <a:pt x="15193" y="10770"/>
                </a:lnTo>
                <a:cubicBezTo>
                  <a:pt x="15319" y="10681"/>
                  <a:pt x="15471" y="10681"/>
                  <a:pt x="15597" y="10770"/>
                </a:cubicBezTo>
                <a:cubicBezTo>
                  <a:pt x="16052" y="11155"/>
                  <a:pt x="16431" y="11630"/>
                  <a:pt x="16759" y="12135"/>
                </a:cubicBezTo>
                <a:cubicBezTo>
                  <a:pt x="16835" y="12283"/>
                  <a:pt x="16835" y="12461"/>
                  <a:pt x="16759" y="12609"/>
                </a:cubicBezTo>
                <a:lnTo>
                  <a:pt x="15900" y="13974"/>
                </a:lnTo>
                <a:cubicBezTo>
                  <a:pt x="15925" y="14004"/>
                  <a:pt x="15925" y="14034"/>
                  <a:pt x="15951" y="14093"/>
                </a:cubicBezTo>
                <a:lnTo>
                  <a:pt x="17365" y="14330"/>
                </a:lnTo>
                <a:cubicBezTo>
                  <a:pt x="17517" y="14360"/>
                  <a:pt x="17618" y="14508"/>
                  <a:pt x="17643" y="14657"/>
                </a:cubicBezTo>
                <a:cubicBezTo>
                  <a:pt x="17693" y="14983"/>
                  <a:pt x="17719" y="15310"/>
                  <a:pt x="17719" y="15636"/>
                </a:cubicBezTo>
                <a:cubicBezTo>
                  <a:pt x="17719" y="15933"/>
                  <a:pt x="17693" y="16289"/>
                  <a:pt x="17643" y="16615"/>
                </a:cubicBezTo>
                <a:cubicBezTo>
                  <a:pt x="17618" y="16763"/>
                  <a:pt x="17517" y="16882"/>
                  <a:pt x="17365" y="16912"/>
                </a:cubicBezTo>
                <a:lnTo>
                  <a:pt x="15951" y="17179"/>
                </a:lnTo>
                <a:cubicBezTo>
                  <a:pt x="15925" y="17208"/>
                  <a:pt x="15925" y="17238"/>
                  <a:pt x="15900" y="17268"/>
                </a:cubicBezTo>
                <a:lnTo>
                  <a:pt x="16759" y="18662"/>
                </a:lnTo>
                <a:cubicBezTo>
                  <a:pt x="16835" y="18811"/>
                  <a:pt x="16835" y="18989"/>
                  <a:pt x="16759" y="19108"/>
                </a:cubicBezTo>
                <a:cubicBezTo>
                  <a:pt x="16431" y="19642"/>
                  <a:pt x="16026" y="20116"/>
                  <a:pt x="15597" y="20472"/>
                </a:cubicBezTo>
                <a:cubicBezTo>
                  <a:pt x="15471" y="20561"/>
                  <a:pt x="15319" y="20561"/>
                  <a:pt x="15193" y="20472"/>
                </a:cubicBezTo>
                <a:lnTo>
                  <a:pt x="14031" y="19493"/>
                </a:lnTo>
                <a:cubicBezTo>
                  <a:pt x="14006" y="19493"/>
                  <a:pt x="13981" y="19523"/>
                  <a:pt x="13930" y="19523"/>
                </a:cubicBezTo>
                <a:lnTo>
                  <a:pt x="13728" y="21214"/>
                </a:lnTo>
                <a:cubicBezTo>
                  <a:pt x="13703" y="21363"/>
                  <a:pt x="13577" y="21511"/>
                  <a:pt x="13451" y="21511"/>
                </a:cubicBezTo>
                <a:cubicBezTo>
                  <a:pt x="13198" y="21570"/>
                  <a:pt x="12895" y="21600"/>
                  <a:pt x="12617" y="21600"/>
                </a:cubicBezTo>
                <a:cubicBezTo>
                  <a:pt x="12339" y="21600"/>
                  <a:pt x="12087" y="21570"/>
                  <a:pt x="11809" y="21511"/>
                </a:cubicBezTo>
                <a:cubicBezTo>
                  <a:pt x="11658" y="21511"/>
                  <a:pt x="11557" y="21363"/>
                  <a:pt x="11531" y="21214"/>
                </a:cubicBezTo>
                <a:lnTo>
                  <a:pt x="11304" y="19523"/>
                </a:lnTo>
                <a:cubicBezTo>
                  <a:pt x="11279" y="19523"/>
                  <a:pt x="11253" y="19493"/>
                  <a:pt x="11228" y="19493"/>
                </a:cubicBezTo>
                <a:lnTo>
                  <a:pt x="10041" y="20472"/>
                </a:lnTo>
                <a:cubicBezTo>
                  <a:pt x="9915" y="20561"/>
                  <a:pt x="9789" y="20561"/>
                  <a:pt x="9662" y="20472"/>
                </a:cubicBezTo>
                <a:cubicBezTo>
                  <a:pt x="9208" y="20116"/>
                  <a:pt x="8804" y="19642"/>
                  <a:pt x="8501" y="19108"/>
                </a:cubicBezTo>
                <a:cubicBezTo>
                  <a:pt x="8425" y="18989"/>
                  <a:pt x="8425" y="18811"/>
                  <a:pt x="8501" y="18662"/>
                </a:cubicBezTo>
                <a:lnTo>
                  <a:pt x="9334" y="17268"/>
                </a:lnTo>
                <a:cubicBezTo>
                  <a:pt x="9334" y="17238"/>
                  <a:pt x="9309" y="17208"/>
                  <a:pt x="9309" y="17179"/>
                </a:cubicBezTo>
                <a:lnTo>
                  <a:pt x="7869" y="16912"/>
                </a:lnTo>
                <a:cubicBezTo>
                  <a:pt x="7743" y="16882"/>
                  <a:pt x="7617" y="16763"/>
                  <a:pt x="7617" y="16615"/>
                </a:cubicBezTo>
                <a:cubicBezTo>
                  <a:pt x="7566" y="16289"/>
                  <a:pt x="7541" y="15933"/>
                  <a:pt x="7541" y="15636"/>
                </a:cubicBezTo>
                <a:cubicBezTo>
                  <a:pt x="7541" y="15310"/>
                  <a:pt x="7566" y="14983"/>
                  <a:pt x="7617" y="14657"/>
                </a:cubicBezTo>
                <a:cubicBezTo>
                  <a:pt x="7617" y="14508"/>
                  <a:pt x="7743" y="14360"/>
                  <a:pt x="7869" y="14330"/>
                </a:cubicBezTo>
                <a:lnTo>
                  <a:pt x="9309" y="14093"/>
                </a:lnTo>
                <a:cubicBezTo>
                  <a:pt x="9309" y="14034"/>
                  <a:pt x="9334" y="14004"/>
                  <a:pt x="9334" y="13974"/>
                </a:cubicBezTo>
                <a:lnTo>
                  <a:pt x="8501" y="12609"/>
                </a:lnTo>
                <a:cubicBezTo>
                  <a:pt x="8425" y="12461"/>
                  <a:pt x="8425" y="12283"/>
                  <a:pt x="8501" y="12135"/>
                </a:cubicBezTo>
                <a:cubicBezTo>
                  <a:pt x="8804" y="11630"/>
                  <a:pt x="9208" y="11155"/>
                  <a:pt x="9662" y="10770"/>
                </a:cubicBezTo>
                <a:cubicBezTo>
                  <a:pt x="9789" y="10681"/>
                  <a:pt x="9915" y="10681"/>
                  <a:pt x="10041" y="10770"/>
                </a:cubicBezTo>
                <a:lnTo>
                  <a:pt x="11228" y="11778"/>
                </a:lnTo>
                <a:cubicBezTo>
                  <a:pt x="11253" y="11749"/>
                  <a:pt x="11279" y="11749"/>
                  <a:pt x="11304" y="11719"/>
                </a:cubicBezTo>
                <a:lnTo>
                  <a:pt x="11531" y="10058"/>
                </a:lnTo>
                <a:cubicBezTo>
                  <a:pt x="11557" y="9909"/>
                  <a:pt x="11658" y="9761"/>
                  <a:pt x="11809" y="9731"/>
                </a:cubicBezTo>
                <a:close/>
                <a:moveTo>
                  <a:pt x="6805" y="770"/>
                </a:moveTo>
                <a:cubicBezTo>
                  <a:pt x="5368" y="770"/>
                  <a:pt x="4184" y="2134"/>
                  <a:pt x="4184" y="3823"/>
                </a:cubicBezTo>
                <a:cubicBezTo>
                  <a:pt x="4184" y="4060"/>
                  <a:pt x="4209" y="4326"/>
                  <a:pt x="4259" y="4563"/>
                </a:cubicBezTo>
                <a:cubicBezTo>
                  <a:pt x="4285" y="4682"/>
                  <a:pt x="4285" y="4830"/>
                  <a:pt x="4209" y="4889"/>
                </a:cubicBezTo>
                <a:cubicBezTo>
                  <a:pt x="4159" y="4978"/>
                  <a:pt x="4083" y="5037"/>
                  <a:pt x="3957" y="5067"/>
                </a:cubicBezTo>
                <a:cubicBezTo>
                  <a:pt x="2117" y="5156"/>
                  <a:pt x="630" y="6993"/>
                  <a:pt x="630" y="9186"/>
                </a:cubicBezTo>
                <a:cubicBezTo>
                  <a:pt x="630" y="10994"/>
                  <a:pt x="1663" y="12623"/>
                  <a:pt x="3125" y="13127"/>
                </a:cubicBezTo>
                <a:cubicBezTo>
                  <a:pt x="3453" y="10934"/>
                  <a:pt x="5167" y="9275"/>
                  <a:pt x="7158" y="9482"/>
                </a:cubicBezTo>
                <a:cubicBezTo>
                  <a:pt x="7158" y="9334"/>
                  <a:pt x="7158" y="9186"/>
                  <a:pt x="7158" y="9067"/>
                </a:cubicBezTo>
                <a:cubicBezTo>
                  <a:pt x="7158" y="6193"/>
                  <a:pt x="9124" y="3882"/>
                  <a:pt x="11569" y="3882"/>
                </a:cubicBezTo>
                <a:cubicBezTo>
                  <a:pt x="11922" y="3882"/>
                  <a:pt x="12249" y="3941"/>
                  <a:pt x="12602" y="4000"/>
                </a:cubicBezTo>
                <a:cubicBezTo>
                  <a:pt x="12501" y="2845"/>
                  <a:pt x="11644" y="1956"/>
                  <a:pt x="10636" y="1956"/>
                </a:cubicBezTo>
                <a:cubicBezTo>
                  <a:pt x="10208" y="1956"/>
                  <a:pt x="9830" y="2074"/>
                  <a:pt x="9477" y="2371"/>
                </a:cubicBezTo>
                <a:cubicBezTo>
                  <a:pt x="9401" y="2430"/>
                  <a:pt x="9326" y="2459"/>
                  <a:pt x="9225" y="2430"/>
                </a:cubicBezTo>
                <a:cubicBezTo>
                  <a:pt x="9124" y="2430"/>
                  <a:pt x="9074" y="2341"/>
                  <a:pt x="9023" y="2252"/>
                </a:cubicBezTo>
                <a:cubicBezTo>
                  <a:pt x="8544" y="1304"/>
                  <a:pt x="7712" y="770"/>
                  <a:pt x="6805" y="770"/>
                </a:cubicBezTo>
                <a:close/>
                <a:moveTo>
                  <a:pt x="6805" y="0"/>
                </a:moveTo>
                <a:cubicBezTo>
                  <a:pt x="7838" y="0"/>
                  <a:pt x="8771" y="563"/>
                  <a:pt x="9376" y="1541"/>
                </a:cubicBezTo>
                <a:cubicBezTo>
                  <a:pt x="9779" y="1304"/>
                  <a:pt x="10182" y="1185"/>
                  <a:pt x="10636" y="1185"/>
                </a:cubicBezTo>
                <a:cubicBezTo>
                  <a:pt x="12073" y="1185"/>
                  <a:pt x="13257" y="2578"/>
                  <a:pt x="13257" y="4267"/>
                </a:cubicBezTo>
                <a:cubicBezTo>
                  <a:pt x="14518" y="4889"/>
                  <a:pt x="15475" y="6193"/>
                  <a:pt x="15828" y="7764"/>
                </a:cubicBezTo>
                <a:cubicBezTo>
                  <a:pt x="16232" y="7497"/>
                  <a:pt x="16685" y="7349"/>
                  <a:pt x="17139" y="7349"/>
                </a:cubicBezTo>
                <a:cubicBezTo>
                  <a:pt x="18550" y="7349"/>
                  <a:pt x="19735" y="8742"/>
                  <a:pt x="19735" y="10401"/>
                </a:cubicBezTo>
                <a:cubicBezTo>
                  <a:pt x="19735" y="10757"/>
                  <a:pt x="19685" y="11142"/>
                  <a:pt x="19558" y="11468"/>
                </a:cubicBezTo>
                <a:cubicBezTo>
                  <a:pt x="20768" y="11942"/>
                  <a:pt x="21600" y="13275"/>
                  <a:pt x="21600" y="14816"/>
                </a:cubicBezTo>
                <a:cubicBezTo>
                  <a:pt x="21600" y="16742"/>
                  <a:pt x="20264" y="18342"/>
                  <a:pt x="18601" y="18342"/>
                </a:cubicBezTo>
                <a:cubicBezTo>
                  <a:pt x="18424" y="18342"/>
                  <a:pt x="18273" y="18165"/>
                  <a:pt x="18273" y="17957"/>
                </a:cubicBezTo>
                <a:cubicBezTo>
                  <a:pt x="18273" y="17720"/>
                  <a:pt x="18424" y="17572"/>
                  <a:pt x="18601" y="17572"/>
                </a:cubicBezTo>
                <a:cubicBezTo>
                  <a:pt x="19886" y="17572"/>
                  <a:pt x="20945" y="16327"/>
                  <a:pt x="20945" y="14816"/>
                </a:cubicBezTo>
                <a:cubicBezTo>
                  <a:pt x="20945" y="13483"/>
                  <a:pt x="20138" y="12357"/>
                  <a:pt x="19029" y="12120"/>
                </a:cubicBezTo>
                <a:cubicBezTo>
                  <a:pt x="18928" y="12060"/>
                  <a:pt x="18853" y="12001"/>
                  <a:pt x="18802" y="11883"/>
                </a:cubicBezTo>
                <a:cubicBezTo>
                  <a:pt x="18752" y="11764"/>
                  <a:pt x="18777" y="11646"/>
                  <a:pt x="18802" y="11527"/>
                </a:cubicBezTo>
                <a:cubicBezTo>
                  <a:pt x="18979" y="11171"/>
                  <a:pt x="19054" y="10816"/>
                  <a:pt x="19054" y="10401"/>
                </a:cubicBezTo>
                <a:cubicBezTo>
                  <a:pt x="19054" y="9156"/>
                  <a:pt x="18197" y="8119"/>
                  <a:pt x="17139" y="8119"/>
                </a:cubicBezTo>
                <a:cubicBezTo>
                  <a:pt x="16660" y="8119"/>
                  <a:pt x="16181" y="8356"/>
                  <a:pt x="15828" y="8742"/>
                </a:cubicBezTo>
                <a:cubicBezTo>
                  <a:pt x="15727" y="8830"/>
                  <a:pt x="15601" y="8860"/>
                  <a:pt x="15501" y="8801"/>
                </a:cubicBezTo>
                <a:cubicBezTo>
                  <a:pt x="15375" y="8742"/>
                  <a:pt x="15299" y="8623"/>
                  <a:pt x="15274" y="8475"/>
                </a:cubicBezTo>
                <a:cubicBezTo>
                  <a:pt x="15047" y="6282"/>
                  <a:pt x="13434" y="4652"/>
                  <a:pt x="11569" y="4652"/>
                </a:cubicBezTo>
                <a:cubicBezTo>
                  <a:pt x="9502" y="4652"/>
                  <a:pt x="7813" y="6638"/>
                  <a:pt x="7813" y="9067"/>
                </a:cubicBezTo>
                <a:cubicBezTo>
                  <a:pt x="7813" y="9334"/>
                  <a:pt x="7813" y="9571"/>
                  <a:pt x="7864" y="9868"/>
                </a:cubicBezTo>
                <a:cubicBezTo>
                  <a:pt x="7889" y="10016"/>
                  <a:pt x="7838" y="10134"/>
                  <a:pt x="7763" y="10223"/>
                </a:cubicBezTo>
                <a:cubicBezTo>
                  <a:pt x="7712" y="10312"/>
                  <a:pt x="7586" y="10342"/>
                  <a:pt x="7486" y="10312"/>
                </a:cubicBezTo>
                <a:cubicBezTo>
                  <a:pt x="7259" y="10253"/>
                  <a:pt x="7057" y="10253"/>
                  <a:pt x="6830" y="10253"/>
                </a:cubicBezTo>
                <a:cubicBezTo>
                  <a:pt x="5116" y="10253"/>
                  <a:pt x="3705" y="11883"/>
                  <a:pt x="3705" y="13898"/>
                </a:cubicBezTo>
                <a:cubicBezTo>
                  <a:pt x="3705" y="15913"/>
                  <a:pt x="5116" y="17572"/>
                  <a:pt x="6830" y="17572"/>
                </a:cubicBezTo>
                <a:cubicBezTo>
                  <a:pt x="7007" y="17572"/>
                  <a:pt x="7158" y="17720"/>
                  <a:pt x="7158" y="17957"/>
                </a:cubicBezTo>
                <a:cubicBezTo>
                  <a:pt x="7158" y="18165"/>
                  <a:pt x="7007" y="18342"/>
                  <a:pt x="6830" y="18342"/>
                </a:cubicBezTo>
                <a:cubicBezTo>
                  <a:pt x="4764" y="18342"/>
                  <a:pt x="3075" y="16357"/>
                  <a:pt x="3075" y="13927"/>
                </a:cubicBezTo>
                <a:cubicBezTo>
                  <a:pt x="1260" y="13335"/>
                  <a:pt x="0" y="11408"/>
                  <a:pt x="0" y="9186"/>
                </a:cubicBezTo>
                <a:cubicBezTo>
                  <a:pt x="0" y="6727"/>
                  <a:pt x="1537" y="4682"/>
                  <a:pt x="3579" y="4326"/>
                </a:cubicBezTo>
                <a:cubicBezTo>
                  <a:pt x="3529" y="4149"/>
                  <a:pt x="3529" y="4000"/>
                  <a:pt x="3529" y="3823"/>
                </a:cubicBezTo>
                <a:cubicBezTo>
                  <a:pt x="3529" y="1719"/>
                  <a:pt x="4990" y="0"/>
                  <a:pt x="6805" y="0"/>
                </a:cubicBezTo>
                <a:close/>
              </a:path>
            </a:pathLst>
          </a:custGeom>
          <a:solidFill>
            <a:srgbClr val="2E6B7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1" name="Shape"/>
          <p:cNvSpPr/>
          <p:nvPr/>
        </p:nvSpPr>
        <p:spPr>
          <a:xfrm>
            <a:off x="6000233" y="3955857"/>
            <a:ext cx="455486" cy="455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19687"/>
                </a:moveTo>
                <a:lnTo>
                  <a:pt x="679" y="20266"/>
                </a:lnTo>
                <a:cubicBezTo>
                  <a:pt x="679" y="20643"/>
                  <a:pt x="956" y="20945"/>
                  <a:pt x="1333" y="20945"/>
                </a:cubicBezTo>
                <a:lnTo>
                  <a:pt x="20267" y="20945"/>
                </a:lnTo>
                <a:cubicBezTo>
                  <a:pt x="20644" y="20945"/>
                  <a:pt x="20921" y="20643"/>
                  <a:pt x="20921" y="20266"/>
                </a:cubicBezTo>
                <a:lnTo>
                  <a:pt x="20921" y="19687"/>
                </a:lnTo>
                <a:lnTo>
                  <a:pt x="679" y="19687"/>
                </a:lnTo>
                <a:close/>
                <a:moveTo>
                  <a:pt x="2137" y="16792"/>
                </a:moveTo>
                <a:lnTo>
                  <a:pt x="905" y="19032"/>
                </a:lnTo>
                <a:lnTo>
                  <a:pt x="20695" y="19032"/>
                </a:lnTo>
                <a:lnTo>
                  <a:pt x="19463" y="16792"/>
                </a:lnTo>
                <a:lnTo>
                  <a:pt x="2137" y="16792"/>
                </a:lnTo>
                <a:close/>
                <a:moveTo>
                  <a:pt x="7003" y="13973"/>
                </a:moveTo>
                <a:lnTo>
                  <a:pt x="11517" y="13973"/>
                </a:lnTo>
                <a:cubicBezTo>
                  <a:pt x="11692" y="13973"/>
                  <a:pt x="11841" y="14096"/>
                  <a:pt x="11841" y="14294"/>
                </a:cubicBezTo>
                <a:cubicBezTo>
                  <a:pt x="11841" y="14466"/>
                  <a:pt x="11692" y="14614"/>
                  <a:pt x="11517" y="14614"/>
                </a:cubicBezTo>
                <a:lnTo>
                  <a:pt x="7003" y="14614"/>
                </a:lnTo>
                <a:cubicBezTo>
                  <a:pt x="6804" y="14614"/>
                  <a:pt x="6654" y="14466"/>
                  <a:pt x="6654" y="14294"/>
                </a:cubicBezTo>
                <a:cubicBezTo>
                  <a:pt x="6654" y="14096"/>
                  <a:pt x="6804" y="13973"/>
                  <a:pt x="7003" y="13973"/>
                </a:cubicBezTo>
                <a:close/>
                <a:moveTo>
                  <a:pt x="7003" y="11644"/>
                </a:moveTo>
                <a:lnTo>
                  <a:pt x="10297" y="11644"/>
                </a:lnTo>
                <a:cubicBezTo>
                  <a:pt x="10472" y="11644"/>
                  <a:pt x="10621" y="11787"/>
                  <a:pt x="10621" y="11977"/>
                </a:cubicBezTo>
                <a:cubicBezTo>
                  <a:pt x="10621" y="12143"/>
                  <a:pt x="10472" y="12286"/>
                  <a:pt x="10297" y="12286"/>
                </a:cubicBezTo>
                <a:lnTo>
                  <a:pt x="7003" y="12286"/>
                </a:lnTo>
                <a:cubicBezTo>
                  <a:pt x="6804" y="12286"/>
                  <a:pt x="6654" y="12143"/>
                  <a:pt x="6654" y="11977"/>
                </a:cubicBezTo>
                <a:cubicBezTo>
                  <a:pt x="6654" y="11787"/>
                  <a:pt x="6804" y="11644"/>
                  <a:pt x="7003" y="11644"/>
                </a:cubicBezTo>
                <a:close/>
                <a:moveTo>
                  <a:pt x="7008" y="9315"/>
                </a:moveTo>
                <a:lnTo>
                  <a:pt x="10292" y="9315"/>
                </a:lnTo>
                <a:cubicBezTo>
                  <a:pt x="10469" y="9315"/>
                  <a:pt x="10621" y="9458"/>
                  <a:pt x="10621" y="9624"/>
                </a:cubicBezTo>
                <a:cubicBezTo>
                  <a:pt x="10621" y="9815"/>
                  <a:pt x="10469" y="9957"/>
                  <a:pt x="10292" y="9957"/>
                </a:cubicBezTo>
                <a:lnTo>
                  <a:pt x="7008" y="9957"/>
                </a:lnTo>
                <a:cubicBezTo>
                  <a:pt x="6805" y="9957"/>
                  <a:pt x="6654" y="9815"/>
                  <a:pt x="6654" y="9624"/>
                </a:cubicBezTo>
                <a:cubicBezTo>
                  <a:pt x="6654" y="9458"/>
                  <a:pt x="6805" y="9315"/>
                  <a:pt x="7008" y="9315"/>
                </a:cubicBezTo>
                <a:close/>
                <a:moveTo>
                  <a:pt x="12188" y="7755"/>
                </a:moveTo>
                <a:lnTo>
                  <a:pt x="12188" y="11749"/>
                </a:lnTo>
                <a:lnTo>
                  <a:pt x="12993" y="11749"/>
                </a:lnTo>
                <a:cubicBezTo>
                  <a:pt x="13169" y="11749"/>
                  <a:pt x="13320" y="11900"/>
                  <a:pt x="13320" y="12103"/>
                </a:cubicBezTo>
                <a:lnTo>
                  <a:pt x="13320" y="12987"/>
                </a:lnTo>
                <a:lnTo>
                  <a:pt x="14955" y="11825"/>
                </a:lnTo>
                <a:cubicBezTo>
                  <a:pt x="15005" y="11799"/>
                  <a:pt x="15056" y="11749"/>
                  <a:pt x="15131" y="11749"/>
                </a:cubicBezTo>
                <a:lnTo>
                  <a:pt x="19282" y="11749"/>
                </a:lnTo>
                <a:lnTo>
                  <a:pt x="19282" y="7755"/>
                </a:lnTo>
                <a:lnTo>
                  <a:pt x="12188" y="7755"/>
                </a:lnTo>
                <a:close/>
                <a:moveTo>
                  <a:pt x="11860" y="7097"/>
                </a:moveTo>
                <a:lnTo>
                  <a:pt x="19609" y="7097"/>
                </a:lnTo>
                <a:cubicBezTo>
                  <a:pt x="19786" y="7097"/>
                  <a:pt x="19936" y="7249"/>
                  <a:pt x="19936" y="7426"/>
                </a:cubicBezTo>
                <a:lnTo>
                  <a:pt x="19936" y="12103"/>
                </a:lnTo>
                <a:cubicBezTo>
                  <a:pt x="19936" y="12280"/>
                  <a:pt x="19786" y="12431"/>
                  <a:pt x="19609" y="12431"/>
                </a:cubicBezTo>
                <a:lnTo>
                  <a:pt x="15232" y="12431"/>
                </a:lnTo>
                <a:lnTo>
                  <a:pt x="13194" y="13872"/>
                </a:lnTo>
                <a:cubicBezTo>
                  <a:pt x="13118" y="13923"/>
                  <a:pt x="13043" y="13948"/>
                  <a:pt x="12993" y="13948"/>
                </a:cubicBezTo>
                <a:cubicBezTo>
                  <a:pt x="12942" y="13948"/>
                  <a:pt x="12892" y="13948"/>
                  <a:pt x="12842" y="13923"/>
                </a:cubicBezTo>
                <a:cubicBezTo>
                  <a:pt x="12716" y="13847"/>
                  <a:pt x="12666" y="13746"/>
                  <a:pt x="12666" y="13619"/>
                </a:cubicBezTo>
                <a:lnTo>
                  <a:pt x="12666" y="12431"/>
                </a:lnTo>
                <a:lnTo>
                  <a:pt x="11860" y="12431"/>
                </a:lnTo>
                <a:cubicBezTo>
                  <a:pt x="11684" y="12431"/>
                  <a:pt x="11533" y="12280"/>
                  <a:pt x="11533" y="12103"/>
                </a:cubicBezTo>
                <a:lnTo>
                  <a:pt x="11533" y="7426"/>
                </a:lnTo>
                <a:cubicBezTo>
                  <a:pt x="11533" y="7249"/>
                  <a:pt x="11684" y="7097"/>
                  <a:pt x="11860" y="7097"/>
                </a:cubicBezTo>
                <a:close/>
                <a:moveTo>
                  <a:pt x="7004" y="7097"/>
                </a:moveTo>
                <a:lnTo>
                  <a:pt x="10407" y="7097"/>
                </a:lnTo>
                <a:cubicBezTo>
                  <a:pt x="10582" y="7097"/>
                  <a:pt x="10732" y="7245"/>
                  <a:pt x="10732" y="7418"/>
                </a:cubicBezTo>
                <a:cubicBezTo>
                  <a:pt x="10732" y="7590"/>
                  <a:pt x="10582" y="7738"/>
                  <a:pt x="10407" y="7738"/>
                </a:cubicBezTo>
                <a:lnTo>
                  <a:pt x="7004" y="7738"/>
                </a:lnTo>
                <a:cubicBezTo>
                  <a:pt x="6804" y="7738"/>
                  <a:pt x="6654" y="7590"/>
                  <a:pt x="6654" y="7418"/>
                </a:cubicBezTo>
                <a:cubicBezTo>
                  <a:pt x="6654" y="7245"/>
                  <a:pt x="6804" y="7097"/>
                  <a:pt x="7004" y="7097"/>
                </a:cubicBezTo>
                <a:close/>
                <a:moveTo>
                  <a:pt x="10529" y="4769"/>
                </a:moveTo>
                <a:lnTo>
                  <a:pt x="14645" y="4769"/>
                </a:lnTo>
                <a:cubicBezTo>
                  <a:pt x="14821" y="4769"/>
                  <a:pt x="14946" y="4916"/>
                  <a:pt x="14946" y="5089"/>
                </a:cubicBezTo>
                <a:cubicBezTo>
                  <a:pt x="14946" y="5261"/>
                  <a:pt x="14821" y="5409"/>
                  <a:pt x="14645" y="5409"/>
                </a:cubicBezTo>
                <a:lnTo>
                  <a:pt x="10529" y="5409"/>
                </a:lnTo>
                <a:cubicBezTo>
                  <a:pt x="10353" y="5409"/>
                  <a:pt x="10203" y="5261"/>
                  <a:pt x="10203" y="5089"/>
                </a:cubicBezTo>
                <a:cubicBezTo>
                  <a:pt x="10203" y="4916"/>
                  <a:pt x="10353" y="4769"/>
                  <a:pt x="10529" y="4769"/>
                </a:cubicBezTo>
                <a:close/>
                <a:moveTo>
                  <a:pt x="7007" y="4769"/>
                </a:moveTo>
                <a:lnTo>
                  <a:pt x="9074" y="4769"/>
                </a:lnTo>
                <a:cubicBezTo>
                  <a:pt x="9250" y="4769"/>
                  <a:pt x="9401" y="4916"/>
                  <a:pt x="9401" y="5089"/>
                </a:cubicBezTo>
                <a:cubicBezTo>
                  <a:pt x="9401" y="5261"/>
                  <a:pt x="9250" y="5409"/>
                  <a:pt x="9074" y="5409"/>
                </a:cubicBezTo>
                <a:lnTo>
                  <a:pt x="7007" y="5409"/>
                </a:lnTo>
                <a:cubicBezTo>
                  <a:pt x="6805" y="5409"/>
                  <a:pt x="6654" y="5261"/>
                  <a:pt x="6654" y="5089"/>
                </a:cubicBezTo>
                <a:cubicBezTo>
                  <a:pt x="6654" y="4916"/>
                  <a:pt x="6805" y="4769"/>
                  <a:pt x="7007" y="4769"/>
                </a:cubicBezTo>
                <a:close/>
                <a:moveTo>
                  <a:pt x="18395" y="3327"/>
                </a:moveTo>
                <a:lnTo>
                  <a:pt x="18591" y="3327"/>
                </a:lnTo>
                <a:cubicBezTo>
                  <a:pt x="19325" y="3327"/>
                  <a:pt x="19937" y="3959"/>
                  <a:pt x="19937" y="4693"/>
                </a:cubicBezTo>
                <a:lnTo>
                  <a:pt x="19937" y="5856"/>
                </a:lnTo>
                <a:cubicBezTo>
                  <a:pt x="19937" y="6033"/>
                  <a:pt x="19790" y="6185"/>
                  <a:pt x="19619" y="6185"/>
                </a:cubicBezTo>
                <a:cubicBezTo>
                  <a:pt x="19447" y="6185"/>
                  <a:pt x="19301" y="6033"/>
                  <a:pt x="19301" y="5856"/>
                </a:cubicBezTo>
                <a:lnTo>
                  <a:pt x="19301" y="4693"/>
                </a:lnTo>
                <a:cubicBezTo>
                  <a:pt x="19301" y="4313"/>
                  <a:pt x="18982" y="4010"/>
                  <a:pt x="18591" y="4010"/>
                </a:cubicBezTo>
                <a:lnTo>
                  <a:pt x="18395" y="4010"/>
                </a:lnTo>
                <a:cubicBezTo>
                  <a:pt x="18223" y="4010"/>
                  <a:pt x="18076" y="3858"/>
                  <a:pt x="18076" y="3681"/>
                </a:cubicBezTo>
                <a:cubicBezTo>
                  <a:pt x="18076" y="3479"/>
                  <a:pt x="18223" y="3327"/>
                  <a:pt x="18395" y="3327"/>
                </a:cubicBezTo>
                <a:close/>
                <a:moveTo>
                  <a:pt x="7006" y="2440"/>
                </a:moveTo>
                <a:lnTo>
                  <a:pt x="10849" y="2440"/>
                </a:lnTo>
                <a:cubicBezTo>
                  <a:pt x="11025" y="2440"/>
                  <a:pt x="11176" y="2588"/>
                  <a:pt x="11176" y="2760"/>
                </a:cubicBezTo>
                <a:cubicBezTo>
                  <a:pt x="11176" y="2933"/>
                  <a:pt x="11025" y="3080"/>
                  <a:pt x="10849" y="3080"/>
                </a:cubicBezTo>
                <a:lnTo>
                  <a:pt x="7006" y="3080"/>
                </a:lnTo>
                <a:cubicBezTo>
                  <a:pt x="6805" y="3080"/>
                  <a:pt x="6654" y="2933"/>
                  <a:pt x="6654" y="2760"/>
                </a:cubicBezTo>
                <a:cubicBezTo>
                  <a:pt x="6654" y="2588"/>
                  <a:pt x="6805" y="2440"/>
                  <a:pt x="7006" y="2440"/>
                </a:cubicBezTo>
                <a:close/>
                <a:moveTo>
                  <a:pt x="14786" y="1108"/>
                </a:moveTo>
                <a:lnTo>
                  <a:pt x="14786" y="2392"/>
                </a:lnTo>
                <a:lnTo>
                  <a:pt x="16068" y="2392"/>
                </a:lnTo>
                <a:lnTo>
                  <a:pt x="15439" y="1762"/>
                </a:lnTo>
                <a:lnTo>
                  <a:pt x="14786" y="1108"/>
                </a:lnTo>
                <a:close/>
                <a:moveTo>
                  <a:pt x="4753" y="0"/>
                </a:moveTo>
                <a:lnTo>
                  <a:pt x="14459" y="0"/>
                </a:lnTo>
                <a:cubicBezTo>
                  <a:pt x="14484" y="0"/>
                  <a:pt x="14484" y="0"/>
                  <a:pt x="14484" y="0"/>
                </a:cubicBezTo>
                <a:cubicBezTo>
                  <a:pt x="14509" y="0"/>
                  <a:pt x="14534" y="0"/>
                  <a:pt x="14559" y="25"/>
                </a:cubicBezTo>
                <a:cubicBezTo>
                  <a:pt x="14559" y="25"/>
                  <a:pt x="14584" y="25"/>
                  <a:pt x="14610" y="25"/>
                </a:cubicBezTo>
                <a:cubicBezTo>
                  <a:pt x="14635" y="50"/>
                  <a:pt x="14660" y="76"/>
                  <a:pt x="14685" y="101"/>
                </a:cubicBezTo>
                <a:lnTo>
                  <a:pt x="17099" y="2492"/>
                </a:lnTo>
                <a:cubicBezTo>
                  <a:pt x="17124" y="2543"/>
                  <a:pt x="17149" y="2568"/>
                  <a:pt x="17149" y="2593"/>
                </a:cubicBezTo>
                <a:cubicBezTo>
                  <a:pt x="17174" y="2618"/>
                  <a:pt x="17174" y="2618"/>
                  <a:pt x="17174" y="2643"/>
                </a:cubicBezTo>
                <a:cubicBezTo>
                  <a:pt x="17200" y="2643"/>
                  <a:pt x="17200" y="2668"/>
                  <a:pt x="17200" y="2719"/>
                </a:cubicBezTo>
                <a:cubicBezTo>
                  <a:pt x="17200" y="2719"/>
                  <a:pt x="17200" y="2719"/>
                  <a:pt x="17200" y="2744"/>
                </a:cubicBezTo>
                <a:lnTo>
                  <a:pt x="17200" y="5815"/>
                </a:lnTo>
                <a:cubicBezTo>
                  <a:pt x="17200" y="5992"/>
                  <a:pt x="17049" y="6143"/>
                  <a:pt x="16873" y="6143"/>
                </a:cubicBezTo>
                <a:cubicBezTo>
                  <a:pt x="16697" y="6143"/>
                  <a:pt x="16546" y="5992"/>
                  <a:pt x="16546" y="5815"/>
                </a:cubicBezTo>
                <a:lnTo>
                  <a:pt x="16546" y="3071"/>
                </a:lnTo>
                <a:lnTo>
                  <a:pt x="14459" y="3071"/>
                </a:lnTo>
                <a:cubicBezTo>
                  <a:pt x="14283" y="3071"/>
                  <a:pt x="14132" y="2920"/>
                  <a:pt x="14132" y="2744"/>
                </a:cubicBezTo>
                <a:lnTo>
                  <a:pt x="14132" y="654"/>
                </a:lnTo>
                <a:lnTo>
                  <a:pt x="5054" y="654"/>
                </a:lnTo>
                <a:lnTo>
                  <a:pt x="5054" y="16137"/>
                </a:lnTo>
                <a:lnTo>
                  <a:pt x="16546" y="16137"/>
                </a:lnTo>
                <a:lnTo>
                  <a:pt x="16546" y="13645"/>
                </a:lnTo>
                <a:cubicBezTo>
                  <a:pt x="16546" y="13443"/>
                  <a:pt x="16697" y="13318"/>
                  <a:pt x="16873" y="13318"/>
                </a:cubicBezTo>
                <a:cubicBezTo>
                  <a:pt x="17049" y="13318"/>
                  <a:pt x="17200" y="13443"/>
                  <a:pt x="17200" y="13645"/>
                </a:cubicBezTo>
                <a:lnTo>
                  <a:pt x="17200" y="16137"/>
                </a:lnTo>
                <a:lnTo>
                  <a:pt x="19337" y="16137"/>
                </a:lnTo>
                <a:lnTo>
                  <a:pt x="19337" y="13645"/>
                </a:lnTo>
                <a:cubicBezTo>
                  <a:pt x="19337" y="13443"/>
                  <a:pt x="19488" y="13318"/>
                  <a:pt x="19664" y="13318"/>
                </a:cubicBezTo>
                <a:cubicBezTo>
                  <a:pt x="19840" y="13318"/>
                  <a:pt x="19991" y="13443"/>
                  <a:pt x="19991" y="13645"/>
                </a:cubicBezTo>
                <a:lnTo>
                  <a:pt x="19991" y="16364"/>
                </a:lnTo>
                <a:lnTo>
                  <a:pt x="21550" y="19208"/>
                </a:lnTo>
                <a:cubicBezTo>
                  <a:pt x="21550" y="19208"/>
                  <a:pt x="21550" y="19208"/>
                  <a:pt x="21550" y="19234"/>
                </a:cubicBezTo>
                <a:cubicBezTo>
                  <a:pt x="21575" y="19234"/>
                  <a:pt x="21575" y="19234"/>
                  <a:pt x="21575" y="19259"/>
                </a:cubicBezTo>
                <a:cubicBezTo>
                  <a:pt x="21575" y="19284"/>
                  <a:pt x="21575" y="19309"/>
                  <a:pt x="21600" y="19359"/>
                </a:cubicBezTo>
                <a:lnTo>
                  <a:pt x="21600" y="20266"/>
                </a:lnTo>
                <a:cubicBezTo>
                  <a:pt x="21600" y="20996"/>
                  <a:pt x="20997" y="21600"/>
                  <a:pt x="20267" y="21600"/>
                </a:cubicBezTo>
                <a:lnTo>
                  <a:pt x="1333" y="21600"/>
                </a:lnTo>
                <a:cubicBezTo>
                  <a:pt x="603" y="21600"/>
                  <a:pt x="0" y="20996"/>
                  <a:pt x="0" y="20266"/>
                </a:cubicBezTo>
                <a:lnTo>
                  <a:pt x="0" y="19359"/>
                </a:lnTo>
                <a:cubicBezTo>
                  <a:pt x="0" y="19309"/>
                  <a:pt x="25" y="19284"/>
                  <a:pt x="50" y="19259"/>
                </a:cubicBezTo>
                <a:cubicBezTo>
                  <a:pt x="50" y="19234"/>
                  <a:pt x="50" y="19234"/>
                  <a:pt x="50" y="19234"/>
                </a:cubicBezTo>
                <a:cubicBezTo>
                  <a:pt x="50" y="19208"/>
                  <a:pt x="50" y="19208"/>
                  <a:pt x="50" y="19208"/>
                </a:cubicBezTo>
                <a:lnTo>
                  <a:pt x="1609" y="16364"/>
                </a:lnTo>
                <a:lnTo>
                  <a:pt x="1609" y="4657"/>
                </a:lnTo>
                <a:cubicBezTo>
                  <a:pt x="1609" y="3927"/>
                  <a:pt x="2238" y="3298"/>
                  <a:pt x="2992" y="3298"/>
                </a:cubicBezTo>
                <a:lnTo>
                  <a:pt x="3193" y="3298"/>
                </a:lnTo>
                <a:cubicBezTo>
                  <a:pt x="3369" y="3298"/>
                  <a:pt x="3520" y="3449"/>
                  <a:pt x="3520" y="3650"/>
                </a:cubicBezTo>
                <a:cubicBezTo>
                  <a:pt x="3520" y="3827"/>
                  <a:pt x="3369" y="3978"/>
                  <a:pt x="3193" y="3978"/>
                </a:cubicBezTo>
                <a:lnTo>
                  <a:pt x="2992" y="3978"/>
                </a:lnTo>
                <a:cubicBezTo>
                  <a:pt x="2590" y="3978"/>
                  <a:pt x="2263" y="4280"/>
                  <a:pt x="2263" y="4657"/>
                </a:cubicBezTo>
                <a:lnTo>
                  <a:pt x="2263" y="16137"/>
                </a:lnTo>
                <a:lnTo>
                  <a:pt x="4400" y="16137"/>
                </a:lnTo>
                <a:lnTo>
                  <a:pt x="4400" y="327"/>
                </a:lnTo>
                <a:cubicBezTo>
                  <a:pt x="4400" y="126"/>
                  <a:pt x="4551" y="0"/>
                  <a:pt x="4753" y="0"/>
                </a:cubicBezTo>
                <a:close/>
              </a:path>
            </a:pathLst>
          </a:custGeom>
          <a:solidFill>
            <a:srgbClr val="384A7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5" name="Picture 4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4EDFC2B-0E8A-05A8-CC0C-4B58014579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9" y="52594"/>
            <a:ext cx="1749180" cy="635301"/>
          </a:xfrm>
          <a:prstGeom prst="rect">
            <a:avLst/>
          </a:prstGeom>
        </p:spPr>
      </p:pic>
      <p:sp>
        <p:nvSpPr>
          <p:cNvPr id="46" name="Shape">
            <a:extLst>
              <a:ext uri="{FF2B5EF4-FFF2-40B4-BE49-F238E27FC236}">
                <a16:creationId xmlns:a16="http://schemas.microsoft.com/office/drawing/2014/main" id="{1634C849-D3D1-DD5A-5132-FFEC64DBF12E}"/>
              </a:ext>
            </a:extLst>
          </p:cNvPr>
          <p:cNvSpPr/>
          <p:nvPr/>
        </p:nvSpPr>
        <p:spPr>
          <a:xfrm rot="15300000">
            <a:off x="1624439" y="887920"/>
            <a:ext cx="1175522" cy="913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286" y="10795"/>
                </a:lnTo>
                <a:lnTo>
                  <a:pt x="21600" y="21600"/>
                </a:lnTo>
                <a:lnTo>
                  <a:pt x="0" y="10795"/>
                </a:lnTo>
                <a:lnTo>
                  <a:pt x="21600" y="0"/>
                </a:ln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Rounded Rectangle">
            <a:extLst>
              <a:ext uri="{FF2B5EF4-FFF2-40B4-BE49-F238E27FC236}">
                <a16:creationId xmlns:a16="http://schemas.microsoft.com/office/drawing/2014/main" id="{566CD5A1-34DE-43A9-55AA-4107356EF0D6}"/>
              </a:ext>
            </a:extLst>
          </p:cNvPr>
          <p:cNvSpPr/>
          <p:nvPr/>
        </p:nvSpPr>
        <p:spPr>
          <a:xfrm rot="15300000">
            <a:off x="1410679" y="2549142"/>
            <a:ext cx="2250910" cy="6759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42704EE6-F686-9AF7-2C9A-E15D67D775FD}"/>
              </a:ext>
            </a:extLst>
          </p:cNvPr>
          <p:cNvSpPr/>
          <p:nvPr/>
        </p:nvSpPr>
        <p:spPr>
          <a:xfrm rot="15300000">
            <a:off x="21257" y="1791067"/>
            <a:ext cx="982866" cy="118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29" y="0"/>
                </a:moveTo>
                <a:lnTo>
                  <a:pt x="9392" y="12200"/>
                </a:lnTo>
                <a:lnTo>
                  <a:pt x="21600" y="12671"/>
                </a:lnTo>
                <a:lnTo>
                  <a:pt x="0" y="21600"/>
                </a:lnTo>
                <a:lnTo>
                  <a:pt x="8929" y="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Rounded Rectangle">
            <a:extLst>
              <a:ext uri="{FF2B5EF4-FFF2-40B4-BE49-F238E27FC236}">
                <a16:creationId xmlns:a16="http://schemas.microsoft.com/office/drawing/2014/main" id="{617BD52B-A2E4-DCAF-60D5-F581158A4AF5}"/>
              </a:ext>
            </a:extLst>
          </p:cNvPr>
          <p:cNvSpPr/>
          <p:nvPr/>
        </p:nvSpPr>
        <p:spPr>
          <a:xfrm rot="12600000">
            <a:off x="727119" y="3066935"/>
            <a:ext cx="2250910" cy="6759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C8FC672-B591-470F-A695-C0D9B747015A}"/>
              </a:ext>
            </a:extLst>
          </p:cNvPr>
          <p:cNvSpPr txBox="1">
            <a:spLocks/>
          </p:cNvSpPr>
          <p:nvPr/>
        </p:nvSpPr>
        <p:spPr>
          <a:xfrm>
            <a:off x="-20073" y="-19782"/>
            <a:ext cx="9455017" cy="705920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เป้าหมายและผลสัมฤทธิ์ที่สำคัญ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500C1C-9E12-48F7-AB75-0727A227D4FE}"/>
              </a:ext>
            </a:extLst>
          </p:cNvPr>
          <p:cNvSpPr txBox="1">
            <a:spLocks/>
          </p:cNvSpPr>
          <p:nvPr/>
        </p:nvSpPr>
        <p:spPr>
          <a:xfrm>
            <a:off x="7433" y="8368"/>
            <a:ext cx="9581746" cy="1134632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กลยุทธ์การสร้างโอกาสการพัฒนานวัตกรรมทางการค้า และการลงทุนของ  อุตสาหกรรมในกลุ่ม 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ATMPs </a:t>
            </a: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ในประเทศไทย 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D441E96-8E71-45F8-B983-63AE58A4D8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08996"/>
            <a:ext cx="1749180" cy="63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D7FAA-376F-413F-8474-BFDCE145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30844"/>
            <a:ext cx="9791700" cy="2024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92518-FD35-4CE7-B38D-DF3C687E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7D57F8F-DF06-406F-855B-4BA4D4EF0913}"/>
              </a:ext>
            </a:extLst>
          </p:cNvPr>
          <p:cNvGraphicFramePr>
            <a:graphicFrameLocks noGrp="1"/>
          </p:cNvGraphicFramePr>
          <p:nvPr/>
        </p:nvGraphicFramePr>
        <p:xfrm>
          <a:off x="304801" y="1160603"/>
          <a:ext cx="11502779" cy="5699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971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prstClr val="white"/>
                          </a:solidFill>
                          <a:sym typeface="Calibri"/>
                        </a:rPr>
                        <a:t>Knowledge Connectivity </a:t>
                      </a:r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>
                          <a:solidFill>
                            <a:prstClr val="white"/>
                          </a:solidFill>
                          <a:cs typeface="Cordia New" panose="020B0304020202020204" pitchFamily="34" charset="-34"/>
                          <a:sym typeface="Calibri"/>
                        </a:rPr>
                        <a:t>Regulation Facilitator </a:t>
                      </a:r>
                      <a:endParaRPr lang="th-TH" sz="1800" b="1">
                        <a:solidFill>
                          <a:prstClr val="white"/>
                        </a:solidFill>
                        <a:sym typeface="Calibri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prstClr val="white"/>
                          </a:solidFill>
                          <a:sym typeface="Calibri"/>
                        </a:rPr>
                        <a:t>Infrastructure &amp; </a:t>
                      </a:r>
                      <a:r>
                        <a:rPr lang="en-US" sz="1800" b="1">
                          <a:solidFill>
                            <a:prstClr val="white"/>
                          </a:solidFill>
                          <a:cs typeface="Cordia New" panose="020B0304020202020204" pitchFamily="34" charset="-34"/>
                          <a:sym typeface="Calibri"/>
                        </a:rPr>
                        <a:t>Technology Transfer</a:t>
                      </a:r>
                      <a:endParaRPr lang="th-TH" sz="1800" b="1">
                        <a:solidFill>
                          <a:prstClr val="white"/>
                        </a:solidFill>
                        <a:sym typeface="Calibri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47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>
                          <a:solidFill>
                            <a:prstClr val="white"/>
                          </a:solidFill>
                          <a:cs typeface="Cordia New" panose="020B0304020202020204" pitchFamily="34" charset="-34"/>
                          <a:sym typeface="Calibri"/>
                        </a:rPr>
                        <a:t>ATMPs Business Facilitator </a:t>
                      </a:r>
                      <a:endParaRPr lang="th-TH" sz="1800" b="1">
                        <a:solidFill>
                          <a:prstClr val="white"/>
                        </a:solidFill>
                        <a:sym typeface="Calibri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prstClr val="white"/>
                          </a:solidFill>
                          <a:cs typeface="Cordia New" panose="020B0304020202020204" pitchFamily="34" charset="-34"/>
                          <a:sym typeface="Calibri"/>
                        </a:rPr>
                        <a:t>Opportunity Creation</a:t>
                      </a:r>
                      <a:endParaRPr lang="th-TH" sz="1800" b="1">
                        <a:solidFill>
                          <a:prstClr val="white"/>
                        </a:solidFill>
                        <a:sym typeface="Calibri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647">
                <a:tc>
                  <a:txBody>
                    <a:bodyPr/>
                    <a:lstStyle/>
                    <a:p>
                      <a:pPr algn="l"/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International </a:t>
                      </a:r>
                    </a:p>
                    <a:p>
                      <a:pPr algn="l"/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Conference &amp; Research Collaboration </a:t>
                      </a:r>
                    </a:p>
                    <a:p>
                      <a:pPr algn="l"/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Entrepreneurial Bridge</a:t>
                      </a: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การรับรองผลิตภัณฑ์</a:t>
                      </a:r>
                      <a:endParaRPr lang="en-US" sz="2200" b="1">
                        <a:solidFill>
                          <a:schemeClr val="bg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การรับรองสถานที่ผลิต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อย.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&amp; TCELS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Regulation Guide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Expert Advisor for </a:t>
                      </a:r>
                      <a:r>
                        <a:rPr lang="en-US" sz="2200" b="1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GMP &amp; Regulator Guide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เพื่อสนับสนุนผู้เชี่ยวชาญในด้าน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GMP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ให้กับทีม อย.  โดยดำเนินงานร่วมกับ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TCELS</a:t>
                      </a: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โครงสร้างพื้นฐานสำหรับกระบวนการ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 </a:t>
                      </a: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Clinical &amp; Clinical Trial 1,2,3</a:t>
                      </a: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โครงสร้างพื้นฐาน เพื่อการ</a:t>
                      </a: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Up-</a:t>
                      </a:r>
                      <a:r>
                        <a:rPr lang="en-US" sz="2200" b="1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sca</a:t>
                      </a: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การผลิตผลิตภัณฑ์จากงานวิจัย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200" b="1">
                        <a:solidFill>
                          <a:schemeClr val="bg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Technology Transfer &amp; IP Guide Book + Training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จัดทำคู่มือการถ่ายทอดเทคโนโลยีสำหรับกลุ่มผลิตภัณฑ์ </a:t>
                      </a: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ATMPs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และจัดอบรมแนวทางจัดการทรัพย์สินทางปัญญา</a:t>
                      </a:r>
                      <a:endParaRPr lang="en-US" sz="2200" b="1">
                        <a:solidFill>
                          <a:schemeClr val="bg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ความร่วมมือระหว่างกลุ่มอุตสาหกรรม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Consortium &amp; Entrepreneurial Bridge (Cluster Manager by TCELS)</a:t>
                      </a: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การดึงดูดและส่งเสริมการลงทุนจากผู้ประกอบการต่างประเทศและในประเทศ</a:t>
                      </a:r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(BOI &amp; TCELS)</a:t>
                      </a:r>
                      <a:endParaRPr lang="th-TH" sz="2200" b="1">
                        <a:solidFill>
                          <a:schemeClr val="bg1">
                            <a:lumMod val="6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 </a:t>
                      </a:r>
                      <a:r>
                        <a:rPr lang="en-GB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Medical Tourism</a:t>
                      </a:r>
                      <a:endParaRPr lang="th-TH" sz="2200" b="1">
                        <a:solidFill>
                          <a:schemeClr val="bg1">
                            <a:lumMod val="6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>
                        <a:solidFill>
                          <a:schemeClr val="bg1">
                            <a:lumMod val="6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801">
                <a:tc rowSpan="2">
                  <a:txBody>
                    <a:bodyPr/>
                    <a:lstStyle/>
                    <a:p>
                      <a:pPr algn="l"/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National</a:t>
                      </a:r>
                    </a:p>
                    <a:p>
                      <a:pPr algn="l"/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Research Stock Checking </a:t>
                      </a: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</a:t>
                      </a:r>
                      <a:r>
                        <a:rPr lang="th-TH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การพัฒนาบุคลากร</a:t>
                      </a:r>
                      <a:endParaRPr lang="en-US" sz="2200" b="1">
                        <a:solidFill>
                          <a:schemeClr val="bg1">
                            <a:lumMod val="6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KM &amp; Training Center</a:t>
                      </a: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1" marR="9146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โครงสร้างพื้นฐาน เพื่อการ</a:t>
                      </a:r>
                      <a:r>
                        <a:rPr lang="en-GB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Upsca</a:t>
                      </a:r>
                      <a:r>
                        <a:rPr lang="en-GB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le </a:t>
                      </a:r>
                      <a:r>
                        <a:rPr lang="th-TH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การผลิตผลิตภัณฑ์จากงานวิจัย</a:t>
                      </a:r>
                      <a:r>
                        <a:rPr lang="en-US" sz="18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</a:p>
                  </a:txBody>
                  <a:tcPr marL="91461" marR="9146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 ATMPs Business Guide + Market research +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Diversify Product &amp; Service (Clinical trial &amp; Other)</a:t>
                      </a: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1" marR="9146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3) </a:t>
                      </a:r>
                      <a:r>
                        <a:rPr lang="th-TH" sz="2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การรับรองการใช้</a:t>
                      </a:r>
                      <a:endParaRPr lang="en-US" sz="2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 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การพัฒนาแหล่งทุน</a:t>
                      </a:r>
                      <a:endParaRPr lang="en-US" sz="2200" b="1">
                        <a:solidFill>
                          <a:schemeClr val="bg2">
                            <a:lumMod val="50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จัดงานแสดงผลงาน </a:t>
                      </a:r>
                      <a:r>
                        <a:rPr lang="en-GB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&amp; Business Matching</a:t>
                      </a:r>
                      <a:endParaRPr lang="en-US" sz="2200" b="1">
                        <a:solidFill>
                          <a:schemeClr val="bg2">
                            <a:lumMod val="50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1" marR="9146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90">
                <a:tc gridSpan="5">
                  <a:txBody>
                    <a:bodyPr/>
                    <a:lstStyle/>
                    <a:p>
                      <a:pPr marL="0" marR="0" lvl="0" indent="0" algn="ctr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การเชื่อมโยงกลไกการขับเคลื่อน</a:t>
                      </a: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การกำกับดูแลให้ยุทธศาสตร์</a:t>
                      </a: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และกลยุทธ์สามารถเดินหน้าได้อย่างยั่งยืน</a:t>
                      </a:r>
                      <a:endParaRPr lang="en-US" sz="2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78" marR="91478"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4" marR="9146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4" marR="9146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64" marR="9146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726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5AD836-2885-47ED-9754-E3DA0943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80" y="5000847"/>
            <a:ext cx="9791700" cy="2024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8E134-B35B-41F3-8EA3-41B62F613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147320" y="5000847"/>
            <a:ext cx="2405380" cy="2024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6" y="228600"/>
            <a:ext cx="2101273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A569F5-14FB-4E08-BAB0-504BB332DBDB}"/>
              </a:ext>
            </a:extLst>
          </p:cNvPr>
          <p:cNvSpPr txBox="1">
            <a:spLocks/>
          </p:cNvSpPr>
          <p:nvPr/>
        </p:nvSpPr>
        <p:spPr>
          <a:xfrm>
            <a:off x="-5080" y="0"/>
            <a:ext cx="9581746" cy="1038400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กลยุทธ์การสร้างโอกาสการพัฒนานวัตกรรมทางการค้า และการลงทุนของ อุตสาหกรรมในกลุ่ม 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ATMPs </a:t>
            </a: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ในประเทศไทย : 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Prioritization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9CC7B-143E-4548-BEA1-5AC23D3619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23"/>
          <a:stretch/>
        </p:blipFill>
        <p:spPr>
          <a:xfrm>
            <a:off x="0" y="1066800"/>
            <a:ext cx="1166261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142174-7872-481A-8220-BA30859C3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4"/>
          <a:stretch/>
        </p:blipFill>
        <p:spPr>
          <a:xfrm>
            <a:off x="8998035" y="-297"/>
            <a:ext cx="3193966" cy="68582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F0E449-A08C-42A4-BAA3-3AFFCB9F8DBA}"/>
              </a:ext>
            </a:extLst>
          </p:cNvPr>
          <p:cNvSpPr/>
          <p:nvPr/>
        </p:nvSpPr>
        <p:spPr>
          <a:xfrm>
            <a:off x="187035" y="106795"/>
            <a:ext cx="11817927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ยาชีววัตถุและผลิตภัณฑ์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ATMP (1)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อ้างอิง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ข้อมูลฝ่ายบริการความรู้ทางวิทยาศาสตร์และเทคโนโลยี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และคู่มือสำหรับหน่วยรับงบประมาณจากกองทุนส่งเสริมวิทยาศาสตร์ วิจัยและนวัตกรรม ปีงบประมาณ 2563 - 2565 โดย สำนักงานคณะกรรมการส่งเสริมวิทยาศาสตร์ วิจัยและนวัตกรรม (สกสว.)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31ECD-3D17-4E47-AB7E-C189332E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643FF4-AC13-48AB-9D02-5F8B671A1F1C}"/>
              </a:ext>
            </a:extLst>
          </p:cNvPr>
          <p:cNvGraphicFramePr>
            <a:graphicFrameLocks noGrp="1"/>
          </p:cNvGraphicFramePr>
          <p:nvPr/>
        </p:nvGraphicFramePr>
        <p:xfrm>
          <a:off x="187036" y="1371755"/>
          <a:ext cx="11817927" cy="5055426"/>
        </p:xfrm>
        <a:graphic>
          <a:graphicData uri="http://schemas.openxmlformats.org/drawingml/2006/table">
            <a:tbl>
              <a:tblPr firstRow="1" firstCol="1" bandRow="1"/>
              <a:tblGrid>
                <a:gridCol w="5908308">
                  <a:extLst>
                    <a:ext uri="{9D8B030D-6E8A-4147-A177-3AD203B41FA5}">
                      <a16:colId xmlns:a16="http://schemas.microsoft.com/office/drawing/2014/main" val="2670311069"/>
                    </a:ext>
                  </a:extLst>
                </a:gridCol>
                <a:gridCol w="5909619">
                  <a:extLst>
                    <a:ext uri="{9D8B030D-6E8A-4147-A177-3AD203B41FA5}">
                      <a16:colId xmlns:a16="http://schemas.microsoft.com/office/drawing/2014/main" val="2352875542"/>
                    </a:ext>
                  </a:extLst>
                </a:gridCol>
              </a:tblGrid>
              <a:tr h="112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89424"/>
                  </a:ext>
                </a:extLst>
              </a:tr>
              <a:tr h="985737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</a:t>
                      </a:r>
                      <a:r>
                        <a:rPr lang="th-TH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5:</a:t>
                      </a:r>
                      <a:endParaRPr lang="en-US" sz="2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การทดสอบในสภาวะใกล้เคียงสภาวะจริง แล้วได้ผลตามที่คาดหวัง สิ่งที่ได้ คือ องค์ประกอบสำคัญของต้นแบบผลิตภัณฑ์ใหม่ที่ผ่านการทดสอบ หลักฐาน คือ วิธีการทดสอบที่ได้มาตรฐาน ทำซ้ำได้ และสอดคล้องความต้องการที่จะประยุกต์ใช้งานของกลุ่มเป้าหมาย</a:t>
                      </a:r>
                      <a:endParaRPr lang="en-US" sz="22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14935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มีการรวบรวมและวิเคราะห์ข้อมูลเชิงพาราเมตริกของต้นแบบผลิตภัณฑ์ใหม่ ตลอดจนการนำร่องกระบวนการผลิตที่สอดคล้องกับ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Good Manufacturing Practice (GMP) 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ในปัจจุบัน รวมถึง การศึกษาความปลอดภัยและความเป็นพิษในสัตว์ทดลอง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(Pre clinic, GLP) 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เพื่อประเมินเภสัชจลนศาสตร์และเภสัชพลศาสตร์ของผลิตภัณฑ์ และจัดทำชุดข้อมูล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Investigational New Drug (IND)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สำหรับการทดสอบทางคลินิกระยะที่ 1 ต่อไป </a:t>
                      </a:r>
                      <a:endParaRPr lang="en-US" sz="22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98860"/>
                  </a:ext>
                </a:extLst>
              </a:tr>
              <a:tr h="887164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</a:t>
                      </a:r>
                      <a:r>
                        <a:rPr lang="th-TH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6:</a:t>
                      </a:r>
                      <a:endParaRPr lang="en-US" sz="2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การทดสอบในสภาวะใกล้เคียงสภาวะจริง ภายใต้การควบคุมปัจจัยสำเร็จและล้มเหลว แล้วได้ผลตามที่คาดหวัง หลักฐาน คือ วิธีการทดสอบที่ที่ได้มาตรฐาน ทำซ้ำได้ และผลการยอมรับของกลุ่มเป้าหมายที่มีต่อต้นแบบ สิ่งที่ได้คือต้นแบบผลิตภัณฑ์ที่ผ่านการพิสูจน์การใช้งาน ณ สภาวะเลียนแบบใกล้เคียงสภาวะจริง (โดยต้องมี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Sponsor)</a:t>
                      </a: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14935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ผลิตภัณฑ์ที่เป็น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GMP 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และเข้าสู่การทดลองทางคลินิกระยะที่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(Phase I) </a:t>
                      </a:r>
                      <a:r>
                        <a:rPr lang="th-TH" sz="2200" b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โดยข้อเสนอโครงการต้องผ่านการอนุมัติ/รับรองจากคณะกรรมการจริยธรรมการวิจัย และสำนักงานคณะกรรมการอาหารและยา ผลที่ได้จะแสดงให้เห็นถึงความปลอดภัยของอาสาสมัครในมนุษย์จำนวนน้อย ข้อมูลเกี่ยวกับเภสัชจลนศาสตร์ และเภสัชวิทยา </a:t>
                      </a:r>
                      <a:endParaRPr lang="en-US" sz="22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4298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FE6FFA8-DD89-413C-AEF8-0D37A8AA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8" y="53833"/>
            <a:ext cx="17497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1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3F873-9AE8-4675-8415-389ADBAA1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4"/>
          <a:stretch/>
        </p:blipFill>
        <p:spPr>
          <a:xfrm>
            <a:off x="8998035" y="-297"/>
            <a:ext cx="3193966" cy="68582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F0E449-A08C-42A4-BAA3-3AFFCB9F8DBA}"/>
              </a:ext>
            </a:extLst>
          </p:cNvPr>
          <p:cNvSpPr/>
          <p:nvPr/>
        </p:nvSpPr>
        <p:spPr>
          <a:xfrm>
            <a:off x="187035" y="106795"/>
            <a:ext cx="11817927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ยาชีววัตถุและผลิตภัณฑ์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ATMP (2)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อ้างอิง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ข้อมูลฝ่ายบริการความรู้ทางวิทยาศาสตร์และเทคโนโลยี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และคู่มือสำหรับหน่วยรับงบประมาณจากกองทุนส่งเสริมวิทยาศาสตร์ วิจัยและนวัตกรรม ปีงบประมาณ 2563 - 2565 โดย สำนักงานคณะกรรมการส่งเสริมวิทยาศาสตร์ วิจัยและนวัตกรรม (สกสว.)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31ECD-3D17-4E47-AB7E-C189332E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643FF4-AC13-48AB-9D02-5F8B671A1F1C}"/>
              </a:ext>
            </a:extLst>
          </p:cNvPr>
          <p:cNvGraphicFramePr>
            <a:graphicFrameLocks noGrp="1"/>
          </p:cNvGraphicFramePr>
          <p:nvPr/>
        </p:nvGraphicFramePr>
        <p:xfrm>
          <a:off x="187036" y="1371755"/>
          <a:ext cx="11817927" cy="5414201"/>
        </p:xfrm>
        <a:graphic>
          <a:graphicData uri="http://schemas.openxmlformats.org/drawingml/2006/table">
            <a:tbl>
              <a:tblPr firstRow="1" firstCol="1" bandRow="1"/>
              <a:tblGrid>
                <a:gridCol w="5908308">
                  <a:extLst>
                    <a:ext uri="{9D8B030D-6E8A-4147-A177-3AD203B41FA5}">
                      <a16:colId xmlns:a16="http://schemas.microsoft.com/office/drawing/2014/main" val="2670311069"/>
                    </a:ext>
                  </a:extLst>
                </a:gridCol>
                <a:gridCol w="5909619">
                  <a:extLst>
                    <a:ext uri="{9D8B030D-6E8A-4147-A177-3AD203B41FA5}">
                      <a16:colId xmlns:a16="http://schemas.microsoft.com/office/drawing/2014/main" val="2352875542"/>
                    </a:ext>
                  </a:extLst>
                </a:gridCol>
              </a:tblGrid>
              <a:tr h="112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89424"/>
                  </a:ext>
                </a:extLst>
              </a:tr>
              <a:tr h="78859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</a:t>
                      </a:r>
                      <a:r>
                        <a:rPr lang="th-TH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7: 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การทดสอบในสภาวะจริง โดยไม่ควบคุมปัจจัยสำเร็จและล้มเหลว ต้องมีลูกค้าตัวจริงที่มีความต้องการชัดเจน หลักฐาน คือ วิธีการทดสอบที่เชื่อถือได้ ทำซ้ำได้ และผลการยอมรับของลูกค้า สิ่งที่ได้ คือ ต้นแบบผลิตภัณฑ์ ณ สภาวะการทำงานจริง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14935" lvl="0" indent="-34290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การทดลองทางคลินิกระยะที่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(Phase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II)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ที่แสดงให้เห็นถึงประสิทธิภาพเบื้องต้น ตลอดจนระดับความปลอดภัยและความเป็นพิษของผลิตภัณฑ์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37360"/>
                  </a:ext>
                </a:extLst>
              </a:tr>
              <a:tr h="78859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</a:t>
                      </a:r>
                      <a:r>
                        <a:rPr lang="th-TH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8: 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เป็นการผลิตในระดับอุตสาหกรรม ณ ระบบของลูกค้า ผล คือ ผลิตภัณฑ์จริง หลักฐาน คือ ผลการทดสอบใช้งานในสภาวะทำงานจริงอย่างต่อเนื่อง จนลูกค้ามั่นใจและยอมรับในคุณภาพ มีผลการรับรองมาตรฐาน มีคู่มือการผลิตและใช้งาน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57785" lvl="0" indent="-34290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การทดลองทางคลินิกระยะที่ 3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(Phase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III)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เพื่อประเมินความเสี่ยงและผลประโยชน์โดยรวมของการบริหารผลิตภัณฑ์ในกลุ่มอาสาสมัครจำนวนมากขึ้น และเพื่อให้มีหลักฐานเพียงพอสำหรับการอนุมัติขึ้นทะเบียนผลิตภัณฑ์ 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43418"/>
                  </a:ext>
                </a:extLst>
              </a:tr>
              <a:tr h="78859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</a:t>
                      </a:r>
                      <a:r>
                        <a:rPr lang="th-TH" sz="2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9: 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การใช้งานผลิตภัณฑ์จริง และติดตามผลอย่างต่อเนื่องตามระยะเวลาที่เหมาะสม หากมีปัญหา ต้องดำเนินการแก้ไข หลักฐาน คือ เอกสารสรุปข้อมูลสำคัญของสิ่งส่งมอบ เอกสารยืนยันการจำหน่าย/ นำไปใช้งานต่อเนื่อง 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57785" lvl="0" indent="-34290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มีการศึกษาการเฝ้าระวังหลังการขาย (ที่ไม่ใช่ทางคลินิกหรือทางคลินิก) และได้รับการออกแบบ มีการศึกษาระยะที่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(Phase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IV)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เช่น การเฝ้าระวังความปลอดภัย การศึกษาเพื่อสนับสนุนการใช้งานในกลุ่มประชากรพิเศษ และการทดลองทางคลินิก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24485" marR="57785" indent="-17145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29613" marR="2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6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4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>
            <a:extLst>
              <a:ext uri="{FF2B5EF4-FFF2-40B4-BE49-F238E27FC236}">
                <a16:creationId xmlns:a16="http://schemas.microsoft.com/office/drawing/2014/main" id="{00C9ACF1-5C95-4C76-9333-2ED9C05FFD52}"/>
              </a:ext>
            </a:extLst>
          </p:cNvPr>
          <p:cNvSpPr/>
          <p:nvPr/>
        </p:nvSpPr>
        <p:spPr>
          <a:xfrm>
            <a:off x="-25156" y="3703161"/>
            <a:ext cx="1876651" cy="105317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36985282-8177-4774-9D76-9893E7D92277}"/>
              </a:ext>
            </a:extLst>
          </p:cNvPr>
          <p:cNvSpPr/>
          <p:nvPr/>
        </p:nvSpPr>
        <p:spPr>
          <a:xfrm>
            <a:off x="-603133" y="2867248"/>
            <a:ext cx="2482411" cy="9150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83FA0B56-EBC2-4263-8400-2B7967D72A1B}"/>
              </a:ext>
            </a:extLst>
          </p:cNvPr>
          <p:cNvSpPr/>
          <p:nvPr/>
        </p:nvSpPr>
        <p:spPr>
          <a:xfrm>
            <a:off x="1755211" y="2148695"/>
            <a:ext cx="710879" cy="280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569"/>
                </a:lnTo>
                <a:lnTo>
                  <a:pt x="0" y="21600"/>
                </a:lnTo>
                <a:cubicBezTo>
                  <a:pt x="10" y="18170"/>
                  <a:pt x="19" y="14741"/>
                  <a:pt x="29" y="1131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2E6B73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91196090-052C-4677-B700-335F5EDF08E0}"/>
              </a:ext>
            </a:extLst>
          </p:cNvPr>
          <p:cNvSpPr/>
          <p:nvPr/>
        </p:nvSpPr>
        <p:spPr>
          <a:xfrm>
            <a:off x="-98647" y="4409681"/>
            <a:ext cx="2397486" cy="10645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Shape"/>
          <p:cNvSpPr/>
          <p:nvPr/>
        </p:nvSpPr>
        <p:spPr>
          <a:xfrm>
            <a:off x="2420372" y="909473"/>
            <a:ext cx="8334768" cy="5816518"/>
          </a:xfrm>
          <a:custGeom>
            <a:avLst/>
            <a:gdLst>
              <a:gd name="connsiteX0" fmla="*/ 0 w 22894"/>
              <a:gd name="connsiteY0" fmla="*/ 0 h 21600"/>
              <a:gd name="connsiteX1" fmla="*/ 19036 w 22894"/>
              <a:gd name="connsiteY1" fmla="*/ 0 h 21600"/>
              <a:gd name="connsiteX2" fmla="*/ 22894 w 22894"/>
              <a:gd name="connsiteY2" fmla="*/ 10543 h 21600"/>
              <a:gd name="connsiteX3" fmla="*/ 19036 w 22894"/>
              <a:gd name="connsiteY3" fmla="*/ 21600 h 21600"/>
              <a:gd name="connsiteX4" fmla="*/ 0 w 22894"/>
              <a:gd name="connsiteY4" fmla="*/ 21600 h 21600"/>
              <a:gd name="connsiteX5" fmla="*/ 0 w 2289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4" h="21600" extrusionOk="0">
                <a:moveTo>
                  <a:pt x="0" y="0"/>
                </a:moveTo>
                <a:lnTo>
                  <a:pt x="19036" y="0"/>
                </a:lnTo>
                <a:lnTo>
                  <a:pt x="22894" y="10543"/>
                </a:lnTo>
                <a:lnTo>
                  <a:pt x="19036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  <a:sym typeface="Lato Light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7433" y="3717298"/>
            <a:ext cx="2392899" cy="67480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-64853" y="2105130"/>
            <a:ext cx="2482411" cy="7959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4" name="Shape"/>
          <p:cNvSpPr/>
          <p:nvPr/>
        </p:nvSpPr>
        <p:spPr>
          <a:xfrm flipV="1">
            <a:off x="1717517" y="3718164"/>
            <a:ext cx="714764" cy="3011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2" y="18383"/>
                </a:lnTo>
                <a:lnTo>
                  <a:pt x="0" y="18383"/>
                </a:lnTo>
                <a:lnTo>
                  <a:pt x="39" y="8225"/>
                </a:lnTo>
                <a:close/>
              </a:path>
            </a:pathLst>
          </a:custGeom>
          <a:solidFill>
            <a:srgbClr val="325E86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-1753581" y="2133590"/>
            <a:ext cx="2937366" cy="29373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Shape"/>
          <p:cNvSpPr/>
          <p:nvPr/>
        </p:nvSpPr>
        <p:spPr>
          <a:xfrm>
            <a:off x="-224960" y="2091815"/>
            <a:ext cx="1679524" cy="3357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5" extrusionOk="0">
                <a:moveTo>
                  <a:pt x="15" y="8762"/>
                </a:moveTo>
                <a:cubicBezTo>
                  <a:pt x="2260" y="8760"/>
                  <a:pt x="4074" y="9666"/>
                  <a:pt x="4078" y="10787"/>
                </a:cubicBezTo>
                <a:cubicBezTo>
                  <a:pt x="4081" y="11910"/>
                  <a:pt x="2267" y="12823"/>
                  <a:pt x="18" y="12823"/>
                </a:cubicBezTo>
                <a:close/>
                <a:moveTo>
                  <a:pt x="0" y="4407"/>
                </a:moveTo>
                <a:cubicBezTo>
                  <a:pt x="7040" y="4404"/>
                  <a:pt x="12781" y="7268"/>
                  <a:pt x="12785" y="10792"/>
                </a:cubicBezTo>
                <a:cubicBezTo>
                  <a:pt x="12788" y="14312"/>
                  <a:pt x="7061" y="17185"/>
                  <a:pt x="17" y="17186"/>
                </a:cubicBezTo>
                <a:lnTo>
                  <a:pt x="14" y="14731"/>
                </a:lnTo>
                <a:cubicBezTo>
                  <a:pt x="4360" y="14730"/>
                  <a:pt x="7882" y="12966"/>
                  <a:pt x="7878" y="10794"/>
                </a:cubicBezTo>
                <a:cubicBezTo>
                  <a:pt x="7872" y="8619"/>
                  <a:pt x="4350" y="6857"/>
                  <a:pt x="3" y="6859"/>
                </a:cubicBezTo>
                <a:close/>
                <a:moveTo>
                  <a:pt x="0" y="0"/>
                </a:moveTo>
                <a:cubicBezTo>
                  <a:pt x="11899" y="-5"/>
                  <a:pt x="21580" y="4835"/>
                  <a:pt x="21590" y="10790"/>
                </a:cubicBezTo>
                <a:cubicBezTo>
                  <a:pt x="21600" y="16743"/>
                  <a:pt x="11930" y="21592"/>
                  <a:pt x="31" y="21595"/>
                </a:cubicBezTo>
                <a:lnTo>
                  <a:pt x="24" y="19140"/>
                </a:lnTo>
                <a:cubicBezTo>
                  <a:pt x="9219" y="19137"/>
                  <a:pt x="16695" y="15392"/>
                  <a:pt x="16688" y="10793"/>
                </a:cubicBezTo>
                <a:cubicBezTo>
                  <a:pt x="16678" y="6189"/>
                  <a:pt x="9196" y="2448"/>
                  <a:pt x="0" y="2451"/>
                </a:cubicBezTo>
                <a:close/>
              </a:path>
            </a:pathLst>
          </a:custGeom>
          <a:solidFill>
            <a:srgbClr val="25733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9" name="Picture 3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2007A5D-59FD-5000-2157-1F0D158FBA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08996"/>
            <a:ext cx="1749180" cy="635301"/>
          </a:xfrm>
          <a:prstGeom prst="rect">
            <a:avLst/>
          </a:prstGeom>
        </p:spPr>
      </p:pic>
      <p:sp>
        <p:nvSpPr>
          <p:cNvPr id="30" name="หัวเรื่อง 01">
            <a:extLst>
              <a:ext uri="{FF2B5EF4-FFF2-40B4-BE49-F238E27FC236}">
                <a16:creationId xmlns:a16="http://schemas.microsoft.com/office/drawing/2014/main" id="{85FF92B3-A181-4B8C-9D54-50B110718680}"/>
              </a:ext>
            </a:extLst>
          </p:cNvPr>
          <p:cNvSpPr txBox="1"/>
          <p:nvPr/>
        </p:nvSpPr>
        <p:spPr>
          <a:xfrm>
            <a:off x="2521864" y="1201229"/>
            <a:ext cx="7249763" cy="547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กรอบงานที่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1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การยกระดับมาตรฐานของโครงสร้างพื้นฐานที่เกี่ยวข้อง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ด้าน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OECD GLP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หรือ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GMP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รวมถึงการจัดทำระบบข้อมูลของประเทศ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ด้านยาชีววัตถุ และผลิตภัณฑ์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ที่จำเป็น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การยกระดับมาตรฐานศูนย์สัตว์ทดลองในประเทศที่ได้มาตรฐาน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OECD GLP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ให้สามารถดำเนินการทดสอบผลิตภัณฑ์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</a:t>
            </a:r>
            <a:endParaRPr kumimoji="0" lang="th-TH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การยกมาตรฐานระบบคุณภาพการผลิต และการควบคุมคุณภาพผลิตภัณฑ์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ตามมาตรฐาน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GMP</a:t>
            </a:r>
            <a:endParaRPr kumimoji="0" lang="th-TH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การศึกษาความเป็นไปได้ และการประเมินเทคโนโลยีด้านสุขภาพก่อนการขึ้นทะเบียนผลิตภัณฑ์ (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Pre-HTA)</a:t>
            </a:r>
            <a:endParaRPr kumimoji="0" lang="th-TH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การจัดเก็บคลังข้อมูลมาตรฐานการวิจัยทางคลินิกของประเทศ ด้านยาชีววัตถุ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และและสนับสนุนให้เข้าถึงฐานข้อมูลระดับนานาชาติ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450" name="Shape"/>
          <p:cNvSpPr/>
          <p:nvPr/>
        </p:nvSpPr>
        <p:spPr>
          <a:xfrm>
            <a:off x="1736788" y="903303"/>
            <a:ext cx="698909" cy="280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569"/>
                </a:lnTo>
                <a:lnTo>
                  <a:pt x="0" y="21600"/>
                </a:lnTo>
                <a:cubicBezTo>
                  <a:pt x="10" y="18170"/>
                  <a:pt x="19" y="14741"/>
                  <a:pt x="29" y="1131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2E6B73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E40486-E262-43F5-8E6F-81CE05C8DBD7}"/>
              </a:ext>
            </a:extLst>
          </p:cNvPr>
          <p:cNvSpPr txBox="1">
            <a:spLocks/>
          </p:cNvSpPr>
          <p:nvPr/>
        </p:nvSpPr>
        <p:spPr>
          <a:xfrm>
            <a:off x="7433" y="8368"/>
            <a:ext cx="9581746" cy="836558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ขอบเขตการสนับสนุนโครงการ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ATMPs 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และชีววัตถุ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344FB1-8B5E-532F-2B4A-355CAAD7AECC}"/>
              </a:ext>
            </a:extLst>
          </p:cNvPr>
          <p:cNvGrpSpPr/>
          <p:nvPr/>
        </p:nvGrpSpPr>
        <p:grpSpPr>
          <a:xfrm>
            <a:off x="-5080" y="4830844"/>
            <a:ext cx="12197080" cy="2041686"/>
            <a:chOff x="-5080" y="4830844"/>
            <a:chExt cx="12197080" cy="20416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65710A-5E92-4D04-8740-3F2D154F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4830844"/>
              <a:ext cx="9791700" cy="20240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5EA1D0-3986-477C-9646-0798236EB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173"/>
            <a:stretch/>
          </p:blipFill>
          <p:spPr>
            <a:xfrm flipH="1">
              <a:off x="-5080" y="4848447"/>
              <a:ext cx="2405380" cy="202408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493A09-A6D5-4A67-8DDA-B006D9BF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33201-82E0-41CD-8E92-D9C9EF59DD77}"/>
              </a:ext>
            </a:extLst>
          </p:cNvPr>
          <p:cNvSpPr/>
          <p:nvPr/>
        </p:nvSpPr>
        <p:spPr>
          <a:xfrm>
            <a:off x="284129" y="1601852"/>
            <a:ext cx="11623742" cy="177561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800" b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บทบาทการเป็นหน่วยบริหารและจัดการทุนวิจัยและนวัตกรรม (</a:t>
            </a:r>
            <a:r>
              <a:rPr lang="en-US" sz="4800" b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PMU)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800" b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ด้านการแพทย์และสุขภาพ</a:t>
            </a:r>
            <a:endParaRPr lang="en-US" sz="4800" b="1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6B4A8-26A6-8531-8A00-EDF5EF5D44B3}"/>
              </a:ext>
            </a:extLst>
          </p:cNvPr>
          <p:cNvSpPr/>
          <p:nvPr/>
        </p:nvSpPr>
        <p:spPr>
          <a:xfrm>
            <a:off x="329649" y="3678072"/>
            <a:ext cx="115327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ทวีพร  เกตุอร่าม </a:t>
            </a:r>
          </a:p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ผู้อำนวยการโปรแกรมบริหารเภสัชภัณฑ์และเซลล์บำบัด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ศูนย์ความเป็นเลิศด้านชีววิทยาศาสตร์ (องค์การมหาชน)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226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>
            <a:extLst>
              <a:ext uri="{FF2B5EF4-FFF2-40B4-BE49-F238E27FC236}">
                <a16:creationId xmlns:a16="http://schemas.microsoft.com/office/drawing/2014/main" id="{00C9ACF1-5C95-4C76-9333-2ED9C05FFD52}"/>
              </a:ext>
            </a:extLst>
          </p:cNvPr>
          <p:cNvSpPr/>
          <p:nvPr/>
        </p:nvSpPr>
        <p:spPr>
          <a:xfrm>
            <a:off x="-25156" y="3703161"/>
            <a:ext cx="1876651" cy="105317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36985282-8177-4774-9D76-9893E7D92277}"/>
              </a:ext>
            </a:extLst>
          </p:cNvPr>
          <p:cNvSpPr/>
          <p:nvPr/>
        </p:nvSpPr>
        <p:spPr>
          <a:xfrm>
            <a:off x="-603133" y="2867248"/>
            <a:ext cx="2482411" cy="9150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83FA0B56-EBC2-4263-8400-2B7967D72A1B}"/>
              </a:ext>
            </a:extLst>
          </p:cNvPr>
          <p:cNvSpPr/>
          <p:nvPr/>
        </p:nvSpPr>
        <p:spPr>
          <a:xfrm>
            <a:off x="1755211" y="2148695"/>
            <a:ext cx="710879" cy="280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569"/>
                </a:lnTo>
                <a:lnTo>
                  <a:pt x="0" y="21600"/>
                </a:lnTo>
                <a:cubicBezTo>
                  <a:pt x="10" y="18170"/>
                  <a:pt x="19" y="14741"/>
                  <a:pt x="29" y="1131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2E6B73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91196090-052C-4677-B700-335F5EDF08E0}"/>
              </a:ext>
            </a:extLst>
          </p:cNvPr>
          <p:cNvSpPr/>
          <p:nvPr/>
        </p:nvSpPr>
        <p:spPr>
          <a:xfrm>
            <a:off x="-98647" y="4409682"/>
            <a:ext cx="2397486" cy="9150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2" name="Shape"/>
          <p:cNvSpPr/>
          <p:nvPr/>
        </p:nvSpPr>
        <p:spPr>
          <a:xfrm>
            <a:off x="2392589" y="941638"/>
            <a:ext cx="8667625" cy="5306762"/>
          </a:xfrm>
          <a:custGeom>
            <a:avLst/>
            <a:gdLst>
              <a:gd name="connsiteX0" fmla="*/ 0 w 23758"/>
              <a:gd name="connsiteY0" fmla="*/ 0 h 21600"/>
              <a:gd name="connsiteX1" fmla="*/ 18998 w 23758"/>
              <a:gd name="connsiteY1" fmla="*/ 0 h 21600"/>
              <a:gd name="connsiteX2" fmla="*/ 23758 w 23758"/>
              <a:gd name="connsiteY2" fmla="*/ 10426 h 21600"/>
              <a:gd name="connsiteX3" fmla="*/ 18998 w 23758"/>
              <a:gd name="connsiteY3" fmla="*/ 21600 h 21600"/>
              <a:gd name="connsiteX4" fmla="*/ 0 w 23758"/>
              <a:gd name="connsiteY4" fmla="*/ 21600 h 21600"/>
              <a:gd name="connsiteX5" fmla="*/ 0 w 23758"/>
              <a:gd name="connsiteY5" fmla="*/ 0 h 21600"/>
              <a:gd name="connsiteX0" fmla="*/ 0 w 23274"/>
              <a:gd name="connsiteY0" fmla="*/ 0 h 21600"/>
              <a:gd name="connsiteX1" fmla="*/ 18998 w 23274"/>
              <a:gd name="connsiteY1" fmla="*/ 0 h 21600"/>
              <a:gd name="connsiteX2" fmla="*/ 23274 w 23274"/>
              <a:gd name="connsiteY2" fmla="*/ 10426 h 21600"/>
              <a:gd name="connsiteX3" fmla="*/ 18998 w 23274"/>
              <a:gd name="connsiteY3" fmla="*/ 21600 h 21600"/>
              <a:gd name="connsiteX4" fmla="*/ 0 w 23274"/>
              <a:gd name="connsiteY4" fmla="*/ 21600 h 21600"/>
              <a:gd name="connsiteX5" fmla="*/ 0 w 2327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4" h="21600" extrusionOk="0">
                <a:moveTo>
                  <a:pt x="0" y="0"/>
                </a:moveTo>
                <a:lnTo>
                  <a:pt x="18998" y="0"/>
                </a:lnTo>
                <a:lnTo>
                  <a:pt x="23274" y="10426"/>
                </a:lnTo>
                <a:lnTo>
                  <a:pt x="18998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7433" y="3717298"/>
            <a:ext cx="2392899" cy="67480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-64853" y="2374578"/>
            <a:ext cx="2482411" cy="5265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4" name="Shape"/>
          <p:cNvSpPr/>
          <p:nvPr/>
        </p:nvSpPr>
        <p:spPr>
          <a:xfrm flipV="1">
            <a:off x="1717517" y="3634781"/>
            <a:ext cx="714764" cy="2651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2" y="18383"/>
                </a:lnTo>
                <a:lnTo>
                  <a:pt x="0" y="18383"/>
                </a:lnTo>
                <a:lnTo>
                  <a:pt x="39" y="8225"/>
                </a:lnTo>
                <a:close/>
              </a:path>
            </a:pathLst>
          </a:custGeom>
          <a:solidFill>
            <a:srgbClr val="325E86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-1753581" y="2133590"/>
            <a:ext cx="2937366" cy="29373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Shape"/>
          <p:cNvSpPr/>
          <p:nvPr/>
        </p:nvSpPr>
        <p:spPr>
          <a:xfrm>
            <a:off x="-224960" y="2091815"/>
            <a:ext cx="1679524" cy="3357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5" extrusionOk="0">
                <a:moveTo>
                  <a:pt x="15" y="8762"/>
                </a:moveTo>
                <a:cubicBezTo>
                  <a:pt x="2260" y="8760"/>
                  <a:pt x="4074" y="9666"/>
                  <a:pt x="4078" y="10787"/>
                </a:cubicBezTo>
                <a:cubicBezTo>
                  <a:pt x="4081" y="11910"/>
                  <a:pt x="2267" y="12823"/>
                  <a:pt x="18" y="12823"/>
                </a:cubicBezTo>
                <a:close/>
                <a:moveTo>
                  <a:pt x="0" y="4407"/>
                </a:moveTo>
                <a:cubicBezTo>
                  <a:pt x="7040" y="4404"/>
                  <a:pt x="12781" y="7268"/>
                  <a:pt x="12785" y="10792"/>
                </a:cubicBezTo>
                <a:cubicBezTo>
                  <a:pt x="12788" y="14312"/>
                  <a:pt x="7061" y="17185"/>
                  <a:pt x="17" y="17186"/>
                </a:cubicBezTo>
                <a:lnTo>
                  <a:pt x="14" y="14731"/>
                </a:lnTo>
                <a:cubicBezTo>
                  <a:pt x="4360" y="14730"/>
                  <a:pt x="7882" y="12966"/>
                  <a:pt x="7878" y="10794"/>
                </a:cubicBezTo>
                <a:cubicBezTo>
                  <a:pt x="7872" y="8619"/>
                  <a:pt x="4350" y="6857"/>
                  <a:pt x="3" y="6859"/>
                </a:cubicBezTo>
                <a:close/>
                <a:moveTo>
                  <a:pt x="0" y="0"/>
                </a:moveTo>
                <a:cubicBezTo>
                  <a:pt x="11899" y="-5"/>
                  <a:pt x="21580" y="4835"/>
                  <a:pt x="21590" y="10790"/>
                </a:cubicBezTo>
                <a:cubicBezTo>
                  <a:pt x="21600" y="16743"/>
                  <a:pt x="11930" y="21592"/>
                  <a:pt x="31" y="21595"/>
                </a:cubicBezTo>
                <a:lnTo>
                  <a:pt x="24" y="19140"/>
                </a:lnTo>
                <a:cubicBezTo>
                  <a:pt x="9219" y="19137"/>
                  <a:pt x="16695" y="15392"/>
                  <a:pt x="16688" y="10793"/>
                </a:cubicBezTo>
                <a:cubicBezTo>
                  <a:pt x="16678" y="6189"/>
                  <a:pt x="9196" y="2448"/>
                  <a:pt x="0" y="2451"/>
                </a:cubicBezTo>
                <a:close/>
              </a:path>
            </a:pathLst>
          </a:custGeom>
          <a:solidFill>
            <a:srgbClr val="25733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" name="หัวเรื่อง 01">
            <a:extLst>
              <a:ext uri="{FF2B5EF4-FFF2-40B4-BE49-F238E27FC236}">
                <a16:creationId xmlns:a16="http://schemas.microsoft.com/office/drawing/2014/main" id="{00694D7E-8338-4FF9-8555-3FF42E32D10C}"/>
              </a:ext>
            </a:extLst>
          </p:cNvPr>
          <p:cNvSpPr txBox="1"/>
          <p:nvPr/>
        </p:nvSpPr>
        <p:spPr>
          <a:xfrm>
            <a:off x="2400332" y="1217867"/>
            <a:ext cx="7734268" cy="49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กรอบงานที่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2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การส่งเสริมพัฒนาบุคลากรการและผลิตภัณฑ์ เพื่อผลักดันงานวิจัยและนวัตกรรมด้านผลิตภัณฑ์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และสร้างเครือข่ายการกำกับดูแลผลิตภัณฑ์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การจัดทำหลักสูตร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Regulatory Science/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จัดฝึกอบรมเชิงปฏิบัติการ พัฒนาบุคลากรทั้งในหน่วยงานกำกับดูแล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ก่อนและหลังออกสู่ตลาด หน่วยงานด้านจริยธรรมการวิจัย และบุคลากรทางการแพทย์ด้านชีววัตถุ และผลิตภัณฑ์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การจัดทำข้อกำหนด/หลักเกณฑ์/มาตรฐาน/แนวทางปฏิบัติสำหรับการรักษา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โรคด้วย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เพื่อสนับสนุน ให้เกิดการเร่งผลิตภัณฑ์ไทย เช่น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CAR-CD19 T cell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หรือ ผลิตภัณฑ์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ATMPs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ที่ผ่าน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TRL 8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เข้าสู่การขึ้นทะเบียน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การพัฒนาผลิตภัณฑ์และบริการด้านผลิตภัณฑ์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ATMPs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และยาชีววัตถุ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endParaRPr kumimoji="0" lang="th-TH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 ในระดับ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TRL 7-9</a:t>
            </a:r>
          </a:p>
        </p:txBody>
      </p:sp>
      <p:sp>
        <p:nvSpPr>
          <p:cNvPr id="450" name="Shape"/>
          <p:cNvSpPr/>
          <p:nvPr/>
        </p:nvSpPr>
        <p:spPr>
          <a:xfrm>
            <a:off x="1736788" y="903303"/>
            <a:ext cx="698909" cy="280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569"/>
                </a:lnTo>
                <a:lnTo>
                  <a:pt x="0" y="21600"/>
                </a:lnTo>
                <a:cubicBezTo>
                  <a:pt x="10" y="18170"/>
                  <a:pt x="19" y="14741"/>
                  <a:pt x="29" y="1131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2E6B73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E40486-E262-43F5-8E6F-81CE05C8DBD7}"/>
              </a:ext>
            </a:extLst>
          </p:cNvPr>
          <p:cNvSpPr txBox="1">
            <a:spLocks/>
          </p:cNvSpPr>
          <p:nvPr/>
        </p:nvSpPr>
        <p:spPr>
          <a:xfrm>
            <a:off x="7433" y="8368"/>
            <a:ext cx="9581746" cy="836558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ขอบเขตการสนับสนุนโครงการ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ATMPs 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และชีววัตถุ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55E126F-54B3-4E21-AA9F-8F36880DAE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08996"/>
            <a:ext cx="1749180" cy="6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484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30844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93A09-A6D5-4A67-8DDA-B006D9BF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33201-82E0-41CD-8E92-D9C9EF59DD77}"/>
              </a:ext>
            </a:extLst>
          </p:cNvPr>
          <p:cNvSpPr/>
          <p:nvPr/>
        </p:nvSpPr>
        <p:spPr>
          <a:xfrm>
            <a:off x="1371600" y="1315019"/>
            <a:ext cx="9661008" cy="19732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ข้อกำหนดในการพิจารณาข้อเสนอโครงการ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ด้านการแพทย์จีโนม</a:t>
            </a:r>
            <a:r>
              <a:rPr kumimoji="0" lang="th-TH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ิกส์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และการแพทย์แม่นยำ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60B33-EF0E-4689-8CB6-9D245AF591A9}"/>
              </a:ext>
            </a:extLst>
          </p:cNvPr>
          <p:cNvSpPr/>
          <p:nvPr/>
        </p:nvSpPr>
        <p:spPr>
          <a:xfrm>
            <a:off x="636905" y="3421703"/>
            <a:ext cx="10918190" cy="16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เจ้าภาพร่วม แผนงาน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N1 (S1P1):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สร้างความสามารถและยกระดับการให้บริการ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จีโนม</a:t>
            </a:r>
            <a:r>
              <a:rPr kumimoji="0" lang="th-TH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ิกส์แ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ละการแพทย์แม่นยำ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เพื่อให้เกิดบริการการรักษาที่มีความแม่นยำสูง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9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6B3058B-DC64-E097-BFA6-811CE52F4E9C}"/>
              </a:ext>
            </a:extLst>
          </p:cNvPr>
          <p:cNvGrpSpPr/>
          <p:nvPr/>
        </p:nvGrpSpPr>
        <p:grpSpPr>
          <a:xfrm>
            <a:off x="-5080" y="4848447"/>
            <a:ext cx="12197080" cy="2030111"/>
            <a:chOff x="-5080" y="4848447"/>
            <a:chExt cx="12197080" cy="2030111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8B85C005-83BB-BE1F-FAC8-01D0CC52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4854475"/>
              <a:ext cx="9791700" cy="2024083"/>
            </a:xfrm>
            <a:prstGeom prst="rect">
              <a:avLst/>
            </a:prstGeom>
          </p:spPr>
        </p:pic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2F8294AC-3101-E307-2BEF-D40BDD304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173"/>
            <a:stretch/>
          </p:blipFill>
          <p:spPr>
            <a:xfrm flipH="1">
              <a:off x="-5080" y="4848447"/>
              <a:ext cx="2405380" cy="2024083"/>
            </a:xfrm>
            <a:prstGeom prst="rect">
              <a:avLst/>
            </a:prstGeom>
          </p:spPr>
        </p:pic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5DE463-4FEB-010C-5A1E-6B25729BF2F3}"/>
              </a:ext>
            </a:extLst>
          </p:cNvPr>
          <p:cNvSpPr/>
          <p:nvPr/>
        </p:nvSpPr>
        <p:spPr>
          <a:xfrm>
            <a:off x="-6654" y="2074995"/>
            <a:ext cx="12192000" cy="456169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"/>
          <p:cNvSpPr/>
          <p:nvPr/>
        </p:nvSpPr>
        <p:spPr>
          <a:xfrm>
            <a:off x="2273118" y="1392929"/>
            <a:ext cx="9498324" cy="3676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1" y="6743"/>
                </a:moveTo>
                <a:lnTo>
                  <a:pt x="3241" y="6743"/>
                </a:lnTo>
                <a:close/>
                <a:moveTo>
                  <a:pt x="4966" y="0"/>
                </a:moveTo>
                <a:lnTo>
                  <a:pt x="19875" y="0"/>
                </a:lnTo>
                <a:cubicBezTo>
                  <a:pt x="20828" y="0"/>
                  <a:pt x="21600" y="3019"/>
                  <a:pt x="21600" y="6743"/>
                </a:cubicBezTo>
                <a:lnTo>
                  <a:pt x="21600" y="6743"/>
                </a:lnTo>
                <a:cubicBezTo>
                  <a:pt x="21600" y="10467"/>
                  <a:pt x="20828" y="13486"/>
                  <a:pt x="19875" y="13486"/>
                </a:cubicBezTo>
                <a:lnTo>
                  <a:pt x="4966" y="13486"/>
                </a:lnTo>
                <a:cubicBezTo>
                  <a:pt x="4609" y="13486"/>
                  <a:pt x="4277" y="13062"/>
                  <a:pt x="4002" y="12335"/>
                </a:cubicBezTo>
                <a:lnTo>
                  <a:pt x="3842" y="11820"/>
                </a:lnTo>
                <a:lnTo>
                  <a:pt x="0" y="21600"/>
                </a:lnTo>
                <a:lnTo>
                  <a:pt x="3467" y="10019"/>
                </a:lnTo>
                <a:lnTo>
                  <a:pt x="3377" y="9368"/>
                </a:lnTo>
                <a:cubicBezTo>
                  <a:pt x="3333" y="8964"/>
                  <a:pt x="3299" y="8541"/>
                  <a:pt x="3276" y="8102"/>
                </a:cubicBezTo>
                <a:lnTo>
                  <a:pt x="3241" y="6743"/>
                </a:lnTo>
                <a:lnTo>
                  <a:pt x="3276" y="5384"/>
                </a:lnTo>
                <a:cubicBezTo>
                  <a:pt x="3437" y="2311"/>
                  <a:pt x="4133" y="0"/>
                  <a:pt x="49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Shape"/>
          <p:cNvSpPr/>
          <p:nvPr/>
        </p:nvSpPr>
        <p:spPr>
          <a:xfrm>
            <a:off x="2490373" y="4163431"/>
            <a:ext cx="8861390" cy="193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55" y="0"/>
                </a:moveTo>
                <a:lnTo>
                  <a:pt x="19853" y="0"/>
                </a:lnTo>
                <a:cubicBezTo>
                  <a:pt x="2081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20818" y="21600"/>
                  <a:pt x="19853" y="21600"/>
                </a:cubicBezTo>
                <a:lnTo>
                  <a:pt x="4755" y="21600"/>
                </a:lnTo>
                <a:cubicBezTo>
                  <a:pt x="4032" y="21600"/>
                  <a:pt x="3411" y="18880"/>
                  <a:pt x="3146" y="15004"/>
                </a:cubicBezTo>
                <a:lnTo>
                  <a:pt x="3079" y="13675"/>
                </a:lnTo>
                <a:lnTo>
                  <a:pt x="0" y="16794"/>
                </a:lnTo>
                <a:lnTo>
                  <a:pt x="3022" y="9990"/>
                </a:lnTo>
                <a:lnTo>
                  <a:pt x="3044" y="8623"/>
                </a:lnTo>
                <a:cubicBezTo>
                  <a:pt x="3207" y="3702"/>
                  <a:pt x="3911" y="0"/>
                  <a:pt x="475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Circle"/>
          <p:cNvSpPr/>
          <p:nvPr/>
        </p:nvSpPr>
        <p:spPr>
          <a:xfrm>
            <a:off x="4245388" y="2179840"/>
            <a:ext cx="796835" cy="7968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2E6B73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9" name="Circle"/>
          <p:cNvSpPr/>
          <p:nvPr/>
        </p:nvSpPr>
        <p:spPr>
          <a:xfrm>
            <a:off x="3983220" y="4616705"/>
            <a:ext cx="796835" cy="7968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384A7A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2" name="หัวเรื่อง 01"/>
          <p:cNvSpPr txBox="1"/>
          <p:nvPr/>
        </p:nvSpPr>
        <p:spPr>
          <a:xfrm>
            <a:off x="6719176" y="1415184"/>
            <a:ext cx="23144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เป้าหมาย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(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Objective)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503" name="เริ่มสร้างสรรค์เนื้อหาด้วยตัวเองได้เลย!…"/>
          <p:cNvSpPr txBox="1"/>
          <p:nvPr/>
        </p:nvSpPr>
        <p:spPr>
          <a:xfrm>
            <a:off x="5203839" y="1865558"/>
            <a:ext cx="6117303" cy="183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 anchor="t">
            <a:spAutoFit/>
          </a:bodyPr>
          <a:lstStyle/>
          <a:p>
            <a:pPr marL="0" marR="0" lvl="0" indent="0" algn="thaiDist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ประเทศไทยสามารถยกระดับในการให้บริการจีโนมิกส์และการแพทย์แม่นยำ สามารถให้บริการโดยโรงพยาบาลในประเทศได้อย่างแพร่หลาย โดยการใช้ผลงานวิจัย องค์ความรู้ เทคโนโลยีและนวัตกรรม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</p:txBody>
      </p:sp>
      <p:sp>
        <p:nvSpPr>
          <p:cNvPr id="504" name="หัวเรื่อง 02"/>
          <p:cNvSpPr txBox="1"/>
          <p:nvPr/>
        </p:nvSpPr>
        <p:spPr>
          <a:xfrm>
            <a:off x="6694762" y="4210988"/>
            <a:ext cx="25228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ผลสัมฤทธิ์ (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Key Result)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505" name="เริ่มสร้างสรรค์เนื้อหาด้วยตัวเองได้เลย!…"/>
          <p:cNvSpPr txBox="1"/>
          <p:nvPr/>
        </p:nvSpPr>
        <p:spPr>
          <a:xfrm>
            <a:off x="5168934" y="4528669"/>
            <a:ext cx="4012989" cy="344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</p:txBody>
      </p:sp>
      <p:sp>
        <p:nvSpPr>
          <p:cNvPr id="510" name="Shape"/>
          <p:cNvSpPr/>
          <p:nvPr/>
        </p:nvSpPr>
        <p:spPr>
          <a:xfrm>
            <a:off x="4452889" y="2334492"/>
            <a:ext cx="455485" cy="38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07" y="14440"/>
                </a:moveTo>
                <a:cubicBezTo>
                  <a:pt x="11961" y="14440"/>
                  <a:pt x="11514" y="14994"/>
                  <a:pt x="11514" y="15636"/>
                </a:cubicBezTo>
                <a:cubicBezTo>
                  <a:pt x="11514" y="16278"/>
                  <a:pt x="11961" y="16803"/>
                  <a:pt x="12507" y="16803"/>
                </a:cubicBezTo>
                <a:cubicBezTo>
                  <a:pt x="13078" y="16803"/>
                  <a:pt x="13525" y="16278"/>
                  <a:pt x="13525" y="15636"/>
                </a:cubicBezTo>
                <a:cubicBezTo>
                  <a:pt x="13525" y="14994"/>
                  <a:pt x="13078" y="14440"/>
                  <a:pt x="12507" y="14440"/>
                </a:cubicBezTo>
                <a:close/>
                <a:moveTo>
                  <a:pt x="12507" y="13681"/>
                </a:moveTo>
                <a:cubicBezTo>
                  <a:pt x="13425" y="13681"/>
                  <a:pt x="14170" y="14557"/>
                  <a:pt x="14170" y="15636"/>
                </a:cubicBezTo>
                <a:cubicBezTo>
                  <a:pt x="14170" y="16686"/>
                  <a:pt x="13425" y="17561"/>
                  <a:pt x="12507" y="17561"/>
                </a:cubicBezTo>
                <a:cubicBezTo>
                  <a:pt x="11613" y="17561"/>
                  <a:pt x="10868" y="16686"/>
                  <a:pt x="10868" y="15636"/>
                </a:cubicBezTo>
                <a:cubicBezTo>
                  <a:pt x="10868" y="14557"/>
                  <a:pt x="11613" y="13681"/>
                  <a:pt x="12507" y="13681"/>
                </a:cubicBezTo>
                <a:close/>
                <a:moveTo>
                  <a:pt x="12137" y="10443"/>
                </a:moveTo>
                <a:lnTo>
                  <a:pt x="11935" y="12075"/>
                </a:lnTo>
                <a:cubicBezTo>
                  <a:pt x="11885" y="12224"/>
                  <a:pt x="11834" y="12342"/>
                  <a:pt x="11708" y="12402"/>
                </a:cubicBezTo>
                <a:cubicBezTo>
                  <a:pt x="11582" y="12431"/>
                  <a:pt x="11456" y="12491"/>
                  <a:pt x="11329" y="12550"/>
                </a:cubicBezTo>
                <a:cubicBezTo>
                  <a:pt x="11228" y="12639"/>
                  <a:pt x="11077" y="12609"/>
                  <a:pt x="11001" y="12520"/>
                </a:cubicBezTo>
                <a:lnTo>
                  <a:pt x="9839" y="11571"/>
                </a:lnTo>
                <a:cubicBezTo>
                  <a:pt x="9587" y="11808"/>
                  <a:pt x="9385" y="12075"/>
                  <a:pt x="9183" y="12372"/>
                </a:cubicBezTo>
                <a:lnTo>
                  <a:pt x="9991" y="13677"/>
                </a:lnTo>
                <a:cubicBezTo>
                  <a:pt x="10067" y="13826"/>
                  <a:pt x="10067" y="13974"/>
                  <a:pt x="10016" y="14093"/>
                </a:cubicBezTo>
                <a:cubicBezTo>
                  <a:pt x="9966" y="14241"/>
                  <a:pt x="9915" y="14390"/>
                  <a:pt x="9865" y="14538"/>
                </a:cubicBezTo>
                <a:cubicBezTo>
                  <a:pt x="9814" y="14686"/>
                  <a:pt x="9713" y="14775"/>
                  <a:pt x="9587" y="14805"/>
                </a:cubicBezTo>
                <a:lnTo>
                  <a:pt x="8223" y="15072"/>
                </a:lnTo>
                <a:cubicBezTo>
                  <a:pt x="8198" y="15250"/>
                  <a:pt x="8198" y="15428"/>
                  <a:pt x="8198" y="15636"/>
                </a:cubicBezTo>
                <a:cubicBezTo>
                  <a:pt x="8198" y="15814"/>
                  <a:pt x="8198" y="16022"/>
                  <a:pt x="8223" y="16200"/>
                </a:cubicBezTo>
                <a:lnTo>
                  <a:pt x="9587" y="16437"/>
                </a:lnTo>
                <a:cubicBezTo>
                  <a:pt x="9713" y="16496"/>
                  <a:pt x="9814" y="16585"/>
                  <a:pt x="9865" y="16704"/>
                </a:cubicBezTo>
                <a:cubicBezTo>
                  <a:pt x="9915" y="16882"/>
                  <a:pt x="9966" y="17001"/>
                  <a:pt x="10016" y="17149"/>
                </a:cubicBezTo>
                <a:cubicBezTo>
                  <a:pt x="10067" y="17268"/>
                  <a:pt x="10067" y="17446"/>
                  <a:pt x="9991" y="17535"/>
                </a:cubicBezTo>
                <a:lnTo>
                  <a:pt x="9183" y="18900"/>
                </a:lnTo>
                <a:cubicBezTo>
                  <a:pt x="9385" y="19197"/>
                  <a:pt x="9587" y="19434"/>
                  <a:pt x="9839" y="19701"/>
                </a:cubicBezTo>
                <a:lnTo>
                  <a:pt x="11001" y="18722"/>
                </a:lnTo>
                <a:cubicBezTo>
                  <a:pt x="11077" y="18662"/>
                  <a:pt x="11228" y="18633"/>
                  <a:pt x="11329" y="18692"/>
                </a:cubicBezTo>
                <a:cubicBezTo>
                  <a:pt x="11430" y="18751"/>
                  <a:pt x="11582" y="18811"/>
                  <a:pt x="11708" y="18870"/>
                </a:cubicBezTo>
                <a:cubicBezTo>
                  <a:pt x="11834" y="18930"/>
                  <a:pt x="11885" y="19048"/>
                  <a:pt x="11935" y="19197"/>
                </a:cubicBezTo>
                <a:lnTo>
                  <a:pt x="12137" y="20799"/>
                </a:lnTo>
                <a:cubicBezTo>
                  <a:pt x="12466" y="20828"/>
                  <a:pt x="12794" y="20828"/>
                  <a:pt x="13122" y="20799"/>
                </a:cubicBezTo>
                <a:lnTo>
                  <a:pt x="13350" y="19197"/>
                </a:lnTo>
                <a:cubicBezTo>
                  <a:pt x="13350" y="19048"/>
                  <a:pt x="13425" y="18930"/>
                  <a:pt x="13552" y="18870"/>
                </a:cubicBezTo>
                <a:cubicBezTo>
                  <a:pt x="13678" y="18811"/>
                  <a:pt x="13804" y="18751"/>
                  <a:pt x="13930" y="18692"/>
                </a:cubicBezTo>
                <a:cubicBezTo>
                  <a:pt x="14031" y="18633"/>
                  <a:pt x="14158" y="18662"/>
                  <a:pt x="14284" y="18722"/>
                </a:cubicBezTo>
                <a:lnTo>
                  <a:pt x="15395" y="19701"/>
                </a:lnTo>
                <a:cubicBezTo>
                  <a:pt x="15648" y="19434"/>
                  <a:pt x="15875" y="19197"/>
                  <a:pt x="16077" y="18900"/>
                </a:cubicBezTo>
                <a:lnTo>
                  <a:pt x="15269" y="17535"/>
                </a:lnTo>
                <a:cubicBezTo>
                  <a:pt x="15193" y="17446"/>
                  <a:pt x="15168" y="17268"/>
                  <a:pt x="15244" y="17149"/>
                </a:cubicBezTo>
                <a:cubicBezTo>
                  <a:pt x="15294" y="17001"/>
                  <a:pt x="15345" y="16852"/>
                  <a:pt x="15395" y="16704"/>
                </a:cubicBezTo>
                <a:cubicBezTo>
                  <a:pt x="15420" y="16585"/>
                  <a:pt x="15521" y="16496"/>
                  <a:pt x="15648" y="16437"/>
                </a:cubicBezTo>
                <a:lnTo>
                  <a:pt x="17037" y="16200"/>
                </a:lnTo>
                <a:cubicBezTo>
                  <a:pt x="17037" y="16022"/>
                  <a:pt x="17062" y="15814"/>
                  <a:pt x="17062" y="15636"/>
                </a:cubicBezTo>
                <a:cubicBezTo>
                  <a:pt x="17062" y="15428"/>
                  <a:pt x="17037" y="15250"/>
                  <a:pt x="17037" y="15072"/>
                </a:cubicBezTo>
                <a:lnTo>
                  <a:pt x="15648" y="14805"/>
                </a:lnTo>
                <a:cubicBezTo>
                  <a:pt x="15521" y="14775"/>
                  <a:pt x="15420" y="14686"/>
                  <a:pt x="15395" y="14538"/>
                </a:cubicBezTo>
                <a:cubicBezTo>
                  <a:pt x="15345" y="14390"/>
                  <a:pt x="15294" y="14241"/>
                  <a:pt x="15244" y="14093"/>
                </a:cubicBezTo>
                <a:cubicBezTo>
                  <a:pt x="15168" y="13974"/>
                  <a:pt x="15193" y="13826"/>
                  <a:pt x="15269" y="13677"/>
                </a:cubicBezTo>
                <a:lnTo>
                  <a:pt x="16077" y="12372"/>
                </a:lnTo>
                <a:cubicBezTo>
                  <a:pt x="15900" y="12075"/>
                  <a:pt x="15648" y="11808"/>
                  <a:pt x="15395" y="11571"/>
                </a:cubicBezTo>
                <a:lnTo>
                  <a:pt x="14284" y="12520"/>
                </a:lnTo>
                <a:cubicBezTo>
                  <a:pt x="14158" y="12609"/>
                  <a:pt x="14031" y="12639"/>
                  <a:pt x="13930" y="12550"/>
                </a:cubicBezTo>
                <a:cubicBezTo>
                  <a:pt x="13804" y="12491"/>
                  <a:pt x="13678" y="12431"/>
                  <a:pt x="13552" y="12402"/>
                </a:cubicBezTo>
                <a:cubicBezTo>
                  <a:pt x="13425" y="12342"/>
                  <a:pt x="13350" y="12224"/>
                  <a:pt x="13350" y="12075"/>
                </a:cubicBezTo>
                <a:lnTo>
                  <a:pt x="13122" y="10443"/>
                </a:lnTo>
                <a:cubicBezTo>
                  <a:pt x="12794" y="10414"/>
                  <a:pt x="12466" y="10414"/>
                  <a:pt x="12137" y="10443"/>
                </a:cubicBezTo>
                <a:close/>
                <a:moveTo>
                  <a:pt x="11809" y="9731"/>
                </a:moveTo>
                <a:cubicBezTo>
                  <a:pt x="12339" y="9642"/>
                  <a:pt x="12895" y="9642"/>
                  <a:pt x="13451" y="9731"/>
                </a:cubicBezTo>
                <a:cubicBezTo>
                  <a:pt x="13577" y="9761"/>
                  <a:pt x="13703" y="9909"/>
                  <a:pt x="13728" y="10058"/>
                </a:cubicBezTo>
                <a:lnTo>
                  <a:pt x="13930" y="11719"/>
                </a:lnTo>
                <a:cubicBezTo>
                  <a:pt x="13981" y="11749"/>
                  <a:pt x="14006" y="11749"/>
                  <a:pt x="14031" y="11778"/>
                </a:cubicBezTo>
                <a:lnTo>
                  <a:pt x="15193" y="10770"/>
                </a:lnTo>
                <a:cubicBezTo>
                  <a:pt x="15319" y="10681"/>
                  <a:pt x="15471" y="10681"/>
                  <a:pt x="15597" y="10770"/>
                </a:cubicBezTo>
                <a:cubicBezTo>
                  <a:pt x="16052" y="11155"/>
                  <a:pt x="16431" y="11630"/>
                  <a:pt x="16759" y="12135"/>
                </a:cubicBezTo>
                <a:cubicBezTo>
                  <a:pt x="16835" y="12283"/>
                  <a:pt x="16835" y="12461"/>
                  <a:pt x="16759" y="12609"/>
                </a:cubicBezTo>
                <a:lnTo>
                  <a:pt x="15900" y="13974"/>
                </a:lnTo>
                <a:cubicBezTo>
                  <a:pt x="15925" y="14004"/>
                  <a:pt x="15925" y="14034"/>
                  <a:pt x="15951" y="14093"/>
                </a:cubicBezTo>
                <a:lnTo>
                  <a:pt x="17365" y="14330"/>
                </a:lnTo>
                <a:cubicBezTo>
                  <a:pt x="17517" y="14360"/>
                  <a:pt x="17618" y="14508"/>
                  <a:pt x="17643" y="14657"/>
                </a:cubicBezTo>
                <a:cubicBezTo>
                  <a:pt x="17693" y="14983"/>
                  <a:pt x="17719" y="15310"/>
                  <a:pt x="17719" y="15636"/>
                </a:cubicBezTo>
                <a:cubicBezTo>
                  <a:pt x="17719" y="15933"/>
                  <a:pt x="17693" y="16289"/>
                  <a:pt x="17643" y="16615"/>
                </a:cubicBezTo>
                <a:cubicBezTo>
                  <a:pt x="17618" y="16763"/>
                  <a:pt x="17517" y="16882"/>
                  <a:pt x="17365" y="16912"/>
                </a:cubicBezTo>
                <a:lnTo>
                  <a:pt x="15951" y="17179"/>
                </a:lnTo>
                <a:cubicBezTo>
                  <a:pt x="15925" y="17208"/>
                  <a:pt x="15925" y="17238"/>
                  <a:pt x="15900" y="17268"/>
                </a:cubicBezTo>
                <a:lnTo>
                  <a:pt x="16759" y="18662"/>
                </a:lnTo>
                <a:cubicBezTo>
                  <a:pt x="16835" y="18811"/>
                  <a:pt x="16835" y="18989"/>
                  <a:pt x="16759" y="19108"/>
                </a:cubicBezTo>
                <a:cubicBezTo>
                  <a:pt x="16431" y="19642"/>
                  <a:pt x="16026" y="20116"/>
                  <a:pt x="15597" y="20472"/>
                </a:cubicBezTo>
                <a:cubicBezTo>
                  <a:pt x="15471" y="20561"/>
                  <a:pt x="15319" y="20561"/>
                  <a:pt x="15193" y="20472"/>
                </a:cubicBezTo>
                <a:lnTo>
                  <a:pt x="14031" y="19493"/>
                </a:lnTo>
                <a:cubicBezTo>
                  <a:pt x="14006" y="19493"/>
                  <a:pt x="13981" y="19523"/>
                  <a:pt x="13930" y="19523"/>
                </a:cubicBezTo>
                <a:lnTo>
                  <a:pt x="13728" y="21214"/>
                </a:lnTo>
                <a:cubicBezTo>
                  <a:pt x="13703" y="21363"/>
                  <a:pt x="13577" y="21511"/>
                  <a:pt x="13451" y="21511"/>
                </a:cubicBezTo>
                <a:cubicBezTo>
                  <a:pt x="13198" y="21570"/>
                  <a:pt x="12895" y="21600"/>
                  <a:pt x="12617" y="21600"/>
                </a:cubicBezTo>
                <a:cubicBezTo>
                  <a:pt x="12339" y="21600"/>
                  <a:pt x="12087" y="21570"/>
                  <a:pt x="11809" y="21511"/>
                </a:cubicBezTo>
                <a:cubicBezTo>
                  <a:pt x="11658" y="21511"/>
                  <a:pt x="11557" y="21363"/>
                  <a:pt x="11531" y="21214"/>
                </a:cubicBezTo>
                <a:lnTo>
                  <a:pt x="11304" y="19523"/>
                </a:lnTo>
                <a:cubicBezTo>
                  <a:pt x="11279" y="19523"/>
                  <a:pt x="11253" y="19493"/>
                  <a:pt x="11228" y="19493"/>
                </a:cubicBezTo>
                <a:lnTo>
                  <a:pt x="10041" y="20472"/>
                </a:lnTo>
                <a:cubicBezTo>
                  <a:pt x="9915" y="20561"/>
                  <a:pt x="9789" y="20561"/>
                  <a:pt x="9662" y="20472"/>
                </a:cubicBezTo>
                <a:cubicBezTo>
                  <a:pt x="9208" y="20116"/>
                  <a:pt x="8804" y="19642"/>
                  <a:pt x="8501" y="19108"/>
                </a:cubicBezTo>
                <a:cubicBezTo>
                  <a:pt x="8425" y="18989"/>
                  <a:pt x="8425" y="18811"/>
                  <a:pt x="8501" y="18662"/>
                </a:cubicBezTo>
                <a:lnTo>
                  <a:pt x="9334" y="17268"/>
                </a:lnTo>
                <a:cubicBezTo>
                  <a:pt x="9334" y="17238"/>
                  <a:pt x="9309" y="17208"/>
                  <a:pt x="9309" y="17179"/>
                </a:cubicBezTo>
                <a:lnTo>
                  <a:pt x="7869" y="16912"/>
                </a:lnTo>
                <a:cubicBezTo>
                  <a:pt x="7743" y="16882"/>
                  <a:pt x="7617" y="16763"/>
                  <a:pt x="7617" y="16615"/>
                </a:cubicBezTo>
                <a:cubicBezTo>
                  <a:pt x="7566" y="16289"/>
                  <a:pt x="7541" y="15933"/>
                  <a:pt x="7541" y="15636"/>
                </a:cubicBezTo>
                <a:cubicBezTo>
                  <a:pt x="7541" y="15310"/>
                  <a:pt x="7566" y="14983"/>
                  <a:pt x="7617" y="14657"/>
                </a:cubicBezTo>
                <a:cubicBezTo>
                  <a:pt x="7617" y="14508"/>
                  <a:pt x="7743" y="14360"/>
                  <a:pt x="7869" y="14330"/>
                </a:cubicBezTo>
                <a:lnTo>
                  <a:pt x="9309" y="14093"/>
                </a:lnTo>
                <a:cubicBezTo>
                  <a:pt x="9309" y="14034"/>
                  <a:pt x="9334" y="14004"/>
                  <a:pt x="9334" y="13974"/>
                </a:cubicBezTo>
                <a:lnTo>
                  <a:pt x="8501" y="12609"/>
                </a:lnTo>
                <a:cubicBezTo>
                  <a:pt x="8425" y="12461"/>
                  <a:pt x="8425" y="12283"/>
                  <a:pt x="8501" y="12135"/>
                </a:cubicBezTo>
                <a:cubicBezTo>
                  <a:pt x="8804" y="11630"/>
                  <a:pt x="9208" y="11155"/>
                  <a:pt x="9662" y="10770"/>
                </a:cubicBezTo>
                <a:cubicBezTo>
                  <a:pt x="9789" y="10681"/>
                  <a:pt x="9915" y="10681"/>
                  <a:pt x="10041" y="10770"/>
                </a:cubicBezTo>
                <a:lnTo>
                  <a:pt x="11228" y="11778"/>
                </a:lnTo>
                <a:cubicBezTo>
                  <a:pt x="11253" y="11749"/>
                  <a:pt x="11279" y="11749"/>
                  <a:pt x="11304" y="11719"/>
                </a:cubicBezTo>
                <a:lnTo>
                  <a:pt x="11531" y="10058"/>
                </a:lnTo>
                <a:cubicBezTo>
                  <a:pt x="11557" y="9909"/>
                  <a:pt x="11658" y="9761"/>
                  <a:pt x="11809" y="9731"/>
                </a:cubicBezTo>
                <a:close/>
                <a:moveTo>
                  <a:pt x="6805" y="770"/>
                </a:moveTo>
                <a:cubicBezTo>
                  <a:pt x="5368" y="770"/>
                  <a:pt x="4184" y="2134"/>
                  <a:pt x="4184" y="3823"/>
                </a:cubicBezTo>
                <a:cubicBezTo>
                  <a:pt x="4184" y="4060"/>
                  <a:pt x="4209" y="4326"/>
                  <a:pt x="4259" y="4563"/>
                </a:cubicBezTo>
                <a:cubicBezTo>
                  <a:pt x="4285" y="4682"/>
                  <a:pt x="4285" y="4830"/>
                  <a:pt x="4209" y="4889"/>
                </a:cubicBezTo>
                <a:cubicBezTo>
                  <a:pt x="4159" y="4978"/>
                  <a:pt x="4083" y="5037"/>
                  <a:pt x="3957" y="5067"/>
                </a:cubicBezTo>
                <a:cubicBezTo>
                  <a:pt x="2117" y="5156"/>
                  <a:pt x="630" y="6993"/>
                  <a:pt x="630" y="9186"/>
                </a:cubicBezTo>
                <a:cubicBezTo>
                  <a:pt x="630" y="10994"/>
                  <a:pt x="1663" y="12623"/>
                  <a:pt x="3125" y="13127"/>
                </a:cubicBezTo>
                <a:cubicBezTo>
                  <a:pt x="3453" y="10934"/>
                  <a:pt x="5167" y="9275"/>
                  <a:pt x="7158" y="9482"/>
                </a:cubicBezTo>
                <a:cubicBezTo>
                  <a:pt x="7158" y="9334"/>
                  <a:pt x="7158" y="9186"/>
                  <a:pt x="7158" y="9067"/>
                </a:cubicBezTo>
                <a:cubicBezTo>
                  <a:pt x="7158" y="6193"/>
                  <a:pt x="9124" y="3882"/>
                  <a:pt x="11569" y="3882"/>
                </a:cubicBezTo>
                <a:cubicBezTo>
                  <a:pt x="11922" y="3882"/>
                  <a:pt x="12249" y="3941"/>
                  <a:pt x="12602" y="4000"/>
                </a:cubicBezTo>
                <a:cubicBezTo>
                  <a:pt x="12501" y="2845"/>
                  <a:pt x="11644" y="1956"/>
                  <a:pt x="10636" y="1956"/>
                </a:cubicBezTo>
                <a:cubicBezTo>
                  <a:pt x="10208" y="1956"/>
                  <a:pt x="9830" y="2074"/>
                  <a:pt x="9477" y="2371"/>
                </a:cubicBezTo>
                <a:cubicBezTo>
                  <a:pt x="9401" y="2430"/>
                  <a:pt x="9326" y="2459"/>
                  <a:pt x="9225" y="2430"/>
                </a:cubicBezTo>
                <a:cubicBezTo>
                  <a:pt x="9124" y="2430"/>
                  <a:pt x="9074" y="2341"/>
                  <a:pt x="9023" y="2252"/>
                </a:cubicBezTo>
                <a:cubicBezTo>
                  <a:pt x="8544" y="1304"/>
                  <a:pt x="7712" y="770"/>
                  <a:pt x="6805" y="770"/>
                </a:cubicBezTo>
                <a:close/>
                <a:moveTo>
                  <a:pt x="6805" y="0"/>
                </a:moveTo>
                <a:cubicBezTo>
                  <a:pt x="7838" y="0"/>
                  <a:pt x="8771" y="563"/>
                  <a:pt x="9376" y="1541"/>
                </a:cubicBezTo>
                <a:cubicBezTo>
                  <a:pt x="9779" y="1304"/>
                  <a:pt x="10182" y="1185"/>
                  <a:pt x="10636" y="1185"/>
                </a:cubicBezTo>
                <a:cubicBezTo>
                  <a:pt x="12073" y="1185"/>
                  <a:pt x="13257" y="2578"/>
                  <a:pt x="13257" y="4267"/>
                </a:cubicBezTo>
                <a:cubicBezTo>
                  <a:pt x="14518" y="4889"/>
                  <a:pt x="15475" y="6193"/>
                  <a:pt x="15828" y="7764"/>
                </a:cubicBezTo>
                <a:cubicBezTo>
                  <a:pt x="16232" y="7497"/>
                  <a:pt x="16685" y="7349"/>
                  <a:pt x="17139" y="7349"/>
                </a:cubicBezTo>
                <a:cubicBezTo>
                  <a:pt x="18550" y="7349"/>
                  <a:pt x="19735" y="8742"/>
                  <a:pt x="19735" y="10401"/>
                </a:cubicBezTo>
                <a:cubicBezTo>
                  <a:pt x="19735" y="10757"/>
                  <a:pt x="19685" y="11142"/>
                  <a:pt x="19558" y="11468"/>
                </a:cubicBezTo>
                <a:cubicBezTo>
                  <a:pt x="20768" y="11942"/>
                  <a:pt x="21600" y="13275"/>
                  <a:pt x="21600" y="14816"/>
                </a:cubicBezTo>
                <a:cubicBezTo>
                  <a:pt x="21600" y="16742"/>
                  <a:pt x="20264" y="18342"/>
                  <a:pt x="18601" y="18342"/>
                </a:cubicBezTo>
                <a:cubicBezTo>
                  <a:pt x="18424" y="18342"/>
                  <a:pt x="18273" y="18165"/>
                  <a:pt x="18273" y="17957"/>
                </a:cubicBezTo>
                <a:cubicBezTo>
                  <a:pt x="18273" y="17720"/>
                  <a:pt x="18424" y="17572"/>
                  <a:pt x="18601" y="17572"/>
                </a:cubicBezTo>
                <a:cubicBezTo>
                  <a:pt x="19886" y="17572"/>
                  <a:pt x="20945" y="16327"/>
                  <a:pt x="20945" y="14816"/>
                </a:cubicBezTo>
                <a:cubicBezTo>
                  <a:pt x="20945" y="13483"/>
                  <a:pt x="20138" y="12357"/>
                  <a:pt x="19029" y="12120"/>
                </a:cubicBezTo>
                <a:cubicBezTo>
                  <a:pt x="18928" y="12060"/>
                  <a:pt x="18853" y="12001"/>
                  <a:pt x="18802" y="11883"/>
                </a:cubicBezTo>
                <a:cubicBezTo>
                  <a:pt x="18752" y="11764"/>
                  <a:pt x="18777" y="11646"/>
                  <a:pt x="18802" y="11527"/>
                </a:cubicBezTo>
                <a:cubicBezTo>
                  <a:pt x="18979" y="11171"/>
                  <a:pt x="19054" y="10816"/>
                  <a:pt x="19054" y="10401"/>
                </a:cubicBezTo>
                <a:cubicBezTo>
                  <a:pt x="19054" y="9156"/>
                  <a:pt x="18197" y="8119"/>
                  <a:pt x="17139" y="8119"/>
                </a:cubicBezTo>
                <a:cubicBezTo>
                  <a:pt x="16660" y="8119"/>
                  <a:pt x="16181" y="8356"/>
                  <a:pt x="15828" y="8742"/>
                </a:cubicBezTo>
                <a:cubicBezTo>
                  <a:pt x="15727" y="8830"/>
                  <a:pt x="15601" y="8860"/>
                  <a:pt x="15501" y="8801"/>
                </a:cubicBezTo>
                <a:cubicBezTo>
                  <a:pt x="15375" y="8742"/>
                  <a:pt x="15299" y="8623"/>
                  <a:pt x="15274" y="8475"/>
                </a:cubicBezTo>
                <a:cubicBezTo>
                  <a:pt x="15047" y="6282"/>
                  <a:pt x="13434" y="4652"/>
                  <a:pt x="11569" y="4652"/>
                </a:cubicBezTo>
                <a:cubicBezTo>
                  <a:pt x="9502" y="4652"/>
                  <a:pt x="7813" y="6638"/>
                  <a:pt x="7813" y="9067"/>
                </a:cubicBezTo>
                <a:cubicBezTo>
                  <a:pt x="7813" y="9334"/>
                  <a:pt x="7813" y="9571"/>
                  <a:pt x="7864" y="9868"/>
                </a:cubicBezTo>
                <a:cubicBezTo>
                  <a:pt x="7889" y="10016"/>
                  <a:pt x="7838" y="10134"/>
                  <a:pt x="7763" y="10223"/>
                </a:cubicBezTo>
                <a:cubicBezTo>
                  <a:pt x="7712" y="10312"/>
                  <a:pt x="7586" y="10342"/>
                  <a:pt x="7486" y="10312"/>
                </a:cubicBezTo>
                <a:cubicBezTo>
                  <a:pt x="7259" y="10253"/>
                  <a:pt x="7057" y="10253"/>
                  <a:pt x="6830" y="10253"/>
                </a:cubicBezTo>
                <a:cubicBezTo>
                  <a:pt x="5116" y="10253"/>
                  <a:pt x="3705" y="11883"/>
                  <a:pt x="3705" y="13898"/>
                </a:cubicBezTo>
                <a:cubicBezTo>
                  <a:pt x="3705" y="15913"/>
                  <a:pt x="5116" y="17572"/>
                  <a:pt x="6830" y="17572"/>
                </a:cubicBezTo>
                <a:cubicBezTo>
                  <a:pt x="7007" y="17572"/>
                  <a:pt x="7158" y="17720"/>
                  <a:pt x="7158" y="17957"/>
                </a:cubicBezTo>
                <a:cubicBezTo>
                  <a:pt x="7158" y="18165"/>
                  <a:pt x="7007" y="18342"/>
                  <a:pt x="6830" y="18342"/>
                </a:cubicBezTo>
                <a:cubicBezTo>
                  <a:pt x="4764" y="18342"/>
                  <a:pt x="3075" y="16357"/>
                  <a:pt x="3075" y="13927"/>
                </a:cubicBezTo>
                <a:cubicBezTo>
                  <a:pt x="1260" y="13335"/>
                  <a:pt x="0" y="11408"/>
                  <a:pt x="0" y="9186"/>
                </a:cubicBezTo>
                <a:cubicBezTo>
                  <a:pt x="0" y="6727"/>
                  <a:pt x="1537" y="4682"/>
                  <a:pt x="3579" y="4326"/>
                </a:cubicBezTo>
                <a:cubicBezTo>
                  <a:pt x="3529" y="4149"/>
                  <a:pt x="3529" y="4000"/>
                  <a:pt x="3529" y="3823"/>
                </a:cubicBezTo>
                <a:cubicBezTo>
                  <a:pt x="3529" y="1719"/>
                  <a:pt x="4990" y="0"/>
                  <a:pt x="6805" y="0"/>
                </a:cubicBezTo>
                <a:close/>
              </a:path>
            </a:pathLst>
          </a:custGeom>
          <a:solidFill>
            <a:srgbClr val="2E6B7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1" name="Shape"/>
          <p:cNvSpPr/>
          <p:nvPr/>
        </p:nvSpPr>
        <p:spPr>
          <a:xfrm>
            <a:off x="4140212" y="4741159"/>
            <a:ext cx="455486" cy="455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19687"/>
                </a:moveTo>
                <a:lnTo>
                  <a:pt x="679" y="20266"/>
                </a:lnTo>
                <a:cubicBezTo>
                  <a:pt x="679" y="20643"/>
                  <a:pt x="956" y="20945"/>
                  <a:pt x="1333" y="20945"/>
                </a:cubicBezTo>
                <a:lnTo>
                  <a:pt x="20267" y="20945"/>
                </a:lnTo>
                <a:cubicBezTo>
                  <a:pt x="20644" y="20945"/>
                  <a:pt x="20921" y="20643"/>
                  <a:pt x="20921" y="20266"/>
                </a:cubicBezTo>
                <a:lnTo>
                  <a:pt x="20921" y="19687"/>
                </a:lnTo>
                <a:lnTo>
                  <a:pt x="679" y="19687"/>
                </a:lnTo>
                <a:close/>
                <a:moveTo>
                  <a:pt x="2137" y="16792"/>
                </a:moveTo>
                <a:lnTo>
                  <a:pt x="905" y="19032"/>
                </a:lnTo>
                <a:lnTo>
                  <a:pt x="20695" y="19032"/>
                </a:lnTo>
                <a:lnTo>
                  <a:pt x="19463" y="16792"/>
                </a:lnTo>
                <a:lnTo>
                  <a:pt x="2137" y="16792"/>
                </a:lnTo>
                <a:close/>
                <a:moveTo>
                  <a:pt x="7003" y="13973"/>
                </a:moveTo>
                <a:lnTo>
                  <a:pt x="11517" y="13973"/>
                </a:lnTo>
                <a:cubicBezTo>
                  <a:pt x="11692" y="13973"/>
                  <a:pt x="11841" y="14096"/>
                  <a:pt x="11841" y="14294"/>
                </a:cubicBezTo>
                <a:cubicBezTo>
                  <a:pt x="11841" y="14466"/>
                  <a:pt x="11692" y="14614"/>
                  <a:pt x="11517" y="14614"/>
                </a:cubicBezTo>
                <a:lnTo>
                  <a:pt x="7003" y="14614"/>
                </a:lnTo>
                <a:cubicBezTo>
                  <a:pt x="6804" y="14614"/>
                  <a:pt x="6654" y="14466"/>
                  <a:pt x="6654" y="14294"/>
                </a:cubicBezTo>
                <a:cubicBezTo>
                  <a:pt x="6654" y="14096"/>
                  <a:pt x="6804" y="13973"/>
                  <a:pt x="7003" y="13973"/>
                </a:cubicBezTo>
                <a:close/>
                <a:moveTo>
                  <a:pt x="7003" y="11644"/>
                </a:moveTo>
                <a:lnTo>
                  <a:pt x="10297" y="11644"/>
                </a:lnTo>
                <a:cubicBezTo>
                  <a:pt x="10472" y="11644"/>
                  <a:pt x="10621" y="11787"/>
                  <a:pt x="10621" y="11977"/>
                </a:cubicBezTo>
                <a:cubicBezTo>
                  <a:pt x="10621" y="12143"/>
                  <a:pt x="10472" y="12286"/>
                  <a:pt x="10297" y="12286"/>
                </a:cubicBezTo>
                <a:lnTo>
                  <a:pt x="7003" y="12286"/>
                </a:lnTo>
                <a:cubicBezTo>
                  <a:pt x="6804" y="12286"/>
                  <a:pt x="6654" y="12143"/>
                  <a:pt x="6654" y="11977"/>
                </a:cubicBezTo>
                <a:cubicBezTo>
                  <a:pt x="6654" y="11787"/>
                  <a:pt x="6804" y="11644"/>
                  <a:pt x="7003" y="11644"/>
                </a:cubicBezTo>
                <a:close/>
                <a:moveTo>
                  <a:pt x="7008" y="9315"/>
                </a:moveTo>
                <a:lnTo>
                  <a:pt x="10292" y="9315"/>
                </a:lnTo>
                <a:cubicBezTo>
                  <a:pt x="10469" y="9315"/>
                  <a:pt x="10621" y="9458"/>
                  <a:pt x="10621" y="9624"/>
                </a:cubicBezTo>
                <a:cubicBezTo>
                  <a:pt x="10621" y="9815"/>
                  <a:pt x="10469" y="9957"/>
                  <a:pt x="10292" y="9957"/>
                </a:cubicBezTo>
                <a:lnTo>
                  <a:pt x="7008" y="9957"/>
                </a:lnTo>
                <a:cubicBezTo>
                  <a:pt x="6805" y="9957"/>
                  <a:pt x="6654" y="9815"/>
                  <a:pt x="6654" y="9624"/>
                </a:cubicBezTo>
                <a:cubicBezTo>
                  <a:pt x="6654" y="9458"/>
                  <a:pt x="6805" y="9315"/>
                  <a:pt x="7008" y="9315"/>
                </a:cubicBezTo>
                <a:close/>
                <a:moveTo>
                  <a:pt x="12188" y="7755"/>
                </a:moveTo>
                <a:lnTo>
                  <a:pt x="12188" y="11749"/>
                </a:lnTo>
                <a:lnTo>
                  <a:pt x="12993" y="11749"/>
                </a:lnTo>
                <a:cubicBezTo>
                  <a:pt x="13169" y="11749"/>
                  <a:pt x="13320" y="11900"/>
                  <a:pt x="13320" y="12103"/>
                </a:cubicBezTo>
                <a:lnTo>
                  <a:pt x="13320" y="12987"/>
                </a:lnTo>
                <a:lnTo>
                  <a:pt x="14955" y="11825"/>
                </a:lnTo>
                <a:cubicBezTo>
                  <a:pt x="15005" y="11799"/>
                  <a:pt x="15056" y="11749"/>
                  <a:pt x="15131" y="11749"/>
                </a:cubicBezTo>
                <a:lnTo>
                  <a:pt x="19282" y="11749"/>
                </a:lnTo>
                <a:lnTo>
                  <a:pt x="19282" y="7755"/>
                </a:lnTo>
                <a:lnTo>
                  <a:pt x="12188" y="7755"/>
                </a:lnTo>
                <a:close/>
                <a:moveTo>
                  <a:pt x="11860" y="7097"/>
                </a:moveTo>
                <a:lnTo>
                  <a:pt x="19609" y="7097"/>
                </a:lnTo>
                <a:cubicBezTo>
                  <a:pt x="19786" y="7097"/>
                  <a:pt x="19936" y="7249"/>
                  <a:pt x="19936" y="7426"/>
                </a:cubicBezTo>
                <a:lnTo>
                  <a:pt x="19936" y="12103"/>
                </a:lnTo>
                <a:cubicBezTo>
                  <a:pt x="19936" y="12280"/>
                  <a:pt x="19786" y="12431"/>
                  <a:pt x="19609" y="12431"/>
                </a:cubicBezTo>
                <a:lnTo>
                  <a:pt x="15232" y="12431"/>
                </a:lnTo>
                <a:lnTo>
                  <a:pt x="13194" y="13872"/>
                </a:lnTo>
                <a:cubicBezTo>
                  <a:pt x="13118" y="13923"/>
                  <a:pt x="13043" y="13948"/>
                  <a:pt x="12993" y="13948"/>
                </a:cubicBezTo>
                <a:cubicBezTo>
                  <a:pt x="12942" y="13948"/>
                  <a:pt x="12892" y="13948"/>
                  <a:pt x="12842" y="13923"/>
                </a:cubicBezTo>
                <a:cubicBezTo>
                  <a:pt x="12716" y="13847"/>
                  <a:pt x="12666" y="13746"/>
                  <a:pt x="12666" y="13619"/>
                </a:cubicBezTo>
                <a:lnTo>
                  <a:pt x="12666" y="12431"/>
                </a:lnTo>
                <a:lnTo>
                  <a:pt x="11860" y="12431"/>
                </a:lnTo>
                <a:cubicBezTo>
                  <a:pt x="11684" y="12431"/>
                  <a:pt x="11533" y="12280"/>
                  <a:pt x="11533" y="12103"/>
                </a:cubicBezTo>
                <a:lnTo>
                  <a:pt x="11533" y="7426"/>
                </a:lnTo>
                <a:cubicBezTo>
                  <a:pt x="11533" y="7249"/>
                  <a:pt x="11684" y="7097"/>
                  <a:pt x="11860" y="7097"/>
                </a:cubicBezTo>
                <a:close/>
                <a:moveTo>
                  <a:pt x="7004" y="7097"/>
                </a:moveTo>
                <a:lnTo>
                  <a:pt x="10407" y="7097"/>
                </a:lnTo>
                <a:cubicBezTo>
                  <a:pt x="10582" y="7097"/>
                  <a:pt x="10732" y="7245"/>
                  <a:pt x="10732" y="7418"/>
                </a:cubicBezTo>
                <a:cubicBezTo>
                  <a:pt x="10732" y="7590"/>
                  <a:pt x="10582" y="7738"/>
                  <a:pt x="10407" y="7738"/>
                </a:cubicBezTo>
                <a:lnTo>
                  <a:pt x="7004" y="7738"/>
                </a:lnTo>
                <a:cubicBezTo>
                  <a:pt x="6804" y="7738"/>
                  <a:pt x="6654" y="7590"/>
                  <a:pt x="6654" y="7418"/>
                </a:cubicBezTo>
                <a:cubicBezTo>
                  <a:pt x="6654" y="7245"/>
                  <a:pt x="6804" y="7097"/>
                  <a:pt x="7004" y="7097"/>
                </a:cubicBezTo>
                <a:close/>
                <a:moveTo>
                  <a:pt x="10529" y="4769"/>
                </a:moveTo>
                <a:lnTo>
                  <a:pt x="14645" y="4769"/>
                </a:lnTo>
                <a:cubicBezTo>
                  <a:pt x="14821" y="4769"/>
                  <a:pt x="14946" y="4916"/>
                  <a:pt x="14946" y="5089"/>
                </a:cubicBezTo>
                <a:cubicBezTo>
                  <a:pt x="14946" y="5261"/>
                  <a:pt x="14821" y="5409"/>
                  <a:pt x="14645" y="5409"/>
                </a:cubicBezTo>
                <a:lnTo>
                  <a:pt x="10529" y="5409"/>
                </a:lnTo>
                <a:cubicBezTo>
                  <a:pt x="10353" y="5409"/>
                  <a:pt x="10203" y="5261"/>
                  <a:pt x="10203" y="5089"/>
                </a:cubicBezTo>
                <a:cubicBezTo>
                  <a:pt x="10203" y="4916"/>
                  <a:pt x="10353" y="4769"/>
                  <a:pt x="10529" y="4769"/>
                </a:cubicBezTo>
                <a:close/>
                <a:moveTo>
                  <a:pt x="7007" y="4769"/>
                </a:moveTo>
                <a:lnTo>
                  <a:pt x="9074" y="4769"/>
                </a:lnTo>
                <a:cubicBezTo>
                  <a:pt x="9250" y="4769"/>
                  <a:pt x="9401" y="4916"/>
                  <a:pt x="9401" y="5089"/>
                </a:cubicBezTo>
                <a:cubicBezTo>
                  <a:pt x="9401" y="5261"/>
                  <a:pt x="9250" y="5409"/>
                  <a:pt x="9074" y="5409"/>
                </a:cubicBezTo>
                <a:lnTo>
                  <a:pt x="7007" y="5409"/>
                </a:lnTo>
                <a:cubicBezTo>
                  <a:pt x="6805" y="5409"/>
                  <a:pt x="6654" y="5261"/>
                  <a:pt x="6654" y="5089"/>
                </a:cubicBezTo>
                <a:cubicBezTo>
                  <a:pt x="6654" y="4916"/>
                  <a:pt x="6805" y="4769"/>
                  <a:pt x="7007" y="4769"/>
                </a:cubicBezTo>
                <a:close/>
                <a:moveTo>
                  <a:pt x="18395" y="3327"/>
                </a:moveTo>
                <a:lnTo>
                  <a:pt x="18591" y="3327"/>
                </a:lnTo>
                <a:cubicBezTo>
                  <a:pt x="19325" y="3327"/>
                  <a:pt x="19937" y="3959"/>
                  <a:pt x="19937" y="4693"/>
                </a:cubicBezTo>
                <a:lnTo>
                  <a:pt x="19937" y="5856"/>
                </a:lnTo>
                <a:cubicBezTo>
                  <a:pt x="19937" y="6033"/>
                  <a:pt x="19790" y="6185"/>
                  <a:pt x="19619" y="6185"/>
                </a:cubicBezTo>
                <a:cubicBezTo>
                  <a:pt x="19447" y="6185"/>
                  <a:pt x="19301" y="6033"/>
                  <a:pt x="19301" y="5856"/>
                </a:cubicBezTo>
                <a:lnTo>
                  <a:pt x="19301" y="4693"/>
                </a:lnTo>
                <a:cubicBezTo>
                  <a:pt x="19301" y="4313"/>
                  <a:pt x="18982" y="4010"/>
                  <a:pt x="18591" y="4010"/>
                </a:cubicBezTo>
                <a:lnTo>
                  <a:pt x="18395" y="4010"/>
                </a:lnTo>
                <a:cubicBezTo>
                  <a:pt x="18223" y="4010"/>
                  <a:pt x="18076" y="3858"/>
                  <a:pt x="18076" y="3681"/>
                </a:cubicBezTo>
                <a:cubicBezTo>
                  <a:pt x="18076" y="3479"/>
                  <a:pt x="18223" y="3327"/>
                  <a:pt x="18395" y="3327"/>
                </a:cubicBezTo>
                <a:close/>
                <a:moveTo>
                  <a:pt x="7006" y="2440"/>
                </a:moveTo>
                <a:lnTo>
                  <a:pt x="10849" y="2440"/>
                </a:lnTo>
                <a:cubicBezTo>
                  <a:pt x="11025" y="2440"/>
                  <a:pt x="11176" y="2588"/>
                  <a:pt x="11176" y="2760"/>
                </a:cubicBezTo>
                <a:cubicBezTo>
                  <a:pt x="11176" y="2933"/>
                  <a:pt x="11025" y="3080"/>
                  <a:pt x="10849" y="3080"/>
                </a:cubicBezTo>
                <a:lnTo>
                  <a:pt x="7006" y="3080"/>
                </a:lnTo>
                <a:cubicBezTo>
                  <a:pt x="6805" y="3080"/>
                  <a:pt x="6654" y="2933"/>
                  <a:pt x="6654" y="2760"/>
                </a:cubicBezTo>
                <a:cubicBezTo>
                  <a:pt x="6654" y="2588"/>
                  <a:pt x="6805" y="2440"/>
                  <a:pt x="7006" y="2440"/>
                </a:cubicBezTo>
                <a:close/>
                <a:moveTo>
                  <a:pt x="14786" y="1108"/>
                </a:moveTo>
                <a:lnTo>
                  <a:pt x="14786" y="2392"/>
                </a:lnTo>
                <a:lnTo>
                  <a:pt x="16068" y="2392"/>
                </a:lnTo>
                <a:lnTo>
                  <a:pt x="15439" y="1762"/>
                </a:lnTo>
                <a:lnTo>
                  <a:pt x="14786" y="1108"/>
                </a:lnTo>
                <a:close/>
                <a:moveTo>
                  <a:pt x="4753" y="0"/>
                </a:moveTo>
                <a:lnTo>
                  <a:pt x="14459" y="0"/>
                </a:lnTo>
                <a:cubicBezTo>
                  <a:pt x="14484" y="0"/>
                  <a:pt x="14484" y="0"/>
                  <a:pt x="14484" y="0"/>
                </a:cubicBezTo>
                <a:cubicBezTo>
                  <a:pt x="14509" y="0"/>
                  <a:pt x="14534" y="0"/>
                  <a:pt x="14559" y="25"/>
                </a:cubicBezTo>
                <a:cubicBezTo>
                  <a:pt x="14559" y="25"/>
                  <a:pt x="14584" y="25"/>
                  <a:pt x="14610" y="25"/>
                </a:cubicBezTo>
                <a:cubicBezTo>
                  <a:pt x="14635" y="50"/>
                  <a:pt x="14660" y="76"/>
                  <a:pt x="14685" y="101"/>
                </a:cubicBezTo>
                <a:lnTo>
                  <a:pt x="17099" y="2492"/>
                </a:lnTo>
                <a:cubicBezTo>
                  <a:pt x="17124" y="2543"/>
                  <a:pt x="17149" y="2568"/>
                  <a:pt x="17149" y="2593"/>
                </a:cubicBezTo>
                <a:cubicBezTo>
                  <a:pt x="17174" y="2618"/>
                  <a:pt x="17174" y="2618"/>
                  <a:pt x="17174" y="2643"/>
                </a:cubicBezTo>
                <a:cubicBezTo>
                  <a:pt x="17200" y="2643"/>
                  <a:pt x="17200" y="2668"/>
                  <a:pt x="17200" y="2719"/>
                </a:cubicBezTo>
                <a:cubicBezTo>
                  <a:pt x="17200" y="2719"/>
                  <a:pt x="17200" y="2719"/>
                  <a:pt x="17200" y="2744"/>
                </a:cubicBezTo>
                <a:lnTo>
                  <a:pt x="17200" y="5815"/>
                </a:lnTo>
                <a:cubicBezTo>
                  <a:pt x="17200" y="5992"/>
                  <a:pt x="17049" y="6143"/>
                  <a:pt x="16873" y="6143"/>
                </a:cubicBezTo>
                <a:cubicBezTo>
                  <a:pt x="16697" y="6143"/>
                  <a:pt x="16546" y="5992"/>
                  <a:pt x="16546" y="5815"/>
                </a:cubicBezTo>
                <a:lnTo>
                  <a:pt x="16546" y="3071"/>
                </a:lnTo>
                <a:lnTo>
                  <a:pt x="14459" y="3071"/>
                </a:lnTo>
                <a:cubicBezTo>
                  <a:pt x="14283" y="3071"/>
                  <a:pt x="14132" y="2920"/>
                  <a:pt x="14132" y="2744"/>
                </a:cubicBezTo>
                <a:lnTo>
                  <a:pt x="14132" y="654"/>
                </a:lnTo>
                <a:lnTo>
                  <a:pt x="5054" y="654"/>
                </a:lnTo>
                <a:lnTo>
                  <a:pt x="5054" y="16137"/>
                </a:lnTo>
                <a:lnTo>
                  <a:pt x="16546" y="16137"/>
                </a:lnTo>
                <a:lnTo>
                  <a:pt x="16546" y="13645"/>
                </a:lnTo>
                <a:cubicBezTo>
                  <a:pt x="16546" y="13443"/>
                  <a:pt x="16697" y="13318"/>
                  <a:pt x="16873" y="13318"/>
                </a:cubicBezTo>
                <a:cubicBezTo>
                  <a:pt x="17049" y="13318"/>
                  <a:pt x="17200" y="13443"/>
                  <a:pt x="17200" y="13645"/>
                </a:cubicBezTo>
                <a:lnTo>
                  <a:pt x="17200" y="16137"/>
                </a:lnTo>
                <a:lnTo>
                  <a:pt x="19337" y="16137"/>
                </a:lnTo>
                <a:lnTo>
                  <a:pt x="19337" y="13645"/>
                </a:lnTo>
                <a:cubicBezTo>
                  <a:pt x="19337" y="13443"/>
                  <a:pt x="19488" y="13318"/>
                  <a:pt x="19664" y="13318"/>
                </a:cubicBezTo>
                <a:cubicBezTo>
                  <a:pt x="19840" y="13318"/>
                  <a:pt x="19991" y="13443"/>
                  <a:pt x="19991" y="13645"/>
                </a:cubicBezTo>
                <a:lnTo>
                  <a:pt x="19991" y="16364"/>
                </a:lnTo>
                <a:lnTo>
                  <a:pt x="21550" y="19208"/>
                </a:lnTo>
                <a:cubicBezTo>
                  <a:pt x="21550" y="19208"/>
                  <a:pt x="21550" y="19208"/>
                  <a:pt x="21550" y="19234"/>
                </a:cubicBezTo>
                <a:cubicBezTo>
                  <a:pt x="21575" y="19234"/>
                  <a:pt x="21575" y="19234"/>
                  <a:pt x="21575" y="19259"/>
                </a:cubicBezTo>
                <a:cubicBezTo>
                  <a:pt x="21575" y="19284"/>
                  <a:pt x="21575" y="19309"/>
                  <a:pt x="21600" y="19359"/>
                </a:cubicBezTo>
                <a:lnTo>
                  <a:pt x="21600" y="20266"/>
                </a:lnTo>
                <a:cubicBezTo>
                  <a:pt x="21600" y="20996"/>
                  <a:pt x="20997" y="21600"/>
                  <a:pt x="20267" y="21600"/>
                </a:cubicBezTo>
                <a:lnTo>
                  <a:pt x="1333" y="21600"/>
                </a:lnTo>
                <a:cubicBezTo>
                  <a:pt x="603" y="21600"/>
                  <a:pt x="0" y="20996"/>
                  <a:pt x="0" y="20266"/>
                </a:cubicBezTo>
                <a:lnTo>
                  <a:pt x="0" y="19359"/>
                </a:lnTo>
                <a:cubicBezTo>
                  <a:pt x="0" y="19309"/>
                  <a:pt x="25" y="19284"/>
                  <a:pt x="50" y="19259"/>
                </a:cubicBezTo>
                <a:cubicBezTo>
                  <a:pt x="50" y="19234"/>
                  <a:pt x="50" y="19234"/>
                  <a:pt x="50" y="19234"/>
                </a:cubicBezTo>
                <a:cubicBezTo>
                  <a:pt x="50" y="19208"/>
                  <a:pt x="50" y="19208"/>
                  <a:pt x="50" y="19208"/>
                </a:cubicBezTo>
                <a:lnTo>
                  <a:pt x="1609" y="16364"/>
                </a:lnTo>
                <a:lnTo>
                  <a:pt x="1609" y="4657"/>
                </a:lnTo>
                <a:cubicBezTo>
                  <a:pt x="1609" y="3927"/>
                  <a:pt x="2238" y="3298"/>
                  <a:pt x="2992" y="3298"/>
                </a:cubicBezTo>
                <a:lnTo>
                  <a:pt x="3193" y="3298"/>
                </a:lnTo>
                <a:cubicBezTo>
                  <a:pt x="3369" y="3298"/>
                  <a:pt x="3520" y="3449"/>
                  <a:pt x="3520" y="3650"/>
                </a:cubicBezTo>
                <a:cubicBezTo>
                  <a:pt x="3520" y="3827"/>
                  <a:pt x="3369" y="3978"/>
                  <a:pt x="3193" y="3978"/>
                </a:cubicBezTo>
                <a:lnTo>
                  <a:pt x="2992" y="3978"/>
                </a:lnTo>
                <a:cubicBezTo>
                  <a:pt x="2590" y="3978"/>
                  <a:pt x="2263" y="4280"/>
                  <a:pt x="2263" y="4657"/>
                </a:cubicBezTo>
                <a:lnTo>
                  <a:pt x="2263" y="16137"/>
                </a:lnTo>
                <a:lnTo>
                  <a:pt x="4400" y="16137"/>
                </a:lnTo>
                <a:lnTo>
                  <a:pt x="4400" y="327"/>
                </a:lnTo>
                <a:cubicBezTo>
                  <a:pt x="4400" y="126"/>
                  <a:pt x="4551" y="0"/>
                  <a:pt x="4753" y="0"/>
                </a:cubicBezTo>
                <a:close/>
              </a:path>
            </a:pathLst>
          </a:custGeom>
          <a:solidFill>
            <a:srgbClr val="384A7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28705" y="2527202"/>
            <a:ext cx="3560274" cy="3584663"/>
            <a:chOff x="220811" y="844009"/>
            <a:chExt cx="4848496" cy="5074279"/>
          </a:xfrm>
        </p:grpSpPr>
        <p:sp>
          <p:nvSpPr>
            <p:cNvPr id="478" name="Shape"/>
            <p:cNvSpPr/>
            <p:nvPr/>
          </p:nvSpPr>
          <p:spPr>
            <a:xfrm flipH="1">
              <a:off x="1752978" y="1840017"/>
              <a:ext cx="3316329" cy="407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2" h="19340" extrusionOk="0">
                  <a:moveTo>
                    <a:pt x="17554" y="6756"/>
                  </a:moveTo>
                  <a:cubicBezTo>
                    <a:pt x="20257" y="11838"/>
                    <a:pt x="18903" y="17607"/>
                    <a:pt x="14214" y="18984"/>
                  </a:cubicBezTo>
                  <a:cubicBezTo>
                    <a:pt x="9810" y="20277"/>
                    <a:pt x="4064" y="18005"/>
                    <a:pt x="1360" y="12920"/>
                  </a:cubicBezTo>
                  <a:cubicBezTo>
                    <a:pt x="-1343" y="7837"/>
                    <a:pt x="139" y="2413"/>
                    <a:pt x="4424" y="574"/>
                  </a:cubicBezTo>
                  <a:cubicBezTo>
                    <a:pt x="8841" y="-1323"/>
                    <a:pt x="14850" y="1673"/>
                    <a:pt x="17554" y="6756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2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0" name="Shape"/>
            <p:cNvSpPr/>
            <p:nvPr/>
          </p:nvSpPr>
          <p:spPr>
            <a:xfrm flipH="1">
              <a:off x="1545504" y="1687450"/>
              <a:ext cx="3357107" cy="408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0" h="20294" extrusionOk="0">
                  <a:moveTo>
                    <a:pt x="9600" y="7887"/>
                  </a:moveTo>
                  <a:cubicBezTo>
                    <a:pt x="10347" y="7954"/>
                    <a:pt x="11116" y="8492"/>
                    <a:pt x="11525" y="9308"/>
                  </a:cubicBezTo>
                  <a:cubicBezTo>
                    <a:pt x="12069" y="10399"/>
                    <a:pt x="11767" y="11570"/>
                    <a:pt x="10851" y="11929"/>
                  </a:cubicBezTo>
                  <a:cubicBezTo>
                    <a:pt x="9934" y="12287"/>
                    <a:pt x="8745" y="11694"/>
                    <a:pt x="8201" y="10603"/>
                  </a:cubicBezTo>
                  <a:cubicBezTo>
                    <a:pt x="7655" y="9514"/>
                    <a:pt x="7956" y="8343"/>
                    <a:pt x="8874" y="7984"/>
                  </a:cubicBezTo>
                  <a:cubicBezTo>
                    <a:pt x="9104" y="7895"/>
                    <a:pt x="9351" y="7865"/>
                    <a:pt x="9600" y="7887"/>
                  </a:cubicBezTo>
                  <a:close/>
                  <a:moveTo>
                    <a:pt x="9330" y="6851"/>
                  </a:moveTo>
                  <a:cubicBezTo>
                    <a:pt x="8953" y="6817"/>
                    <a:pt x="8581" y="6862"/>
                    <a:pt x="8234" y="6997"/>
                  </a:cubicBezTo>
                  <a:cubicBezTo>
                    <a:pt x="6848" y="7537"/>
                    <a:pt x="6391" y="9311"/>
                    <a:pt x="7214" y="10952"/>
                  </a:cubicBezTo>
                  <a:cubicBezTo>
                    <a:pt x="8039" y="12595"/>
                    <a:pt x="9837" y="13493"/>
                    <a:pt x="11223" y="12953"/>
                  </a:cubicBezTo>
                  <a:cubicBezTo>
                    <a:pt x="12608" y="12415"/>
                    <a:pt x="13065" y="10639"/>
                    <a:pt x="12240" y="8998"/>
                  </a:cubicBezTo>
                  <a:cubicBezTo>
                    <a:pt x="11624" y="7766"/>
                    <a:pt x="10459" y="6954"/>
                    <a:pt x="9330" y="6851"/>
                  </a:cubicBezTo>
                  <a:close/>
                  <a:moveTo>
                    <a:pt x="8727" y="5353"/>
                  </a:moveTo>
                  <a:cubicBezTo>
                    <a:pt x="10514" y="5322"/>
                    <a:pt x="12444" y="6563"/>
                    <a:pt x="13433" y="8534"/>
                  </a:cubicBezTo>
                  <a:cubicBezTo>
                    <a:pt x="14651" y="10959"/>
                    <a:pt x="13978" y="13569"/>
                    <a:pt x="11930" y="14367"/>
                  </a:cubicBezTo>
                  <a:cubicBezTo>
                    <a:pt x="9884" y="15162"/>
                    <a:pt x="7240" y="13842"/>
                    <a:pt x="6023" y="11418"/>
                  </a:cubicBezTo>
                  <a:cubicBezTo>
                    <a:pt x="4805" y="8993"/>
                    <a:pt x="5479" y="6381"/>
                    <a:pt x="7525" y="5584"/>
                  </a:cubicBezTo>
                  <a:cubicBezTo>
                    <a:pt x="7909" y="5435"/>
                    <a:pt x="8314" y="5360"/>
                    <a:pt x="8727" y="5353"/>
                  </a:cubicBezTo>
                  <a:close/>
                  <a:moveTo>
                    <a:pt x="8460" y="4145"/>
                  </a:moveTo>
                  <a:cubicBezTo>
                    <a:pt x="7940" y="4154"/>
                    <a:pt x="7430" y="4248"/>
                    <a:pt x="6946" y="4435"/>
                  </a:cubicBezTo>
                  <a:cubicBezTo>
                    <a:pt x="4369" y="5439"/>
                    <a:pt x="3518" y="8740"/>
                    <a:pt x="5050" y="11792"/>
                  </a:cubicBezTo>
                  <a:cubicBezTo>
                    <a:pt x="6583" y="14847"/>
                    <a:pt x="9926" y="16517"/>
                    <a:pt x="12502" y="15513"/>
                  </a:cubicBezTo>
                  <a:cubicBezTo>
                    <a:pt x="15079" y="14510"/>
                    <a:pt x="15929" y="11209"/>
                    <a:pt x="14398" y="8156"/>
                  </a:cubicBezTo>
                  <a:cubicBezTo>
                    <a:pt x="13152" y="5676"/>
                    <a:pt x="10714" y="4108"/>
                    <a:pt x="8460" y="4145"/>
                  </a:cubicBezTo>
                  <a:close/>
                  <a:moveTo>
                    <a:pt x="8138" y="2657"/>
                  </a:moveTo>
                  <a:cubicBezTo>
                    <a:pt x="10967" y="2609"/>
                    <a:pt x="14024" y="4573"/>
                    <a:pt x="15589" y="7692"/>
                  </a:cubicBezTo>
                  <a:cubicBezTo>
                    <a:pt x="17516" y="11530"/>
                    <a:pt x="16450" y="15664"/>
                    <a:pt x="13210" y="16925"/>
                  </a:cubicBezTo>
                  <a:cubicBezTo>
                    <a:pt x="9972" y="18187"/>
                    <a:pt x="5784" y="16095"/>
                    <a:pt x="3859" y="12256"/>
                  </a:cubicBezTo>
                  <a:cubicBezTo>
                    <a:pt x="1932" y="8419"/>
                    <a:pt x="2997" y="4285"/>
                    <a:pt x="6237" y="3023"/>
                  </a:cubicBezTo>
                  <a:cubicBezTo>
                    <a:pt x="6845" y="2787"/>
                    <a:pt x="7485" y="2669"/>
                    <a:pt x="8138" y="2657"/>
                  </a:cubicBezTo>
                  <a:close/>
                  <a:moveTo>
                    <a:pt x="7583" y="1490"/>
                  </a:moveTo>
                  <a:cubicBezTo>
                    <a:pt x="6810" y="1503"/>
                    <a:pt x="6053" y="1643"/>
                    <a:pt x="5335" y="1923"/>
                  </a:cubicBezTo>
                  <a:cubicBezTo>
                    <a:pt x="1508" y="3412"/>
                    <a:pt x="247" y="8314"/>
                    <a:pt x="2522" y="12847"/>
                  </a:cubicBezTo>
                  <a:cubicBezTo>
                    <a:pt x="4796" y="17383"/>
                    <a:pt x="9759" y="19861"/>
                    <a:pt x="13585" y="18372"/>
                  </a:cubicBezTo>
                  <a:cubicBezTo>
                    <a:pt x="17412" y="16882"/>
                    <a:pt x="18673" y="11981"/>
                    <a:pt x="16400" y="7447"/>
                  </a:cubicBezTo>
                  <a:cubicBezTo>
                    <a:pt x="14551" y="3761"/>
                    <a:pt x="10929" y="1434"/>
                    <a:pt x="7583" y="1490"/>
                  </a:cubicBezTo>
                  <a:close/>
                  <a:moveTo>
                    <a:pt x="7262" y="1"/>
                  </a:moveTo>
                  <a:cubicBezTo>
                    <a:pt x="11184" y="-67"/>
                    <a:pt x="15422" y="2658"/>
                    <a:pt x="17591" y="6983"/>
                  </a:cubicBezTo>
                  <a:cubicBezTo>
                    <a:pt x="20260" y="12304"/>
                    <a:pt x="18784" y="18037"/>
                    <a:pt x="14293" y="19785"/>
                  </a:cubicBezTo>
                  <a:cubicBezTo>
                    <a:pt x="9803" y="21533"/>
                    <a:pt x="3999" y="18635"/>
                    <a:pt x="1329" y="13311"/>
                  </a:cubicBezTo>
                  <a:cubicBezTo>
                    <a:pt x="-1340" y="7990"/>
                    <a:pt x="136" y="2257"/>
                    <a:pt x="4627" y="509"/>
                  </a:cubicBezTo>
                  <a:cubicBezTo>
                    <a:pt x="5469" y="181"/>
                    <a:pt x="6357" y="16"/>
                    <a:pt x="7262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2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1634C849-D3D1-DD5A-5132-FFEC64DBF12E}"/>
                </a:ext>
              </a:extLst>
            </p:cNvPr>
            <p:cNvSpPr/>
            <p:nvPr/>
          </p:nvSpPr>
          <p:spPr>
            <a:xfrm rot="15300000">
              <a:off x="1922945" y="974808"/>
              <a:ext cx="1175522" cy="9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86" y="10795"/>
                  </a:lnTo>
                  <a:lnTo>
                    <a:pt x="21600" y="21600"/>
                  </a:lnTo>
                  <a:lnTo>
                    <a:pt x="0" y="10795"/>
                  </a:lnTo>
                  <a:lnTo>
                    <a:pt x="21600" y="0"/>
                  </a:ln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Rounded Rectangle">
              <a:extLst>
                <a:ext uri="{FF2B5EF4-FFF2-40B4-BE49-F238E27FC236}">
                  <a16:creationId xmlns:a16="http://schemas.microsoft.com/office/drawing/2014/main" id="{566CD5A1-34DE-43A9-55AA-4107356EF0D6}"/>
                </a:ext>
              </a:extLst>
            </p:cNvPr>
            <p:cNvSpPr/>
            <p:nvPr/>
          </p:nvSpPr>
          <p:spPr>
            <a:xfrm rot="15300000">
              <a:off x="1709185" y="2636030"/>
              <a:ext cx="2250910" cy="6759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42704EE6-F686-9AF7-2C9A-E15D67D775FD}"/>
                </a:ext>
              </a:extLst>
            </p:cNvPr>
            <p:cNvSpPr/>
            <p:nvPr/>
          </p:nvSpPr>
          <p:spPr>
            <a:xfrm rot="15300000">
              <a:off x="319763" y="1877955"/>
              <a:ext cx="982866" cy="118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29" y="0"/>
                  </a:moveTo>
                  <a:lnTo>
                    <a:pt x="9392" y="12200"/>
                  </a:lnTo>
                  <a:lnTo>
                    <a:pt x="21600" y="12671"/>
                  </a:lnTo>
                  <a:lnTo>
                    <a:pt x="0" y="21600"/>
                  </a:lnTo>
                  <a:lnTo>
                    <a:pt x="8929" y="0"/>
                  </a:ln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Rounded Rectangle">
              <a:extLst>
                <a:ext uri="{FF2B5EF4-FFF2-40B4-BE49-F238E27FC236}">
                  <a16:creationId xmlns:a16="http://schemas.microsoft.com/office/drawing/2014/main" id="{617BD52B-A2E4-DCAF-60D5-F581158A4AF5}"/>
                </a:ext>
              </a:extLst>
            </p:cNvPr>
            <p:cNvSpPr/>
            <p:nvPr/>
          </p:nvSpPr>
          <p:spPr>
            <a:xfrm rot="12600000">
              <a:off x="1025625" y="3153823"/>
              <a:ext cx="2250910" cy="6759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500"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25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08374" y="4601249"/>
            <a:ext cx="644338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KR5 P1: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ประเทศไทยมีการให้บริการการแพทย์จีโนมิกส์ และการแพทย์แม่นยำเพิ่มขึ้น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10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รายการ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(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ใน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5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ปี พ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.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ศ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. 2566-2570)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36" name="Picture 100">
            <a:extLst>
              <a:ext uri="{FF2B5EF4-FFF2-40B4-BE49-F238E27FC236}">
                <a16:creationId xmlns:a16="http://schemas.microsoft.com/office/drawing/2014/main" id="{DA00CFE4-759B-BBFC-E420-1AFBDDC8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8366"/>
            <a:ext cx="2101273" cy="7620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2CD54DB-C91A-4EDE-84C1-85DBF51CE749}"/>
              </a:ext>
            </a:extLst>
          </p:cNvPr>
          <p:cNvSpPr txBox="1">
            <a:spLocks/>
          </p:cNvSpPr>
          <p:nvPr/>
        </p:nvSpPr>
        <p:spPr>
          <a:xfrm>
            <a:off x="-20073" y="-19782"/>
            <a:ext cx="9455017" cy="705920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เป้าหมายและผลสัมฤทธิ์ที่สำคัญ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88831"/>
              </p:ext>
            </p:extLst>
          </p:nvPr>
        </p:nvGraphicFramePr>
        <p:xfrm>
          <a:off x="221363" y="610152"/>
          <a:ext cx="11777803" cy="6139826"/>
        </p:xfrm>
        <a:graphic>
          <a:graphicData uri="http://schemas.openxmlformats.org/drawingml/2006/table">
            <a:tbl>
              <a:tblPr firstRow="1" firstCol="1" bandRow="1"/>
              <a:tblGrid>
                <a:gridCol w="4197733">
                  <a:extLst>
                    <a:ext uri="{9D8B030D-6E8A-4147-A177-3AD203B41FA5}">
                      <a16:colId xmlns:a16="http://schemas.microsoft.com/office/drawing/2014/main" val="1624513288"/>
                    </a:ext>
                  </a:extLst>
                </a:gridCol>
                <a:gridCol w="7580070">
                  <a:extLst>
                    <a:ext uri="{9D8B030D-6E8A-4147-A177-3AD203B41FA5}">
                      <a16:colId xmlns:a16="http://schemas.microsoft.com/office/drawing/2014/main" val="1266252164"/>
                    </a:ext>
                  </a:extLst>
                </a:gridCol>
              </a:tblGrid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TRL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13449"/>
                  </a:ext>
                </a:extLst>
              </a:tr>
              <a:tr h="8360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5 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การพัฒนาผลิตภัณฑ์ต้นแบบขั้นท้าย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(Late-stage prototype development) 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-การสร้างจีโนมอ้างอิง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(Reference</a:t>
                      </a:r>
                      <a:r>
                        <a:rPr lang="en-US" sz="2000" baseline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genome) 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ที่มีคุณภาพสูง  เช่น การศึกษผลของของสนิปส์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(SNPs) 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และอะเรย์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(arrays) 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เพื่อให้ได้ข้อมูลฟีโนไทป์ในระดับห้องปฏิบัติการ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35587"/>
                  </a:ext>
                </a:extLst>
              </a:tr>
              <a:tr h="8360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6 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การทดลองโมเดลของระบบ หรือต้นแบบในสถานการณ์ที่เกี่ยวข้อง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(Field demonstration)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-การศึกษานำร่องเพื่อยืนยันความเที่ยงตรง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(Validity) 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และความมีประโยชน์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(Utility)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ของแผงสนิป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(SNP panels) 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และตัวบ่งชี้ทางชีวภาพ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(Biomarkers)</a:t>
                      </a: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ในการศึกษาทางคลินิกในระยะแรก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17768"/>
                  </a:ext>
                </a:extLst>
              </a:tr>
              <a:tr h="13188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7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การทดลองต้นแบบในภาคสนาม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(Operational demonstration)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marL="0" marR="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-การใช้ประโยชน์ของจีโนมอ้างอิงที่มีคุณภาพ เพื่อศึกษาผลของสน</a:t>
                      </a:r>
                      <a:r>
                        <a:rPr lang="th-TH" sz="2000" dirty="0" err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ิปส์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(SNPs)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และ</a:t>
                      </a:r>
                      <a:r>
                        <a:rPr lang="th-TH" sz="2000" dirty="0" err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อะ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เรย์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(Arrays) 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เพื่อให้ได้ข้อมูล</a:t>
                      </a:r>
                      <a:r>
                        <a:rPr lang="th-TH" sz="2000" dirty="0" err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ฟี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โน</a:t>
                      </a:r>
                      <a:r>
                        <a:rPr lang="th-TH" sz="2000" dirty="0" err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ไทป์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ในสถานการณ์จริง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(Real world)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การยืนยันความเที่ยงตรงทางคลินิก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(Clinical validity) 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และความมีประโยชน์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(Utility)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ของแผงสน</a:t>
                      </a:r>
                      <a:r>
                        <a:rPr lang="th-TH" sz="2000" dirty="0" err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ิป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(SNP panel) 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และการทดสอบในการศึกษา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Cohort 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ขนาดใหญ่ขึ้น</a:t>
                      </a:r>
                      <a:endParaRPr lang="en-US" sz="2000" dirty="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82585"/>
                  </a:ext>
                </a:extLst>
              </a:tr>
              <a:tr h="93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8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ระบบจริงที่มีความสมบูรณ์ มีคุณภาพ และผ่านการทดสอบและทดลองแล้ว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(Approval to market) 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i="0" u="none" strike="noStrike" cap="none" spc="0" baseline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  <a:sym typeface="Poppins Medium"/>
                      </a:endParaRPr>
                    </a:p>
                    <a:p>
                      <a:pPr algn="l"/>
                      <a:r>
                        <a:rPr lang="th-TH" sz="2000" b="0" i="0" u="none" strike="noStrike" cap="none" spc="0" baseline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-</a:t>
                      </a:r>
                      <a:r>
                        <a:rPr lang="th-TH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บริการ/แพลตฟอร์มด้านจีโนม</a:t>
                      </a:r>
                      <a:r>
                        <a:rPr lang="th-TH" sz="2000" b="0" i="0" u="none" strike="noStrike" cap="none" spc="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ิกส์</a:t>
                      </a:r>
                      <a:r>
                        <a:rPr lang="th-TH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มีความพร้อมในการให้บริการ </a:t>
                      </a:r>
                    </a:p>
                    <a:p>
                      <a:pPr algn="l"/>
                      <a:r>
                        <a:rPr lang="th-TH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-บริการ/แพลตฟอร์มด้านจีโนม</a:t>
                      </a:r>
                      <a:r>
                        <a:rPr lang="th-TH" sz="2000" b="0" i="0" u="none" strike="noStrike" cap="none" spc="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ิกส์</a:t>
                      </a:r>
                      <a:r>
                        <a:rPr lang="th-TH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มีการยื่นขอรับรองมาตรฐาน เช่น </a:t>
                      </a:r>
                      <a:r>
                        <a:rPr lang="en-US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ISO 15189:2012 </a:t>
                      </a:r>
                      <a:r>
                        <a:rPr lang="th-TH" sz="20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Poppins Medium"/>
                        </a:rPr>
                        <a:t>หรือมาตรฐานอื่นที่เกี่ยวข้อง 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329581"/>
                  </a:ext>
                </a:extLst>
              </a:tr>
              <a:tr h="1048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TRL 9 </a:t>
                      </a:r>
                      <a:endParaRPr lang="en-US" sz="200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ผลงานที่พร้อมส่งมอบและสามารถนำไปใช้งานได้จริง โดยผ่านการพิสูจน์เรียบร้อยแล้ว </a:t>
                      </a:r>
                      <a:r>
                        <a:rPr lang="en-US" sz="200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(Successful deployment)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9369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rgbClr val="1C1C1C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29369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-กิจกรรมหลังจากสินค้าหลังอนุญาตให้วางจำหน่ายแล้ว 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(Post-commercialization activities) </a:t>
                      </a:r>
                      <a:r>
                        <a:rPr lang="th-TH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และกิจกรรมสร้างรายได้</a:t>
                      </a:r>
                      <a:r>
                        <a:rPr lang="en-US" sz="2000" dirty="0">
                          <a:solidFill>
                            <a:srgbClr val="1C1C1C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(Revenue generation activities)</a:t>
                      </a:r>
                    </a:p>
                  </a:txBody>
                  <a:tcPr marL="27349" marR="2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5984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381" y="86934"/>
            <a:ext cx="932385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งานวิจัยด้านจีโนมิกส์ มีการกำหนด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TRL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ดังนี้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(</a:t>
            </a:r>
            <a:r>
              <a: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อ้างอิงจาก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Genome British Columbia)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8216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0233AA-1D27-8AC6-F10F-C8BBA8155841}"/>
              </a:ext>
            </a:extLst>
          </p:cNvPr>
          <p:cNvGrpSpPr/>
          <p:nvPr/>
        </p:nvGrpSpPr>
        <p:grpSpPr>
          <a:xfrm>
            <a:off x="-6654" y="2074995"/>
            <a:ext cx="12198654" cy="4803563"/>
            <a:chOff x="-6654" y="2074995"/>
            <a:chExt cx="12198654" cy="4803563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2B756DB2-2812-65DA-CCEA-4BD2195F1278}"/>
                </a:ext>
              </a:extLst>
            </p:cNvPr>
            <p:cNvGrpSpPr/>
            <p:nvPr/>
          </p:nvGrpSpPr>
          <p:grpSpPr>
            <a:xfrm>
              <a:off x="-5080" y="4848447"/>
              <a:ext cx="12197080" cy="2030111"/>
              <a:chOff x="-5080" y="4848447"/>
              <a:chExt cx="12197080" cy="2030111"/>
            </a:xfrm>
          </p:grpSpPr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8B6EEFBA-7190-9AEA-5C19-4C30AF004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300" y="4854475"/>
                <a:ext cx="9791700" cy="2024083"/>
              </a:xfrm>
              <a:prstGeom prst="rect">
                <a:avLst/>
              </a:prstGeom>
            </p:spPr>
          </p:pic>
          <p:pic>
            <p:nvPicPr>
              <p:cNvPr id="34" name="Picture 7">
                <a:extLst>
                  <a:ext uri="{FF2B5EF4-FFF2-40B4-BE49-F238E27FC236}">
                    <a16:creationId xmlns:a16="http://schemas.microsoft.com/office/drawing/2014/main" id="{33F4198E-9602-E21F-FA77-D92085EE3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3173"/>
              <a:stretch/>
            </p:blipFill>
            <p:spPr>
              <a:xfrm flipH="1">
                <a:off x="-5080" y="4848447"/>
                <a:ext cx="2405380" cy="2024083"/>
              </a:xfrm>
              <a:prstGeom prst="rect">
                <a:avLst/>
              </a:prstGeom>
            </p:spPr>
          </p:pic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1AAE074B-F8CD-9688-3970-7E2BEDE7BC57}"/>
                </a:ext>
              </a:extLst>
            </p:cNvPr>
            <p:cNvSpPr/>
            <p:nvPr/>
          </p:nvSpPr>
          <p:spPr>
            <a:xfrm>
              <a:off x="-6654" y="2074995"/>
              <a:ext cx="12192000" cy="4561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18284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Shape"/>
          <p:cNvSpPr/>
          <p:nvPr/>
        </p:nvSpPr>
        <p:spPr>
          <a:xfrm>
            <a:off x="2264075" y="2687843"/>
            <a:ext cx="9369383" cy="1118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998" y="0"/>
                </a:lnTo>
                <a:lnTo>
                  <a:pt x="21600" y="10800"/>
                </a:lnTo>
                <a:lnTo>
                  <a:pt x="1899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3" name="Shape"/>
          <p:cNvSpPr/>
          <p:nvPr/>
        </p:nvSpPr>
        <p:spPr>
          <a:xfrm>
            <a:off x="2285213" y="3807006"/>
            <a:ext cx="9369383" cy="109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Shape"/>
          <p:cNvSpPr/>
          <p:nvPr/>
        </p:nvSpPr>
        <p:spPr>
          <a:xfrm>
            <a:off x="2289216" y="1605068"/>
            <a:ext cx="9369383" cy="109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6" name="Rectangle"/>
          <p:cNvSpPr/>
          <p:nvPr/>
        </p:nvSpPr>
        <p:spPr>
          <a:xfrm>
            <a:off x="-192592" y="3116827"/>
            <a:ext cx="2397486" cy="69278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-188005" y="3809613"/>
            <a:ext cx="2392899" cy="67480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-218335" y="2392492"/>
            <a:ext cx="2482411" cy="7264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52" name="Group"/>
          <p:cNvGrpSpPr/>
          <p:nvPr/>
        </p:nvGrpSpPr>
        <p:grpSpPr>
          <a:xfrm>
            <a:off x="1671543" y="1594505"/>
            <a:ext cx="625242" cy="2227570"/>
            <a:chOff x="4" y="-1"/>
            <a:chExt cx="1250481" cy="4455138"/>
          </a:xfrm>
        </p:grpSpPr>
        <p:sp>
          <p:nvSpPr>
            <p:cNvPr id="450" name="Shape"/>
            <p:cNvSpPr/>
            <p:nvPr/>
          </p:nvSpPr>
          <p:spPr>
            <a:xfrm>
              <a:off x="593" y="-1"/>
              <a:ext cx="1249887" cy="304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569"/>
                  </a:lnTo>
                  <a:lnTo>
                    <a:pt x="0" y="21600"/>
                  </a:lnTo>
                  <a:cubicBezTo>
                    <a:pt x="10" y="18170"/>
                    <a:pt x="19" y="14741"/>
                    <a:pt x="29" y="1131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E6B7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1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1" name="Shape"/>
            <p:cNvSpPr/>
            <p:nvPr/>
          </p:nvSpPr>
          <p:spPr>
            <a:xfrm>
              <a:off x="4" y="2122698"/>
              <a:ext cx="1250481" cy="2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2" y="18383"/>
                  </a:lnTo>
                  <a:lnTo>
                    <a:pt x="0" y="18383"/>
                  </a:lnTo>
                  <a:lnTo>
                    <a:pt x="39" y="8225"/>
                  </a:lnTo>
                  <a:close/>
                </a:path>
              </a:pathLst>
            </a:custGeom>
            <a:solidFill>
              <a:srgbClr val="384A7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1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54" name="Shape"/>
          <p:cNvSpPr/>
          <p:nvPr/>
        </p:nvSpPr>
        <p:spPr>
          <a:xfrm flipV="1">
            <a:off x="1668248" y="3806542"/>
            <a:ext cx="625241" cy="1098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2" y="18383"/>
                </a:lnTo>
                <a:lnTo>
                  <a:pt x="0" y="18383"/>
                </a:lnTo>
                <a:lnTo>
                  <a:pt x="39" y="8225"/>
                </a:lnTo>
                <a:close/>
              </a:path>
            </a:pathLst>
          </a:custGeom>
          <a:solidFill>
            <a:srgbClr val="325E86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-1863616" y="1810524"/>
            <a:ext cx="2937366" cy="29373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Shape"/>
          <p:cNvSpPr/>
          <p:nvPr/>
        </p:nvSpPr>
        <p:spPr>
          <a:xfrm>
            <a:off x="-472785" y="1610306"/>
            <a:ext cx="1679524" cy="3357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5" extrusionOk="0">
                <a:moveTo>
                  <a:pt x="15" y="8762"/>
                </a:moveTo>
                <a:cubicBezTo>
                  <a:pt x="2260" y="8760"/>
                  <a:pt x="4074" y="9666"/>
                  <a:pt x="4078" y="10787"/>
                </a:cubicBezTo>
                <a:cubicBezTo>
                  <a:pt x="4081" y="11910"/>
                  <a:pt x="2267" y="12823"/>
                  <a:pt x="18" y="12823"/>
                </a:cubicBezTo>
                <a:close/>
                <a:moveTo>
                  <a:pt x="0" y="4407"/>
                </a:moveTo>
                <a:cubicBezTo>
                  <a:pt x="7040" y="4404"/>
                  <a:pt x="12781" y="7268"/>
                  <a:pt x="12785" y="10792"/>
                </a:cubicBezTo>
                <a:cubicBezTo>
                  <a:pt x="12788" y="14312"/>
                  <a:pt x="7061" y="17185"/>
                  <a:pt x="17" y="17186"/>
                </a:cubicBezTo>
                <a:lnTo>
                  <a:pt x="14" y="14731"/>
                </a:lnTo>
                <a:cubicBezTo>
                  <a:pt x="4360" y="14730"/>
                  <a:pt x="7882" y="12966"/>
                  <a:pt x="7878" y="10794"/>
                </a:cubicBezTo>
                <a:cubicBezTo>
                  <a:pt x="7872" y="8619"/>
                  <a:pt x="4350" y="6857"/>
                  <a:pt x="3" y="6859"/>
                </a:cubicBezTo>
                <a:close/>
                <a:moveTo>
                  <a:pt x="0" y="0"/>
                </a:moveTo>
                <a:cubicBezTo>
                  <a:pt x="11899" y="-5"/>
                  <a:pt x="21580" y="4835"/>
                  <a:pt x="21590" y="10790"/>
                </a:cubicBezTo>
                <a:cubicBezTo>
                  <a:pt x="21600" y="16743"/>
                  <a:pt x="11930" y="21592"/>
                  <a:pt x="31" y="21595"/>
                </a:cubicBezTo>
                <a:lnTo>
                  <a:pt x="24" y="19140"/>
                </a:lnTo>
                <a:cubicBezTo>
                  <a:pt x="9219" y="19137"/>
                  <a:pt x="16695" y="15392"/>
                  <a:pt x="16688" y="10793"/>
                </a:cubicBezTo>
                <a:cubicBezTo>
                  <a:pt x="16678" y="6189"/>
                  <a:pt x="9196" y="2448"/>
                  <a:pt x="0" y="2451"/>
                </a:cubicBezTo>
                <a:close/>
              </a:path>
            </a:pathLst>
          </a:custGeom>
          <a:solidFill>
            <a:srgbClr val="25733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6" name="หัวเรื่อง 04"/>
          <p:cNvSpPr txBox="1"/>
          <p:nvPr/>
        </p:nvSpPr>
        <p:spPr>
          <a:xfrm>
            <a:off x="2311066" y="5185567"/>
            <a:ext cx="97590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กิจกรรม</a:t>
            </a:r>
            <a:r>
              <a: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04</a:t>
            </a:r>
          </a:p>
        </p:txBody>
      </p:sp>
      <p:sp>
        <p:nvSpPr>
          <p:cNvPr id="467" name="เริ่มสร้างสรรค์เนื้อหาด้วยตัวเองได้เลย!…"/>
          <p:cNvSpPr txBox="1"/>
          <p:nvPr/>
        </p:nvSpPr>
        <p:spPr>
          <a:xfrm>
            <a:off x="2255793" y="5536098"/>
            <a:ext cx="3835394" cy="811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XXXXXXXXXXXXXXXXXXXXXXXXXXXXXXXXXXXXXXXXXXXXXXXXXXXXXXXXXXXXXXXXXXXXXXXXXXXXXXXXXXXX</a:t>
            </a:r>
          </a:p>
        </p:txBody>
      </p:sp>
      <p:sp>
        <p:nvSpPr>
          <p:cNvPr id="469" name="เริ่มสร้างสรรค์เนื้อหาด้วยตัวเองได้เลย!…"/>
          <p:cNvSpPr txBox="1"/>
          <p:nvPr/>
        </p:nvSpPr>
        <p:spPr>
          <a:xfrm>
            <a:off x="2393994" y="1686966"/>
            <a:ext cx="8655006" cy="9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1. การพัฒนางานบริการด้านการแพทย์จีโนมิกส์ การแพทย์แม่นยำ </a:t>
            </a:r>
          </a:p>
          <a:p>
            <a:pPr marL="0" marR="0" lvl="0" indent="0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เภสัชพันธุศาสตร์ และสุขภาวะ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(TRL 7-9)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</p:txBody>
      </p:sp>
      <p:sp>
        <p:nvSpPr>
          <p:cNvPr id="473" name="เริ่มสร้างสรรค์เนื้อหาด้วยตัวเองได้เลย!…"/>
          <p:cNvSpPr txBox="1"/>
          <p:nvPr/>
        </p:nvSpPr>
        <p:spPr>
          <a:xfrm>
            <a:off x="1942277" y="3893061"/>
            <a:ext cx="9259123" cy="9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747713" marR="0" lvl="1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3.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การพัฒนาบริษัท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startups/SMEs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เพื่อผลักดันงานวิจัยด้านจีโนมิกส์ออกสู่งานบริการ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(TRL 7-9)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sp>
        <p:nvSpPr>
          <p:cNvPr id="29" name="เริ่มสร้างสรรค์เนื้อหาด้วยตัวเองได้เลย!…"/>
          <p:cNvSpPr txBox="1"/>
          <p:nvPr/>
        </p:nvSpPr>
        <p:spPr>
          <a:xfrm>
            <a:off x="2393994" y="2859287"/>
            <a:ext cx="8426406" cy="9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2.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การพัฒนาระบบนิเวศ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*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ด้านการแพทย์จีโนมิกส์ การแพทย์แม่นยำ เภสัชพันธุศาสตร์ และสุขภาวะ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(TRL 5-9)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643727"/>
            <a:ext cx="11525267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หมายเหตุ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: </a:t>
            </a:r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*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ระบบนิเวศ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 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เช่น </a:t>
            </a:r>
          </a:p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  1. การพัฒนาบุคลากร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(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บุคลากรทางการแพทย์ ที่ปรึกษาทางพันธุศาสตร์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(Genetic counsellor))</a:t>
            </a:r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  <a:sym typeface="DB Helvethaica X 35 Thin"/>
            </a:endParaRPr>
          </a:p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  <a:sym typeface="DB Helvethaica X 35 Thin"/>
              </a:rPr>
              <a:t>  2. การยกระดับมาตรฐานห้องปฏิบัติการทางวิทยาศาสตร์การแพทย์ 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เช่น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ISO 15189:2012 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และ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/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หรือ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ISO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15190:20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 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หรือมาตรฐานอื่นที่รับรองโดยกรมวิทยาศาสตร์การแพทย์</a:t>
            </a:r>
          </a:p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  <a:sym typeface="DB Helvethaica X 35 Thin"/>
            </a:endParaRPr>
          </a:p>
        </p:txBody>
      </p:sp>
      <p:pic>
        <p:nvPicPr>
          <p:cNvPr id="30" name="Picture 100">
            <a:extLst>
              <a:ext uri="{FF2B5EF4-FFF2-40B4-BE49-F238E27FC236}">
                <a16:creationId xmlns:a16="http://schemas.microsoft.com/office/drawing/2014/main" id="{1205918D-6AD4-7489-A915-F700A5786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7" y="136525"/>
            <a:ext cx="2101273" cy="7620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3D33A9C-A1AB-3B3C-10AD-AA99976B04A3}"/>
              </a:ext>
            </a:extLst>
          </p:cNvPr>
          <p:cNvSpPr txBox="1">
            <a:spLocks/>
          </p:cNvSpPr>
          <p:nvPr/>
        </p:nvSpPr>
        <p:spPr>
          <a:xfrm>
            <a:off x="2610254" y="-5169"/>
            <a:ext cx="9581746" cy="836558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ขอบเขตการสนับสนุนโครงการ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ด้านการแพทย์จีโนมิกส์ 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"/>
          <p:cNvSpPr/>
          <p:nvPr/>
        </p:nvSpPr>
        <p:spPr>
          <a:xfrm>
            <a:off x="2096436" y="3289010"/>
            <a:ext cx="9125746" cy="1304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998" y="0"/>
                </a:lnTo>
                <a:lnTo>
                  <a:pt x="21600" y="10800"/>
                </a:lnTo>
                <a:lnTo>
                  <a:pt x="1899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3" name="Shape"/>
          <p:cNvSpPr/>
          <p:nvPr/>
        </p:nvSpPr>
        <p:spPr>
          <a:xfrm>
            <a:off x="2107005" y="4436570"/>
            <a:ext cx="9104608" cy="1428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Shape"/>
          <p:cNvSpPr/>
          <p:nvPr/>
        </p:nvSpPr>
        <p:spPr>
          <a:xfrm>
            <a:off x="2121575" y="2196507"/>
            <a:ext cx="9090037" cy="109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6" name="Rectangle"/>
          <p:cNvSpPr/>
          <p:nvPr/>
        </p:nvSpPr>
        <p:spPr>
          <a:xfrm>
            <a:off x="-360232" y="3717998"/>
            <a:ext cx="2397486" cy="69278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-355645" y="4410784"/>
            <a:ext cx="2392899" cy="89079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-385975" y="2993663"/>
            <a:ext cx="2482411" cy="7264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52" name="Group"/>
          <p:cNvGrpSpPr/>
          <p:nvPr/>
        </p:nvGrpSpPr>
        <p:grpSpPr>
          <a:xfrm>
            <a:off x="1503903" y="2195672"/>
            <a:ext cx="625242" cy="2227570"/>
            <a:chOff x="4" y="-1"/>
            <a:chExt cx="1250481" cy="4455138"/>
          </a:xfrm>
        </p:grpSpPr>
        <p:sp>
          <p:nvSpPr>
            <p:cNvPr id="450" name="Shape"/>
            <p:cNvSpPr/>
            <p:nvPr/>
          </p:nvSpPr>
          <p:spPr>
            <a:xfrm>
              <a:off x="593" y="-1"/>
              <a:ext cx="1249887" cy="304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569"/>
                  </a:lnTo>
                  <a:lnTo>
                    <a:pt x="0" y="21600"/>
                  </a:lnTo>
                  <a:cubicBezTo>
                    <a:pt x="10" y="18170"/>
                    <a:pt x="19" y="14741"/>
                    <a:pt x="29" y="1131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E6B7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1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1" name="Shape"/>
            <p:cNvSpPr/>
            <p:nvPr/>
          </p:nvSpPr>
          <p:spPr>
            <a:xfrm>
              <a:off x="4" y="2122698"/>
              <a:ext cx="1250481" cy="2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2" y="18383"/>
                  </a:lnTo>
                  <a:lnTo>
                    <a:pt x="0" y="18383"/>
                  </a:lnTo>
                  <a:lnTo>
                    <a:pt x="39" y="8225"/>
                  </a:lnTo>
                  <a:close/>
                </a:path>
              </a:pathLst>
            </a:custGeom>
            <a:solidFill>
              <a:srgbClr val="384A7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Lato Light"/>
                </a:defRPr>
              </a:pPr>
              <a:endParaRPr kumimoji="0" sz="31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54" name="Shape"/>
          <p:cNvSpPr/>
          <p:nvPr/>
        </p:nvSpPr>
        <p:spPr>
          <a:xfrm flipV="1">
            <a:off x="1500608" y="4407708"/>
            <a:ext cx="625241" cy="1428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2" y="18383"/>
                </a:lnTo>
                <a:lnTo>
                  <a:pt x="0" y="18383"/>
                </a:lnTo>
                <a:lnTo>
                  <a:pt x="39" y="8225"/>
                </a:lnTo>
                <a:close/>
              </a:path>
            </a:pathLst>
          </a:custGeom>
          <a:solidFill>
            <a:srgbClr val="325E86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-1951726" y="2522067"/>
            <a:ext cx="2937366" cy="29373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Shape"/>
          <p:cNvSpPr/>
          <p:nvPr/>
        </p:nvSpPr>
        <p:spPr>
          <a:xfrm>
            <a:off x="-474800" y="2348233"/>
            <a:ext cx="1679524" cy="3357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5" extrusionOk="0">
                <a:moveTo>
                  <a:pt x="15" y="8762"/>
                </a:moveTo>
                <a:cubicBezTo>
                  <a:pt x="2260" y="8760"/>
                  <a:pt x="4074" y="9666"/>
                  <a:pt x="4078" y="10787"/>
                </a:cubicBezTo>
                <a:cubicBezTo>
                  <a:pt x="4081" y="11910"/>
                  <a:pt x="2267" y="12823"/>
                  <a:pt x="18" y="12823"/>
                </a:cubicBezTo>
                <a:close/>
                <a:moveTo>
                  <a:pt x="0" y="4407"/>
                </a:moveTo>
                <a:cubicBezTo>
                  <a:pt x="7040" y="4404"/>
                  <a:pt x="12781" y="7268"/>
                  <a:pt x="12785" y="10792"/>
                </a:cubicBezTo>
                <a:cubicBezTo>
                  <a:pt x="12788" y="14312"/>
                  <a:pt x="7061" y="17185"/>
                  <a:pt x="17" y="17186"/>
                </a:cubicBezTo>
                <a:lnTo>
                  <a:pt x="14" y="14731"/>
                </a:lnTo>
                <a:cubicBezTo>
                  <a:pt x="4360" y="14730"/>
                  <a:pt x="7882" y="12966"/>
                  <a:pt x="7878" y="10794"/>
                </a:cubicBezTo>
                <a:cubicBezTo>
                  <a:pt x="7872" y="8619"/>
                  <a:pt x="4350" y="6857"/>
                  <a:pt x="3" y="6859"/>
                </a:cubicBezTo>
                <a:close/>
                <a:moveTo>
                  <a:pt x="0" y="0"/>
                </a:moveTo>
                <a:cubicBezTo>
                  <a:pt x="11899" y="-5"/>
                  <a:pt x="21580" y="4835"/>
                  <a:pt x="21590" y="10790"/>
                </a:cubicBezTo>
                <a:cubicBezTo>
                  <a:pt x="21600" y="16743"/>
                  <a:pt x="11930" y="21592"/>
                  <a:pt x="31" y="21595"/>
                </a:cubicBezTo>
                <a:lnTo>
                  <a:pt x="24" y="19140"/>
                </a:lnTo>
                <a:cubicBezTo>
                  <a:pt x="9219" y="19137"/>
                  <a:pt x="16695" y="15392"/>
                  <a:pt x="16688" y="10793"/>
                </a:cubicBezTo>
                <a:cubicBezTo>
                  <a:pt x="16678" y="6189"/>
                  <a:pt x="9196" y="2448"/>
                  <a:pt x="0" y="2451"/>
                </a:cubicBezTo>
                <a:close/>
              </a:path>
            </a:pathLst>
          </a:custGeom>
          <a:solidFill>
            <a:srgbClr val="25733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8" name="หัวเรื่อง 01"/>
          <p:cNvSpPr txBox="1"/>
          <p:nvPr/>
        </p:nvSpPr>
        <p:spPr>
          <a:xfrm>
            <a:off x="2311066" y="2209403"/>
            <a:ext cx="46231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469" name="เริ่มสร้างสรรค์เนื้อหาด้วยตัวเองได้เลย!…"/>
          <p:cNvSpPr txBox="1"/>
          <p:nvPr/>
        </p:nvSpPr>
        <p:spPr>
          <a:xfrm>
            <a:off x="2212970" y="3632070"/>
            <a:ext cx="8024573" cy="54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2.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การพัฒนาบริการโภชนพันธุศาสตร์ที่แปลผลได้บนแพลตฟอร์มดิจิทัล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TRL 7-9</a:t>
            </a:r>
          </a:p>
        </p:txBody>
      </p:sp>
      <p:sp>
        <p:nvSpPr>
          <p:cNvPr id="470" name="หัวเรื่อง 02"/>
          <p:cNvSpPr txBox="1"/>
          <p:nvPr/>
        </p:nvSpPr>
        <p:spPr>
          <a:xfrm>
            <a:off x="2325723" y="3269010"/>
            <a:ext cx="46231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471" name="เริ่มสร้างสรรค์เนื้อหาด้วยตัวเองได้เลย!…"/>
          <p:cNvSpPr txBox="1"/>
          <p:nvPr/>
        </p:nvSpPr>
        <p:spPr>
          <a:xfrm>
            <a:off x="2283014" y="2323708"/>
            <a:ext cx="8232585" cy="9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234950" marR="0" lvl="0" indent="-234950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1.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การสนับสนุนและผลักดันมาตรฐาน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</a:t>
            </a:r>
            <a:r>
              <a:rPr kumimoji="0" lang="th-TH" sz="2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โภชน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พันธุศาสตร์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รวมถึงการพัฒนาผู้เชี่ยวชาญที่เกี่ยวข้อง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TRL 5-7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</p:txBody>
      </p:sp>
      <p:sp>
        <p:nvSpPr>
          <p:cNvPr id="473" name="เริ่มสร้างสรรค์เนื้อหาด้วยตัวเองได้เลย!…"/>
          <p:cNvSpPr txBox="1"/>
          <p:nvPr/>
        </p:nvSpPr>
        <p:spPr>
          <a:xfrm>
            <a:off x="2283014" y="4557082"/>
            <a:ext cx="8428965" cy="9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290513" marR="0" lvl="0" indent="-290513" algn="l" defTabSz="54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3.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การผลักดันธุรกิจ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startup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ที่เกี่ยวข้องกับโภชนพันธุศาสตร์ ให้เข้มแข็ง สามารถขยายงานบริการและเติบโตในอุตสาหกรรม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TRL 7-9</a:t>
            </a:r>
          </a:p>
        </p:txBody>
      </p:sp>
      <p:pic>
        <p:nvPicPr>
          <p:cNvPr id="23" name="Picture 100">
            <a:extLst>
              <a:ext uri="{FF2B5EF4-FFF2-40B4-BE49-F238E27FC236}">
                <a16:creationId xmlns:a16="http://schemas.microsoft.com/office/drawing/2014/main" id="{1205918D-6AD4-7489-A915-F700A578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7" y="136525"/>
            <a:ext cx="2101273" cy="762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3D33A9C-A1AB-3B3C-10AD-AA99976B04A3}"/>
              </a:ext>
            </a:extLst>
          </p:cNvPr>
          <p:cNvSpPr txBox="1">
            <a:spLocks/>
          </p:cNvSpPr>
          <p:nvPr/>
        </p:nvSpPr>
        <p:spPr>
          <a:xfrm>
            <a:off x="2403813" y="42135"/>
            <a:ext cx="9581746" cy="990651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ขอบเขตการสนับสนุนโครงการ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ด้านโภชนพันธุศาสตร์ 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2CCC8-3759-2D0D-783D-DDB6E828CCB9}"/>
              </a:ext>
            </a:extLst>
          </p:cNvPr>
          <p:cNvSpPr txBox="1"/>
          <p:nvPr/>
        </p:nvSpPr>
        <p:spPr>
          <a:xfrm>
            <a:off x="314267" y="5950805"/>
            <a:ext cx="1152526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ข้อกำหนดเฉพาะ </a:t>
            </a:r>
          </a:p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โครงการมีศักยภาพที่จะเกิดรายได้จากการให้บริการ</a:t>
            </a:r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00918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30844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93A09-A6D5-4A67-8DDA-B006D9BF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33201-82E0-41CD-8E92-D9C9EF59DD77}"/>
              </a:ext>
            </a:extLst>
          </p:cNvPr>
          <p:cNvSpPr/>
          <p:nvPr/>
        </p:nvSpPr>
        <p:spPr>
          <a:xfrm>
            <a:off x="1265496" y="1247331"/>
            <a:ext cx="9661008" cy="187064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ข้อกำหนดในการพิจารณาข้อเสนอโครงการด้านการพัฒนาและผลิตยา สารสกัดจากสมุนไพร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94C48-8F08-4ADB-A2A5-77CE0C2F39EE}"/>
              </a:ext>
            </a:extLst>
          </p:cNvPr>
          <p:cNvSpPr/>
          <p:nvPr/>
        </p:nvSpPr>
        <p:spPr>
          <a:xfrm>
            <a:off x="1197610" y="3581792"/>
            <a:ext cx="1008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ทวีพร  เกตุอร่าม </a:t>
            </a:r>
          </a:p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ผู้อำนวยการโปรแกรมบริหารเภสัชภัณฑ์และเซลล์บำบัด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942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EC66F0-875B-D984-E7E2-3E5B75128D78}"/>
              </a:ext>
            </a:extLst>
          </p:cNvPr>
          <p:cNvSpPr/>
          <p:nvPr/>
        </p:nvSpPr>
        <p:spPr>
          <a:xfrm>
            <a:off x="203356" y="2078702"/>
            <a:ext cx="2079172" cy="10776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วัตถุดิบสมุนไพร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7D943A-C3BF-AD2D-B544-64C33902A28F}"/>
              </a:ext>
            </a:extLst>
          </p:cNvPr>
          <p:cNvCxnSpPr>
            <a:cxnSpLocks/>
          </p:cNvCxnSpPr>
          <p:nvPr/>
        </p:nvCxnSpPr>
        <p:spPr>
          <a:xfrm>
            <a:off x="2282528" y="2584888"/>
            <a:ext cx="745359" cy="184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C61523-97AD-B7F8-3E1F-8BE2F1B945B3}"/>
              </a:ext>
            </a:extLst>
          </p:cNvPr>
          <p:cNvSpPr/>
          <p:nvPr/>
        </p:nvSpPr>
        <p:spPr>
          <a:xfrm>
            <a:off x="3088545" y="2134313"/>
            <a:ext cx="1872343" cy="914400"/>
          </a:xfrm>
          <a:prstGeom prst="roundRect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สารสกัด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(มาตรฐาน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GMP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ยา)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B23CD-CB7A-92B5-7D15-010F64DB1B96}"/>
              </a:ext>
            </a:extLst>
          </p:cNvPr>
          <p:cNvCxnSpPr>
            <a:cxnSpLocks/>
          </p:cNvCxnSpPr>
          <p:nvPr/>
        </p:nvCxnSpPr>
        <p:spPr>
          <a:xfrm>
            <a:off x="4960888" y="2591513"/>
            <a:ext cx="47897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6D0E32-C159-BCB8-1A24-9415392A42DD}"/>
              </a:ext>
            </a:extLst>
          </p:cNvPr>
          <p:cNvSpPr/>
          <p:nvPr/>
        </p:nvSpPr>
        <p:spPr>
          <a:xfrm>
            <a:off x="5439860" y="2134313"/>
            <a:ext cx="187234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พัฒนาผลิตภัณฑ์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4DAF86-FE24-4C00-7368-6AC78F997DCC}"/>
              </a:ext>
            </a:extLst>
          </p:cNvPr>
          <p:cNvCxnSpPr>
            <a:cxnSpLocks/>
          </p:cNvCxnSpPr>
          <p:nvPr/>
        </p:nvCxnSpPr>
        <p:spPr>
          <a:xfrm>
            <a:off x="7290432" y="2591513"/>
            <a:ext cx="47897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824BCF-7D91-973E-8DF8-B12DCD98AFBE}"/>
              </a:ext>
            </a:extLst>
          </p:cNvPr>
          <p:cNvSpPr/>
          <p:nvPr/>
        </p:nvSpPr>
        <p:spPr>
          <a:xfrm>
            <a:off x="7769404" y="2134313"/>
            <a:ext cx="1872343" cy="914400"/>
          </a:xfrm>
          <a:prstGeom prst="roundRect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ขึ้นทะเบียน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CBD88C-97B9-3552-574D-4639D10EE169}"/>
              </a:ext>
            </a:extLst>
          </p:cNvPr>
          <p:cNvCxnSpPr>
            <a:cxnSpLocks/>
          </p:cNvCxnSpPr>
          <p:nvPr/>
        </p:nvCxnSpPr>
        <p:spPr>
          <a:xfrm>
            <a:off x="9619976" y="2591513"/>
            <a:ext cx="47897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8E345A-DBEB-7A32-D105-04CB063AD09A}"/>
              </a:ext>
            </a:extLst>
          </p:cNvPr>
          <p:cNvSpPr/>
          <p:nvPr/>
        </p:nvSpPr>
        <p:spPr>
          <a:xfrm>
            <a:off x="10098948" y="2134313"/>
            <a:ext cx="1872343" cy="914400"/>
          </a:xfrm>
          <a:prstGeom prst="roundRect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ตลาด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EC20DE-90B6-985D-FE42-5B38D416CE3C}"/>
              </a:ext>
            </a:extLst>
          </p:cNvPr>
          <p:cNvSpPr txBox="1"/>
          <p:nvPr/>
        </p:nvSpPr>
        <p:spPr>
          <a:xfrm>
            <a:off x="3252710" y="3156388"/>
            <a:ext cx="15440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Pharma grade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C99363-AE27-552D-06FD-3901A5A6E05F}"/>
              </a:ext>
            </a:extLst>
          </p:cNvPr>
          <p:cNvSpPr/>
          <p:nvPr/>
        </p:nvSpPr>
        <p:spPr>
          <a:xfrm>
            <a:off x="203356" y="4098013"/>
            <a:ext cx="2002972" cy="957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คุณภาพวัตถุดิบ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AD4E47-0498-E214-F2D3-D517A38DA8D0}"/>
              </a:ext>
            </a:extLst>
          </p:cNvPr>
          <p:cNvSpPr/>
          <p:nvPr/>
        </p:nvSpPr>
        <p:spPr>
          <a:xfrm>
            <a:off x="2971452" y="4082350"/>
            <a:ext cx="2002972" cy="10133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ขาดผู้ผลิตสารสกัดในประเทศไทย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36918-473D-3748-A046-D094A97A37F7}"/>
              </a:ext>
            </a:extLst>
          </p:cNvPr>
          <p:cNvSpPr/>
          <p:nvPr/>
        </p:nvSpPr>
        <p:spPr>
          <a:xfrm>
            <a:off x="5482928" y="4092798"/>
            <a:ext cx="2002972" cy="983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การทดสอบความปลอดภัย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B2E9FD-DD27-23A9-03EF-960D569BE551}"/>
              </a:ext>
            </a:extLst>
          </p:cNvPr>
          <p:cNvSpPr/>
          <p:nvPr/>
        </p:nvSpPr>
        <p:spPr>
          <a:xfrm>
            <a:off x="7790701" y="4092797"/>
            <a:ext cx="2002972" cy="9830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การทดสอบทางคลินิกที่ใช้งบประมาณสูง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B7BAEB-9314-38C3-18F5-8201C5C21F0A}"/>
              </a:ext>
            </a:extLst>
          </p:cNvPr>
          <p:cNvSpPr/>
          <p:nvPr/>
        </p:nvSpPr>
        <p:spPr>
          <a:xfrm>
            <a:off x="10026531" y="4117875"/>
            <a:ext cx="2002972" cy="957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กลยุทธ์ทางการตลาด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0E6997-4EDE-4914-1DB9-1F623C4162DC}"/>
              </a:ext>
            </a:extLst>
          </p:cNvPr>
          <p:cNvSpPr txBox="1"/>
          <p:nvPr/>
        </p:nvSpPr>
        <p:spPr>
          <a:xfrm>
            <a:off x="267027" y="3569577"/>
            <a:ext cx="250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ปิด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Gap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สำคัญ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072062-F976-4C54-9DF3-4F49454E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779" y="6187286"/>
            <a:ext cx="5126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iaUPC" panose="020B0604020202020204" pitchFamily="34" charset="-34"/>
              <a:ea typeface="+mn-ea"/>
              <a:cs typeface="FreesiaUPC" panose="020B0604020202020204" pitchFamily="34" charset="-34"/>
            </a:endParaRPr>
          </a:p>
        </p:txBody>
      </p:sp>
      <p:pic>
        <p:nvPicPr>
          <p:cNvPr id="22" name="Picture 2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C25F99E-0F0E-45D5-B6A3-0AE603E4E0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92" y="80798"/>
            <a:ext cx="1749180" cy="63530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C6F1D14-4C62-4F0E-9D80-7214D337FEBB}"/>
              </a:ext>
            </a:extLst>
          </p:cNvPr>
          <p:cNvSpPr txBox="1">
            <a:spLocks/>
          </p:cNvSpPr>
          <p:nvPr/>
        </p:nvSpPr>
        <p:spPr>
          <a:xfrm>
            <a:off x="-20073" y="-19782"/>
            <a:ext cx="9455017" cy="837200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ja-JP" sz="48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21B5E0-CF23-9B34-A019-6FC6540418DA}"/>
              </a:ext>
            </a:extLst>
          </p:cNvPr>
          <p:cNvSpPr txBox="1">
            <a:spLocks/>
          </p:cNvSpPr>
          <p:nvPr/>
        </p:nvSpPr>
        <p:spPr>
          <a:xfrm>
            <a:off x="161276" y="95141"/>
            <a:ext cx="1212338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0" algn="l"/>
              </a:tabLst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กลไกการสนับสนุนการพัฒนาอุตสาหกรรมยา และสารสกัดสมุนไพร</a:t>
            </a:r>
          </a:p>
        </p:txBody>
      </p:sp>
    </p:spTree>
    <p:extLst>
      <p:ext uri="{BB962C8B-B14F-4D97-AF65-F5344CB8AC3E}">
        <p14:creationId xmlns:p14="http://schemas.microsoft.com/office/powerpoint/2010/main" val="415916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"/>
          <p:cNvSpPr/>
          <p:nvPr/>
        </p:nvSpPr>
        <p:spPr>
          <a:xfrm flipH="1">
            <a:off x="1352335" y="1804577"/>
            <a:ext cx="3316329" cy="4078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32" h="19340" extrusionOk="0">
                <a:moveTo>
                  <a:pt x="17554" y="6756"/>
                </a:moveTo>
                <a:cubicBezTo>
                  <a:pt x="20257" y="11838"/>
                  <a:pt x="18903" y="17607"/>
                  <a:pt x="14214" y="18984"/>
                </a:cubicBezTo>
                <a:cubicBezTo>
                  <a:pt x="9810" y="20277"/>
                  <a:pt x="4064" y="18005"/>
                  <a:pt x="1360" y="12920"/>
                </a:cubicBezTo>
                <a:cubicBezTo>
                  <a:pt x="-1343" y="7837"/>
                  <a:pt x="139" y="2413"/>
                  <a:pt x="4424" y="574"/>
                </a:cubicBezTo>
                <a:cubicBezTo>
                  <a:pt x="8841" y="-1323"/>
                  <a:pt x="14850" y="1673"/>
                  <a:pt x="17554" y="6756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9" name="Shape"/>
          <p:cNvSpPr/>
          <p:nvPr/>
        </p:nvSpPr>
        <p:spPr>
          <a:xfrm flipH="1">
            <a:off x="1536292" y="1630796"/>
            <a:ext cx="3357106" cy="4087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0" h="19249" extrusionOk="0">
                <a:moveTo>
                  <a:pt x="17591" y="6623"/>
                </a:moveTo>
                <a:cubicBezTo>
                  <a:pt x="20260" y="11670"/>
                  <a:pt x="18784" y="17108"/>
                  <a:pt x="14293" y="18766"/>
                </a:cubicBezTo>
                <a:cubicBezTo>
                  <a:pt x="9803" y="20424"/>
                  <a:pt x="3999" y="17675"/>
                  <a:pt x="1329" y="12625"/>
                </a:cubicBezTo>
                <a:cubicBezTo>
                  <a:pt x="-1340" y="7578"/>
                  <a:pt x="136" y="2140"/>
                  <a:pt x="4627" y="484"/>
                </a:cubicBezTo>
                <a:cubicBezTo>
                  <a:pt x="9119" y="-1176"/>
                  <a:pt x="14921" y="1574"/>
                  <a:pt x="17591" y="662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0" name="Shape"/>
          <p:cNvSpPr/>
          <p:nvPr/>
        </p:nvSpPr>
        <p:spPr>
          <a:xfrm flipH="1">
            <a:off x="1144861" y="1652010"/>
            <a:ext cx="3357107" cy="408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0" h="20294" extrusionOk="0">
                <a:moveTo>
                  <a:pt x="9600" y="7887"/>
                </a:moveTo>
                <a:cubicBezTo>
                  <a:pt x="10347" y="7954"/>
                  <a:pt x="11116" y="8492"/>
                  <a:pt x="11525" y="9308"/>
                </a:cubicBezTo>
                <a:cubicBezTo>
                  <a:pt x="12069" y="10399"/>
                  <a:pt x="11767" y="11570"/>
                  <a:pt x="10851" y="11929"/>
                </a:cubicBezTo>
                <a:cubicBezTo>
                  <a:pt x="9934" y="12287"/>
                  <a:pt x="8745" y="11694"/>
                  <a:pt x="8201" y="10603"/>
                </a:cubicBezTo>
                <a:cubicBezTo>
                  <a:pt x="7655" y="9514"/>
                  <a:pt x="7956" y="8343"/>
                  <a:pt x="8874" y="7984"/>
                </a:cubicBezTo>
                <a:cubicBezTo>
                  <a:pt x="9104" y="7895"/>
                  <a:pt x="9351" y="7865"/>
                  <a:pt x="9600" y="7887"/>
                </a:cubicBezTo>
                <a:close/>
                <a:moveTo>
                  <a:pt x="9330" y="6851"/>
                </a:moveTo>
                <a:cubicBezTo>
                  <a:pt x="8953" y="6817"/>
                  <a:pt x="8581" y="6862"/>
                  <a:pt x="8234" y="6997"/>
                </a:cubicBezTo>
                <a:cubicBezTo>
                  <a:pt x="6848" y="7537"/>
                  <a:pt x="6391" y="9311"/>
                  <a:pt x="7214" y="10952"/>
                </a:cubicBezTo>
                <a:cubicBezTo>
                  <a:pt x="8039" y="12595"/>
                  <a:pt x="9837" y="13493"/>
                  <a:pt x="11223" y="12953"/>
                </a:cubicBezTo>
                <a:cubicBezTo>
                  <a:pt x="12608" y="12415"/>
                  <a:pt x="13065" y="10639"/>
                  <a:pt x="12240" y="8998"/>
                </a:cubicBezTo>
                <a:cubicBezTo>
                  <a:pt x="11624" y="7766"/>
                  <a:pt x="10459" y="6954"/>
                  <a:pt x="9330" y="6851"/>
                </a:cubicBezTo>
                <a:close/>
                <a:moveTo>
                  <a:pt x="8727" y="5353"/>
                </a:moveTo>
                <a:cubicBezTo>
                  <a:pt x="10514" y="5322"/>
                  <a:pt x="12444" y="6563"/>
                  <a:pt x="13433" y="8534"/>
                </a:cubicBezTo>
                <a:cubicBezTo>
                  <a:pt x="14651" y="10959"/>
                  <a:pt x="13978" y="13569"/>
                  <a:pt x="11930" y="14367"/>
                </a:cubicBezTo>
                <a:cubicBezTo>
                  <a:pt x="9884" y="15162"/>
                  <a:pt x="7240" y="13842"/>
                  <a:pt x="6023" y="11418"/>
                </a:cubicBezTo>
                <a:cubicBezTo>
                  <a:pt x="4805" y="8993"/>
                  <a:pt x="5479" y="6381"/>
                  <a:pt x="7525" y="5584"/>
                </a:cubicBezTo>
                <a:cubicBezTo>
                  <a:pt x="7909" y="5435"/>
                  <a:pt x="8314" y="5360"/>
                  <a:pt x="8727" y="5353"/>
                </a:cubicBezTo>
                <a:close/>
                <a:moveTo>
                  <a:pt x="8460" y="4145"/>
                </a:moveTo>
                <a:cubicBezTo>
                  <a:pt x="7940" y="4154"/>
                  <a:pt x="7430" y="4248"/>
                  <a:pt x="6946" y="4435"/>
                </a:cubicBezTo>
                <a:cubicBezTo>
                  <a:pt x="4369" y="5439"/>
                  <a:pt x="3518" y="8740"/>
                  <a:pt x="5050" y="11792"/>
                </a:cubicBezTo>
                <a:cubicBezTo>
                  <a:pt x="6583" y="14847"/>
                  <a:pt x="9926" y="16517"/>
                  <a:pt x="12502" y="15513"/>
                </a:cubicBezTo>
                <a:cubicBezTo>
                  <a:pt x="15079" y="14510"/>
                  <a:pt x="15929" y="11209"/>
                  <a:pt x="14398" y="8156"/>
                </a:cubicBezTo>
                <a:cubicBezTo>
                  <a:pt x="13152" y="5676"/>
                  <a:pt x="10714" y="4108"/>
                  <a:pt x="8460" y="4145"/>
                </a:cubicBezTo>
                <a:close/>
                <a:moveTo>
                  <a:pt x="8138" y="2657"/>
                </a:moveTo>
                <a:cubicBezTo>
                  <a:pt x="10967" y="2609"/>
                  <a:pt x="14024" y="4573"/>
                  <a:pt x="15589" y="7692"/>
                </a:cubicBezTo>
                <a:cubicBezTo>
                  <a:pt x="17516" y="11530"/>
                  <a:pt x="16450" y="15664"/>
                  <a:pt x="13210" y="16925"/>
                </a:cubicBezTo>
                <a:cubicBezTo>
                  <a:pt x="9972" y="18187"/>
                  <a:pt x="5784" y="16095"/>
                  <a:pt x="3859" y="12256"/>
                </a:cubicBezTo>
                <a:cubicBezTo>
                  <a:pt x="1932" y="8419"/>
                  <a:pt x="2997" y="4285"/>
                  <a:pt x="6237" y="3023"/>
                </a:cubicBezTo>
                <a:cubicBezTo>
                  <a:pt x="6845" y="2787"/>
                  <a:pt x="7485" y="2669"/>
                  <a:pt x="8138" y="2657"/>
                </a:cubicBezTo>
                <a:close/>
                <a:moveTo>
                  <a:pt x="7583" y="1490"/>
                </a:moveTo>
                <a:cubicBezTo>
                  <a:pt x="6810" y="1503"/>
                  <a:pt x="6053" y="1643"/>
                  <a:pt x="5335" y="1923"/>
                </a:cubicBezTo>
                <a:cubicBezTo>
                  <a:pt x="1508" y="3412"/>
                  <a:pt x="247" y="8314"/>
                  <a:pt x="2522" y="12847"/>
                </a:cubicBezTo>
                <a:cubicBezTo>
                  <a:pt x="4796" y="17383"/>
                  <a:pt x="9759" y="19861"/>
                  <a:pt x="13585" y="18372"/>
                </a:cubicBezTo>
                <a:cubicBezTo>
                  <a:pt x="17412" y="16882"/>
                  <a:pt x="18673" y="11981"/>
                  <a:pt x="16400" y="7447"/>
                </a:cubicBezTo>
                <a:cubicBezTo>
                  <a:pt x="14551" y="3761"/>
                  <a:pt x="10929" y="1434"/>
                  <a:pt x="7583" y="1490"/>
                </a:cubicBezTo>
                <a:close/>
                <a:moveTo>
                  <a:pt x="7262" y="1"/>
                </a:moveTo>
                <a:cubicBezTo>
                  <a:pt x="11184" y="-67"/>
                  <a:pt x="15422" y="2658"/>
                  <a:pt x="17591" y="6983"/>
                </a:cubicBezTo>
                <a:cubicBezTo>
                  <a:pt x="20260" y="12304"/>
                  <a:pt x="18784" y="18037"/>
                  <a:pt x="14293" y="19785"/>
                </a:cubicBezTo>
                <a:cubicBezTo>
                  <a:pt x="9803" y="21533"/>
                  <a:pt x="3999" y="18635"/>
                  <a:pt x="1329" y="13311"/>
                </a:cubicBezTo>
                <a:cubicBezTo>
                  <a:pt x="-1340" y="7990"/>
                  <a:pt x="136" y="2257"/>
                  <a:pt x="4627" y="509"/>
                </a:cubicBezTo>
                <a:cubicBezTo>
                  <a:pt x="5469" y="181"/>
                  <a:pt x="6357" y="16"/>
                  <a:pt x="7262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4" name="Shape"/>
          <p:cNvSpPr/>
          <p:nvPr/>
        </p:nvSpPr>
        <p:spPr>
          <a:xfrm>
            <a:off x="3689619" y="1045272"/>
            <a:ext cx="7912786" cy="2487159"/>
          </a:xfrm>
          <a:custGeom>
            <a:avLst/>
            <a:gdLst>
              <a:gd name="connsiteX0" fmla="*/ 3548 w 21907"/>
              <a:gd name="connsiteY0" fmla="*/ 6743 h 13486"/>
              <a:gd name="connsiteX1" fmla="*/ 3548 w 21907"/>
              <a:gd name="connsiteY1" fmla="*/ 6743 h 13486"/>
              <a:gd name="connsiteX2" fmla="*/ 5273 w 21907"/>
              <a:gd name="connsiteY2" fmla="*/ 0 h 13486"/>
              <a:gd name="connsiteX3" fmla="*/ 20182 w 21907"/>
              <a:gd name="connsiteY3" fmla="*/ 0 h 13486"/>
              <a:gd name="connsiteX4" fmla="*/ 21907 w 21907"/>
              <a:gd name="connsiteY4" fmla="*/ 6743 h 13486"/>
              <a:gd name="connsiteX5" fmla="*/ 21907 w 21907"/>
              <a:gd name="connsiteY5" fmla="*/ 6743 h 13486"/>
              <a:gd name="connsiteX6" fmla="*/ 20182 w 21907"/>
              <a:gd name="connsiteY6" fmla="*/ 13486 h 13486"/>
              <a:gd name="connsiteX7" fmla="*/ 5273 w 21907"/>
              <a:gd name="connsiteY7" fmla="*/ 13486 h 13486"/>
              <a:gd name="connsiteX8" fmla="*/ 4309 w 21907"/>
              <a:gd name="connsiteY8" fmla="*/ 12335 h 13486"/>
              <a:gd name="connsiteX9" fmla="*/ 4149 w 21907"/>
              <a:gd name="connsiteY9" fmla="*/ 11820 h 13486"/>
              <a:gd name="connsiteX10" fmla="*/ 0 w 21907"/>
              <a:gd name="connsiteY10" fmla="*/ 13261 h 13486"/>
              <a:gd name="connsiteX11" fmla="*/ 3774 w 21907"/>
              <a:gd name="connsiteY11" fmla="*/ 10019 h 13486"/>
              <a:gd name="connsiteX12" fmla="*/ 3684 w 21907"/>
              <a:gd name="connsiteY12" fmla="*/ 9368 h 13486"/>
              <a:gd name="connsiteX13" fmla="*/ 3583 w 21907"/>
              <a:gd name="connsiteY13" fmla="*/ 8102 h 13486"/>
              <a:gd name="connsiteX14" fmla="*/ 3548 w 21907"/>
              <a:gd name="connsiteY14" fmla="*/ 6743 h 13486"/>
              <a:gd name="connsiteX15" fmla="*/ 3583 w 21907"/>
              <a:gd name="connsiteY15" fmla="*/ 5384 h 13486"/>
              <a:gd name="connsiteX16" fmla="*/ 5273 w 21907"/>
              <a:gd name="connsiteY16" fmla="*/ 0 h 1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07" h="13486" extrusionOk="0">
                <a:moveTo>
                  <a:pt x="3548" y="6743"/>
                </a:moveTo>
                <a:lnTo>
                  <a:pt x="3548" y="6743"/>
                </a:lnTo>
                <a:close/>
                <a:moveTo>
                  <a:pt x="5273" y="0"/>
                </a:moveTo>
                <a:lnTo>
                  <a:pt x="20182" y="0"/>
                </a:lnTo>
                <a:cubicBezTo>
                  <a:pt x="21135" y="0"/>
                  <a:pt x="21907" y="3019"/>
                  <a:pt x="21907" y="6743"/>
                </a:cubicBezTo>
                <a:lnTo>
                  <a:pt x="21907" y="6743"/>
                </a:lnTo>
                <a:cubicBezTo>
                  <a:pt x="21907" y="10467"/>
                  <a:pt x="21135" y="13486"/>
                  <a:pt x="20182" y="13486"/>
                </a:cubicBezTo>
                <a:lnTo>
                  <a:pt x="5273" y="13486"/>
                </a:lnTo>
                <a:cubicBezTo>
                  <a:pt x="4916" y="13486"/>
                  <a:pt x="4584" y="13062"/>
                  <a:pt x="4309" y="12335"/>
                </a:cubicBezTo>
                <a:cubicBezTo>
                  <a:pt x="4256" y="12163"/>
                  <a:pt x="4202" y="11992"/>
                  <a:pt x="4149" y="11820"/>
                </a:cubicBezTo>
                <a:lnTo>
                  <a:pt x="0" y="13261"/>
                </a:lnTo>
                <a:lnTo>
                  <a:pt x="3774" y="10019"/>
                </a:lnTo>
                <a:lnTo>
                  <a:pt x="3684" y="9368"/>
                </a:lnTo>
                <a:cubicBezTo>
                  <a:pt x="3640" y="8964"/>
                  <a:pt x="3606" y="8541"/>
                  <a:pt x="3583" y="8102"/>
                </a:cubicBezTo>
                <a:cubicBezTo>
                  <a:pt x="3571" y="7649"/>
                  <a:pt x="3560" y="7196"/>
                  <a:pt x="3548" y="6743"/>
                </a:cubicBezTo>
                <a:cubicBezTo>
                  <a:pt x="3560" y="6290"/>
                  <a:pt x="3571" y="5837"/>
                  <a:pt x="3583" y="5384"/>
                </a:cubicBezTo>
                <a:cubicBezTo>
                  <a:pt x="3744" y="2311"/>
                  <a:pt x="4440" y="0"/>
                  <a:pt x="5273" y="0"/>
                </a:cubicBezTo>
                <a:close/>
              </a:path>
            </a:pathLst>
          </a:custGeom>
          <a:solidFill>
            <a:srgbClr val="54B8A8"/>
          </a:solidFill>
          <a:ln w="12700">
            <a:solidFill>
              <a:srgbClr val="54B8A8"/>
            </a:solidFill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Shape"/>
          <p:cNvSpPr/>
          <p:nvPr/>
        </p:nvSpPr>
        <p:spPr>
          <a:xfrm flipV="1">
            <a:off x="3175861" y="3869107"/>
            <a:ext cx="7663804" cy="2070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55" y="0"/>
                </a:moveTo>
                <a:lnTo>
                  <a:pt x="19853" y="0"/>
                </a:lnTo>
                <a:cubicBezTo>
                  <a:pt x="2081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20818" y="21600"/>
                  <a:pt x="19853" y="21600"/>
                </a:cubicBezTo>
                <a:lnTo>
                  <a:pt x="4755" y="21600"/>
                </a:lnTo>
                <a:cubicBezTo>
                  <a:pt x="4032" y="21600"/>
                  <a:pt x="3411" y="18880"/>
                  <a:pt x="3146" y="15004"/>
                </a:cubicBezTo>
                <a:lnTo>
                  <a:pt x="3079" y="13675"/>
                </a:lnTo>
                <a:lnTo>
                  <a:pt x="0" y="16794"/>
                </a:lnTo>
                <a:lnTo>
                  <a:pt x="3022" y="9990"/>
                </a:lnTo>
                <a:lnTo>
                  <a:pt x="3044" y="8623"/>
                </a:lnTo>
                <a:cubicBezTo>
                  <a:pt x="3207" y="3702"/>
                  <a:pt x="3911" y="0"/>
                  <a:pt x="475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Circle"/>
          <p:cNvSpPr/>
          <p:nvPr/>
        </p:nvSpPr>
        <p:spPr>
          <a:xfrm>
            <a:off x="5242436" y="1590672"/>
            <a:ext cx="1188720" cy="118872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2E6B73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9" name="Circle"/>
          <p:cNvSpPr/>
          <p:nvPr/>
        </p:nvSpPr>
        <p:spPr>
          <a:xfrm>
            <a:off x="4468979" y="4215801"/>
            <a:ext cx="1188720" cy="118872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384A7A"/>
            </a:solidFill>
            <a:miter/>
          </a:ln>
        </p:spPr>
        <p:txBody>
          <a:bodyPr lIns="22860" rIns="22860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หัวเรื่อง 02"/>
          <p:cNvSpPr txBox="1"/>
          <p:nvPr/>
        </p:nvSpPr>
        <p:spPr>
          <a:xfrm>
            <a:off x="5837963" y="3890681"/>
            <a:ext cx="373307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ผลสัมฤทธิ์ (</a:t>
            </a:r>
            <a:r>
              <a:rPr kumimoji="0" lang="en-US" sz="40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Key Results)</a:t>
            </a:r>
            <a:endParaRPr kumimoji="0" sz="4000" b="1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505" name="เริ่มสร้างสรรค์เนื้อหาด้วยตัวเองได้เลย!…"/>
          <p:cNvSpPr txBox="1"/>
          <p:nvPr/>
        </p:nvSpPr>
        <p:spPr>
          <a:xfrm>
            <a:off x="5844425" y="4564431"/>
            <a:ext cx="4366375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4372" tIns="54372" rIns="54372" bIns="54372">
            <a:spAutoFit/>
          </a:bodyPr>
          <a:lstStyle/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KR1 N2: </a:t>
            </a:r>
            <a:r>
              <a:rPr kumimoji="0" lang="th-TH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รายได้จากการขายยา สารสกัดจากสมุนไพรที่พัฒนาและผลิตโดยประเทศไทย เพิ่มขึ้นร้อยละ 2 ต่อปี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 </a:t>
            </a:r>
            <a:r>
              <a:rPr kumimoji="0" lang="th-TH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เมื่อเทียบกับปีก่อนหน้า</a:t>
            </a:r>
            <a:endParaRPr kumimoji="0" sz="2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</p:txBody>
      </p:sp>
      <p:sp>
        <p:nvSpPr>
          <p:cNvPr id="510" name="Shape"/>
          <p:cNvSpPr/>
          <p:nvPr/>
        </p:nvSpPr>
        <p:spPr>
          <a:xfrm>
            <a:off x="5470556" y="1825730"/>
            <a:ext cx="701074" cy="562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07" y="14440"/>
                </a:moveTo>
                <a:cubicBezTo>
                  <a:pt x="11961" y="14440"/>
                  <a:pt x="11514" y="14994"/>
                  <a:pt x="11514" y="15636"/>
                </a:cubicBezTo>
                <a:cubicBezTo>
                  <a:pt x="11514" y="16278"/>
                  <a:pt x="11961" y="16803"/>
                  <a:pt x="12507" y="16803"/>
                </a:cubicBezTo>
                <a:cubicBezTo>
                  <a:pt x="13078" y="16803"/>
                  <a:pt x="13525" y="16278"/>
                  <a:pt x="13525" y="15636"/>
                </a:cubicBezTo>
                <a:cubicBezTo>
                  <a:pt x="13525" y="14994"/>
                  <a:pt x="13078" y="14440"/>
                  <a:pt x="12507" y="14440"/>
                </a:cubicBezTo>
                <a:close/>
                <a:moveTo>
                  <a:pt x="12507" y="13681"/>
                </a:moveTo>
                <a:cubicBezTo>
                  <a:pt x="13425" y="13681"/>
                  <a:pt x="14170" y="14557"/>
                  <a:pt x="14170" y="15636"/>
                </a:cubicBezTo>
                <a:cubicBezTo>
                  <a:pt x="14170" y="16686"/>
                  <a:pt x="13425" y="17561"/>
                  <a:pt x="12507" y="17561"/>
                </a:cubicBezTo>
                <a:cubicBezTo>
                  <a:pt x="11613" y="17561"/>
                  <a:pt x="10868" y="16686"/>
                  <a:pt x="10868" y="15636"/>
                </a:cubicBezTo>
                <a:cubicBezTo>
                  <a:pt x="10868" y="14557"/>
                  <a:pt x="11613" y="13681"/>
                  <a:pt x="12507" y="13681"/>
                </a:cubicBezTo>
                <a:close/>
                <a:moveTo>
                  <a:pt x="12137" y="10443"/>
                </a:moveTo>
                <a:lnTo>
                  <a:pt x="11935" y="12075"/>
                </a:lnTo>
                <a:cubicBezTo>
                  <a:pt x="11885" y="12224"/>
                  <a:pt x="11834" y="12342"/>
                  <a:pt x="11708" y="12402"/>
                </a:cubicBezTo>
                <a:cubicBezTo>
                  <a:pt x="11582" y="12431"/>
                  <a:pt x="11456" y="12491"/>
                  <a:pt x="11329" y="12550"/>
                </a:cubicBezTo>
                <a:cubicBezTo>
                  <a:pt x="11228" y="12639"/>
                  <a:pt x="11077" y="12609"/>
                  <a:pt x="11001" y="12520"/>
                </a:cubicBezTo>
                <a:lnTo>
                  <a:pt x="9839" y="11571"/>
                </a:lnTo>
                <a:cubicBezTo>
                  <a:pt x="9587" y="11808"/>
                  <a:pt x="9385" y="12075"/>
                  <a:pt x="9183" y="12372"/>
                </a:cubicBezTo>
                <a:lnTo>
                  <a:pt x="9991" y="13677"/>
                </a:lnTo>
                <a:cubicBezTo>
                  <a:pt x="10067" y="13826"/>
                  <a:pt x="10067" y="13974"/>
                  <a:pt x="10016" y="14093"/>
                </a:cubicBezTo>
                <a:cubicBezTo>
                  <a:pt x="9966" y="14241"/>
                  <a:pt x="9915" y="14390"/>
                  <a:pt x="9865" y="14538"/>
                </a:cubicBezTo>
                <a:cubicBezTo>
                  <a:pt x="9814" y="14686"/>
                  <a:pt x="9713" y="14775"/>
                  <a:pt x="9587" y="14805"/>
                </a:cubicBezTo>
                <a:lnTo>
                  <a:pt x="8223" y="15072"/>
                </a:lnTo>
                <a:cubicBezTo>
                  <a:pt x="8198" y="15250"/>
                  <a:pt x="8198" y="15428"/>
                  <a:pt x="8198" y="15636"/>
                </a:cubicBezTo>
                <a:cubicBezTo>
                  <a:pt x="8198" y="15814"/>
                  <a:pt x="8198" y="16022"/>
                  <a:pt x="8223" y="16200"/>
                </a:cubicBezTo>
                <a:lnTo>
                  <a:pt x="9587" y="16437"/>
                </a:lnTo>
                <a:cubicBezTo>
                  <a:pt x="9713" y="16496"/>
                  <a:pt x="9814" y="16585"/>
                  <a:pt x="9865" y="16704"/>
                </a:cubicBezTo>
                <a:cubicBezTo>
                  <a:pt x="9915" y="16882"/>
                  <a:pt x="9966" y="17001"/>
                  <a:pt x="10016" y="17149"/>
                </a:cubicBezTo>
                <a:cubicBezTo>
                  <a:pt x="10067" y="17268"/>
                  <a:pt x="10067" y="17446"/>
                  <a:pt x="9991" y="17535"/>
                </a:cubicBezTo>
                <a:lnTo>
                  <a:pt x="9183" y="18900"/>
                </a:lnTo>
                <a:cubicBezTo>
                  <a:pt x="9385" y="19197"/>
                  <a:pt x="9587" y="19434"/>
                  <a:pt x="9839" y="19701"/>
                </a:cubicBezTo>
                <a:lnTo>
                  <a:pt x="11001" y="18722"/>
                </a:lnTo>
                <a:cubicBezTo>
                  <a:pt x="11077" y="18662"/>
                  <a:pt x="11228" y="18633"/>
                  <a:pt x="11329" y="18692"/>
                </a:cubicBezTo>
                <a:cubicBezTo>
                  <a:pt x="11430" y="18751"/>
                  <a:pt x="11582" y="18811"/>
                  <a:pt x="11708" y="18870"/>
                </a:cubicBezTo>
                <a:cubicBezTo>
                  <a:pt x="11834" y="18930"/>
                  <a:pt x="11885" y="19048"/>
                  <a:pt x="11935" y="19197"/>
                </a:cubicBezTo>
                <a:lnTo>
                  <a:pt x="12137" y="20799"/>
                </a:lnTo>
                <a:cubicBezTo>
                  <a:pt x="12466" y="20828"/>
                  <a:pt x="12794" y="20828"/>
                  <a:pt x="13122" y="20799"/>
                </a:cubicBezTo>
                <a:lnTo>
                  <a:pt x="13350" y="19197"/>
                </a:lnTo>
                <a:cubicBezTo>
                  <a:pt x="13350" y="19048"/>
                  <a:pt x="13425" y="18930"/>
                  <a:pt x="13552" y="18870"/>
                </a:cubicBezTo>
                <a:cubicBezTo>
                  <a:pt x="13678" y="18811"/>
                  <a:pt x="13804" y="18751"/>
                  <a:pt x="13930" y="18692"/>
                </a:cubicBezTo>
                <a:cubicBezTo>
                  <a:pt x="14031" y="18633"/>
                  <a:pt x="14158" y="18662"/>
                  <a:pt x="14284" y="18722"/>
                </a:cubicBezTo>
                <a:lnTo>
                  <a:pt x="15395" y="19701"/>
                </a:lnTo>
                <a:cubicBezTo>
                  <a:pt x="15648" y="19434"/>
                  <a:pt x="15875" y="19197"/>
                  <a:pt x="16077" y="18900"/>
                </a:cubicBezTo>
                <a:lnTo>
                  <a:pt x="15269" y="17535"/>
                </a:lnTo>
                <a:cubicBezTo>
                  <a:pt x="15193" y="17446"/>
                  <a:pt x="15168" y="17268"/>
                  <a:pt x="15244" y="17149"/>
                </a:cubicBezTo>
                <a:cubicBezTo>
                  <a:pt x="15294" y="17001"/>
                  <a:pt x="15345" y="16852"/>
                  <a:pt x="15395" y="16704"/>
                </a:cubicBezTo>
                <a:cubicBezTo>
                  <a:pt x="15420" y="16585"/>
                  <a:pt x="15521" y="16496"/>
                  <a:pt x="15648" y="16437"/>
                </a:cubicBezTo>
                <a:lnTo>
                  <a:pt x="17037" y="16200"/>
                </a:lnTo>
                <a:cubicBezTo>
                  <a:pt x="17037" y="16022"/>
                  <a:pt x="17062" y="15814"/>
                  <a:pt x="17062" y="15636"/>
                </a:cubicBezTo>
                <a:cubicBezTo>
                  <a:pt x="17062" y="15428"/>
                  <a:pt x="17037" y="15250"/>
                  <a:pt x="17037" y="15072"/>
                </a:cubicBezTo>
                <a:lnTo>
                  <a:pt x="15648" y="14805"/>
                </a:lnTo>
                <a:cubicBezTo>
                  <a:pt x="15521" y="14775"/>
                  <a:pt x="15420" y="14686"/>
                  <a:pt x="15395" y="14538"/>
                </a:cubicBezTo>
                <a:cubicBezTo>
                  <a:pt x="15345" y="14390"/>
                  <a:pt x="15294" y="14241"/>
                  <a:pt x="15244" y="14093"/>
                </a:cubicBezTo>
                <a:cubicBezTo>
                  <a:pt x="15168" y="13974"/>
                  <a:pt x="15193" y="13826"/>
                  <a:pt x="15269" y="13677"/>
                </a:cubicBezTo>
                <a:lnTo>
                  <a:pt x="16077" y="12372"/>
                </a:lnTo>
                <a:cubicBezTo>
                  <a:pt x="15900" y="12075"/>
                  <a:pt x="15648" y="11808"/>
                  <a:pt x="15395" y="11571"/>
                </a:cubicBezTo>
                <a:lnTo>
                  <a:pt x="14284" y="12520"/>
                </a:lnTo>
                <a:cubicBezTo>
                  <a:pt x="14158" y="12609"/>
                  <a:pt x="14031" y="12639"/>
                  <a:pt x="13930" y="12550"/>
                </a:cubicBezTo>
                <a:cubicBezTo>
                  <a:pt x="13804" y="12491"/>
                  <a:pt x="13678" y="12431"/>
                  <a:pt x="13552" y="12402"/>
                </a:cubicBezTo>
                <a:cubicBezTo>
                  <a:pt x="13425" y="12342"/>
                  <a:pt x="13350" y="12224"/>
                  <a:pt x="13350" y="12075"/>
                </a:cubicBezTo>
                <a:lnTo>
                  <a:pt x="13122" y="10443"/>
                </a:lnTo>
                <a:cubicBezTo>
                  <a:pt x="12794" y="10414"/>
                  <a:pt x="12466" y="10414"/>
                  <a:pt x="12137" y="10443"/>
                </a:cubicBezTo>
                <a:close/>
                <a:moveTo>
                  <a:pt x="11809" y="9731"/>
                </a:moveTo>
                <a:cubicBezTo>
                  <a:pt x="12339" y="9642"/>
                  <a:pt x="12895" y="9642"/>
                  <a:pt x="13451" y="9731"/>
                </a:cubicBezTo>
                <a:cubicBezTo>
                  <a:pt x="13577" y="9761"/>
                  <a:pt x="13703" y="9909"/>
                  <a:pt x="13728" y="10058"/>
                </a:cubicBezTo>
                <a:lnTo>
                  <a:pt x="13930" y="11719"/>
                </a:lnTo>
                <a:cubicBezTo>
                  <a:pt x="13981" y="11749"/>
                  <a:pt x="14006" y="11749"/>
                  <a:pt x="14031" y="11778"/>
                </a:cubicBezTo>
                <a:lnTo>
                  <a:pt x="15193" y="10770"/>
                </a:lnTo>
                <a:cubicBezTo>
                  <a:pt x="15319" y="10681"/>
                  <a:pt x="15471" y="10681"/>
                  <a:pt x="15597" y="10770"/>
                </a:cubicBezTo>
                <a:cubicBezTo>
                  <a:pt x="16052" y="11155"/>
                  <a:pt x="16431" y="11630"/>
                  <a:pt x="16759" y="12135"/>
                </a:cubicBezTo>
                <a:cubicBezTo>
                  <a:pt x="16835" y="12283"/>
                  <a:pt x="16835" y="12461"/>
                  <a:pt x="16759" y="12609"/>
                </a:cubicBezTo>
                <a:lnTo>
                  <a:pt x="15900" y="13974"/>
                </a:lnTo>
                <a:cubicBezTo>
                  <a:pt x="15925" y="14004"/>
                  <a:pt x="15925" y="14034"/>
                  <a:pt x="15951" y="14093"/>
                </a:cubicBezTo>
                <a:lnTo>
                  <a:pt x="17365" y="14330"/>
                </a:lnTo>
                <a:cubicBezTo>
                  <a:pt x="17517" y="14360"/>
                  <a:pt x="17618" y="14508"/>
                  <a:pt x="17643" y="14657"/>
                </a:cubicBezTo>
                <a:cubicBezTo>
                  <a:pt x="17693" y="14983"/>
                  <a:pt x="17719" y="15310"/>
                  <a:pt x="17719" y="15636"/>
                </a:cubicBezTo>
                <a:cubicBezTo>
                  <a:pt x="17719" y="15933"/>
                  <a:pt x="17693" y="16289"/>
                  <a:pt x="17643" y="16615"/>
                </a:cubicBezTo>
                <a:cubicBezTo>
                  <a:pt x="17618" y="16763"/>
                  <a:pt x="17517" y="16882"/>
                  <a:pt x="17365" y="16912"/>
                </a:cubicBezTo>
                <a:lnTo>
                  <a:pt x="15951" y="17179"/>
                </a:lnTo>
                <a:cubicBezTo>
                  <a:pt x="15925" y="17208"/>
                  <a:pt x="15925" y="17238"/>
                  <a:pt x="15900" y="17268"/>
                </a:cubicBezTo>
                <a:lnTo>
                  <a:pt x="16759" y="18662"/>
                </a:lnTo>
                <a:cubicBezTo>
                  <a:pt x="16835" y="18811"/>
                  <a:pt x="16835" y="18989"/>
                  <a:pt x="16759" y="19108"/>
                </a:cubicBezTo>
                <a:cubicBezTo>
                  <a:pt x="16431" y="19642"/>
                  <a:pt x="16026" y="20116"/>
                  <a:pt x="15597" y="20472"/>
                </a:cubicBezTo>
                <a:cubicBezTo>
                  <a:pt x="15471" y="20561"/>
                  <a:pt x="15319" y="20561"/>
                  <a:pt x="15193" y="20472"/>
                </a:cubicBezTo>
                <a:lnTo>
                  <a:pt x="14031" y="19493"/>
                </a:lnTo>
                <a:cubicBezTo>
                  <a:pt x="14006" y="19493"/>
                  <a:pt x="13981" y="19523"/>
                  <a:pt x="13930" y="19523"/>
                </a:cubicBezTo>
                <a:lnTo>
                  <a:pt x="13728" y="21214"/>
                </a:lnTo>
                <a:cubicBezTo>
                  <a:pt x="13703" y="21363"/>
                  <a:pt x="13577" y="21511"/>
                  <a:pt x="13451" y="21511"/>
                </a:cubicBezTo>
                <a:cubicBezTo>
                  <a:pt x="13198" y="21570"/>
                  <a:pt x="12895" y="21600"/>
                  <a:pt x="12617" y="21600"/>
                </a:cubicBezTo>
                <a:cubicBezTo>
                  <a:pt x="12339" y="21600"/>
                  <a:pt x="12087" y="21570"/>
                  <a:pt x="11809" y="21511"/>
                </a:cubicBezTo>
                <a:cubicBezTo>
                  <a:pt x="11658" y="21511"/>
                  <a:pt x="11557" y="21363"/>
                  <a:pt x="11531" y="21214"/>
                </a:cubicBezTo>
                <a:lnTo>
                  <a:pt x="11304" y="19523"/>
                </a:lnTo>
                <a:cubicBezTo>
                  <a:pt x="11279" y="19523"/>
                  <a:pt x="11253" y="19493"/>
                  <a:pt x="11228" y="19493"/>
                </a:cubicBezTo>
                <a:lnTo>
                  <a:pt x="10041" y="20472"/>
                </a:lnTo>
                <a:cubicBezTo>
                  <a:pt x="9915" y="20561"/>
                  <a:pt x="9789" y="20561"/>
                  <a:pt x="9662" y="20472"/>
                </a:cubicBezTo>
                <a:cubicBezTo>
                  <a:pt x="9208" y="20116"/>
                  <a:pt x="8804" y="19642"/>
                  <a:pt x="8501" y="19108"/>
                </a:cubicBezTo>
                <a:cubicBezTo>
                  <a:pt x="8425" y="18989"/>
                  <a:pt x="8425" y="18811"/>
                  <a:pt x="8501" y="18662"/>
                </a:cubicBezTo>
                <a:lnTo>
                  <a:pt x="9334" y="17268"/>
                </a:lnTo>
                <a:cubicBezTo>
                  <a:pt x="9334" y="17238"/>
                  <a:pt x="9309" y="17208"/>
                  <a:pt x="9309" y="17179"/>
                </a:cubicBezTo>
                <a:lnTo>
                  <a:pt x="7869" y="16912"/>
                </a:lnTo>
                <a:cubicBezTo>
                  <a:pt x="7743" y="16882"/>
                  <a:pt x="7617" y="16763"/>
                  <a:pt x="7617" y="16615"/>
                </a:cubicBezTo>
                <a:cubicBezTo>
                  <a:pt x="7566" y="16289"/>
                  <a:pt x="7541" y="15933"/>
                  <a:pt x="7541" y="15636"/>
                </a:cubicBezTo>
                <a:cubicBezTo>
                  <a:pt x="7541" y="15310"/>
                  <a:pt x="7566" y="14983"/>
                  <a:pt x="7617" y="14657"/>
                </a:cubicBezTo>
                <a:cubicBezTo>
                  <a:pt x="7617" y="14508"/>
                  <a:pt x="7743" y="14360"/>
                  <a:pt x="7869" y="14330"/>
                </a:cubicBezTo>
                <a:lnTo>
                  <a:pt x="9309" y="14093"/>
                </a:lnTo>
                <a:cubicBezTo>
                  <a:pt x="9309" y="14034"/>
                  <a:pt x="9334" y="14004"/>
                  <a:pt x="9334" y="13974"/>
                </a:cubicBezTo>
                <a:lnTo>
                  <a:pt x="8501" y="12609"/>
                </a:lnTo>
                <a:cubicBezTo>
                  <a:pt x="8425" y="12461"/>
                  <a:pt x="8425" y="12283"/>
                  <a:pt x="8501" y="12135"/>
                </a:cubicBezTo>
                <a:cubicBezTo>
                  <a:pt x="8804" y="11630"/>
                  <a:pt x="9208" y="11155"/>
                  <a:pt x="9662" y="10770"/>
                </a:cubicBezTo>
                <a:cubicBezTo>
                  <a:pt x="9789" y="10681"/>
                  <a:pt x="9915" y="10681"/>
                  <a:pt x="10041" y="10770"/>
                </a:cubicBezTo>
                <a:lnTo>
                  <a:pt x="11228" y="11778"/>
                </a:lnTo>
                <a:cubicBezTo>
                  <a:pt x="11253" y="11749"/>
                  <a:pt x="11279" y="11749"/>
                  <a:pt x="11304" y="11719"/>
                </a:cubicBezTo>
                <a:lnTo>
                  <a:pt x="11531" y="10058"/>
                </a:lnTo>
                <a:cubicBezTo>
                  <a:pt x="11557" y="9909"/>
                  <a:pt x="11658" y="9761"/>
                  <a:pt x="11809" y="9731"/>
                </a:cubicBezTo>
                <a:close/>
                <a:moveTo>
                  <a:pt x="6805" y="770"/>
                </a:moveTo>
                <a:cubicBezTo>
                  <a:pt x="5368" y="770"/>
                  <a:pt x="4184" y="2134"/>
                  <a:pt x="4184" y="3823"/>
                </a:cubicBezTo>
                <a:cubicBezTo>
                  <a:pt x="4184" y="4060"/>
                  <a:pt x="4209" y="4326"/>
                  <a:pt x="4259" y="4563"/>
                </a:cubicBezTo>
                <a:cubicBezTo>
                  <a:pt x="4285" y="4682"/>
                  <a:pt x="4285" y="4830"/>
                  <a:pt x="4209" y="4889"/>
                </a:cubicBezTo>
                <a:cubicBezTo>
                  <a:pt x="4159" y="4978"/>
                  <a:pt x="4083" y="5037"/>
                  <a:pt x="3957" y="5067"/>
                </a:cubicBezTo>
                <a:cubicBezTo>
                  <a:pt x="2117" y="5156"/>
                  <a:pt x="630" y="6993"/>
                  <a:pt x="630" y="9186"/>
                </a:cubicBezTo>
                <a:cubicBezTo>
                  <a:pt x="630" y="10994"/>
                  <a:pt x="1663" y="12623"/>
                  <a:pt x="3125" y="13127"/>
                </a:cubicBezTo>
                <a:cubicBezTo>
                  <a:pt x="3453" y="10934"/>
                  <a:pt x="5167" y="9275"/>
                  <a:pt x="7158" y="9482"/>
                </a:cubicBezTo>
                <a:cubicBezTo>
                  <a:pt x="7158" y="9334"/>
                  <a:pt x="7158" y="9186"/>
                  <a:pt x="7158" y="9067"/>
                </a:cubicBezTo>
                <a:cubicBezTo>
                  <a:pt x="7158" y="6193"/>
                  <a:pt x="9124" y="3882"/>
                  <a:pt x="11569" y="3882"/>
                </a:cubicBezTo>
                <a:cubicBezTo>
                  <a:pt x="11922" y="3882"/>
                  <a:pt x="12249" y="3941"/>
                  <a:pt x="12602" y="4000"/>
                </a:cubicBezTo>
                <a:cubicBezTo>
                  <a:pt x="12501" y="2845"/>
                  <a:pt x="11644" y="1956"/>
                  <a:pt x="10636" y="1956"/>
                </a:cubicBezTo>
                <a:cubicBezTo>
                  <a:pt x="10208" y="1956"/>
                  <a:pt x="9830" y="2074"/>
                  <a:pt x="9477" y="2371"/>
                </a:cubicBezTo>
                <a:cubicBezTo>
                  <a:pt x="9401" y="2430"/>
                  <a:pt x="9326" y="2459"/>
                  <a:pt x="9225" y="2430"/>
                </a:cubicBezTo>
                <a:cubicBezTo>
                  <a:pt x="9124" y="2430"/>
                  <a:pt x="9074" y="2341"/>
                  <a:pt x="9023" y="2252"/>
                </a:cubicBezTo>
                <a:cubicBezTo>
                  <a:pt x="8544" y="1304"/>
                  <a:pt x="7712" y="770"/>
                  <a:pt x="6805" y="770"/>
                </a:cubicBezTo>
                <a:close/>
                <a:moveTo>
                  <a:pt x="6805" y="0"/>
                </a:moveTo>
                <a:cubicBezTo>
                  <a:pt x="7838" y="0"/>
                  <a:pt x="8771" y="563"/>
                  <a:pt x="9376" y="1541"/>
                </a:cubicBezTo>
                <a:cubicBezTo>
                  <a:pt x="9779" y="1304"/>
                  <a:pt x="10182" y="1185"/>
                  <a:pt x="10636" y="1185"/>
                </a:cubicBezTo>
                <a:cubicBezTo>
                  <a:pt x="12073" y="1185"/>
                  <a:pt x="13257" y="2578"/>
                  <a:pt x="13257" y="4267"/>
                </a:cubicBezTo>
                <a:cubicBezTo>
                  <a:pt x="14518" y="4889"/>
                  <a:pt x="15475" y="6193"/>
                  <a:pt x="15828" y="7764"/>
                </a:cubicBezTo>
                <a:cubicBezTo>
                  <a:pt x="16232" y="7497"/>
                  <a:pt x="16685" y="7349"/>
                  <a:pt x="17139" y="7349"/>
                </a:cubicBezTo>
                <a:cubicBezTo>
                  <a:pt x="18550" y="7349"/>
                  <a:pt x="19735" y="8742"/>
                  <a:pt x="19735" y="10401"/>
                </a:cubicBezTo>
                <a:cubicBezTo>
                  <a:pt x="19735" y="10757"/>
                  <a:pt x="19685" y="11142"/>
                  <a:pt x="19558" y="11468"/>
                </a:cubicBezTo>
                <a:cubicBezTo>
                  <a:pt x="20768" y="11942"/>
                  <a:pt x="21600" y="13275"/>
                  <a:pt x="21600" y="14816"/>
                </a:cubicBezTo>
                <a:cubicBezTo>
                  <a:pt x="21600" y="16742"/>
                  <a:pt x="20264" y="18342"/>
                  <a:pt x="18601" y="18342"/>
                </a:cubicBezTo>
                <a:cubicBezTo>
                  <a:pt x="18424" y="18342"/>
                  <a:pt x="18273" y="18165"/>
                  <a:pt x="18273" y="17957"/>
                </a:cubicBezTo>
                <a:cubicBezTo>
                  <a:pt x="18273" y="17720"/>
                  <a:pt x="18424" y="17572"/>
                  <a:pt x="18601" y="17572"/>
                </a:cubicBezTo>
                <a:cubicBezTo>
                  <a:pt x="19886" y="17572"/>
                  <a:pt x="20945" y="16327"/>
                  <a:pt x="20945" y="14816"/>
                </a:cubicBezTo>
                <a:cubicBezTo>
                  <a:pt x="20945" y="13483"/>
                  <a:pt x="20138" y="12357"/>
                  <a:pt x="19029" y="12120"/>
                </a:cubicBezTo>
                <a:cubicBezTo>
                  <a:pt x="18928" y="12060"/>
                  <a:pt x="18853" y="12001"/>
                  <a:pt x="18802" y="11883"/>
                </a:cubicBezTo>
                <a:cubicBezTo>
                  <a:pt x="18752" y="11764"/>
                  <a:pt x="18777" y="11646"/>
                  <a:pt x="18802" y="11527"/>
                </a:cubicBezTo>
                <a:cubicBezTo>
                  <a:pt x="18979" y="11171"/>
                  <a:pt x="19054" y="10816"/>
                  <a:pt x="19054" y="10401"/>
                </a:cubicBezTo>
                <a:cubicBezTo>
                  <a:pt x="19054" y="9156"/>
                  <a:pt x="18197" y="8119"/>
                  <a:pt x="17139" y="8119"/>
                </a:cubicBezTo>
                <a:cubicBezTo>
                  <a:pt x="16660" y="8119"/>
                  <a:pt x="16181" y="8356"/>
                  <a:pt x="15828" y="8742"/>
                </a:cubicBezTo>
                <a:cubicBezTo>
                  <a:pt x="15727" y="8830"/>
                  <a:pt x="15601" y="8860"/>
                  <a:pt x="15501" y="8801"/>
                </a:cubicBezTo>
                <a:cubicBezTo>
                  <a:pt x="15375" y="8742"/>
                  <a:pt x="15299" y="8623"/>
                  <a:pt x="15274" y="8475"/>
                </a:cubicBezTo>
                <a:cubicBezTo>
                  <a:pt x="15047" y="6282"/>
                  <a:pt x="13434" y="4652"/>
                  <a:pt x="11569" y="4652"/>
                </a:cubicBezTo>
                <a:cubicBezTo>
                  <a:pt x="9502" y="4652"/>
                  <a:pt x="7813" y="6638"/>
                  <a:pt x="7813" y="9067"/>
                </a:cubicBezTo>
                <a:cubicBezTo>
                  <a:pt x="7813" y="9334"/>
                  <a:pt x="7813" y="9571"/>
                  <a:pt x="7864" y="9868"/>
                </a:cubicBezTo>
                <a:cubicBezTo>
                  <a:pt x="7889" y="10016"/>
                  <a:pt x="7838" y="10134"/>
                  <a:pt x="7763" y="10223"/>
                </a:cubicBezTo>
                <a:cubicBezTo>
                  <a:pt x="7712" y="10312"/>
                  <a:pt x="7586" y="10342"/>
                  <a:pt x="7486" y="10312"/>
                </a:cubicBezTo>
                <a:cubicBezTo>
                  <a:pt x="7259" y="10253"/>
                  <a:pt x="7057" y="10253"/>
                  <a:pt x="6830" y="10253"/>
                </a:cubicBezTo>
                <a:cubicBezTo>
                  <a:pt x="5116" y="10253"/>
                  <a:pt x="3705" y="11883"/>
                  <a:pt x="3705" y="13898"/>
                </a:cubicBezTo>
                <a:cubicBezTo>
                  <a:pt x="3705" y="15913"/>
                  <a:pt x="5116" y="17572"/>
                  <a:pt x="6830" y="17572"/>
                </a:cubicBezTo>
                <a:cubicBezTo>
                  <a:pt x="7007" y="17572"/>
                  <a:pt x="7158" y="17720"/>
                  <a:pt x="7158" y="17957"/>
                </a:cubicBezTo>
                <a:cubicBezTo>
                  <a:pt x="7158" y="18165"/>
                  <a:pt x="7007" y="18342"/>
                  <a:pt x="6830" y="18342"/>
                </a:cubicBezTo>
                <a:cubicBezTo>
                  <a:pt x="4764" y="18342"/>
                  <a:pt x="3075" y="16357"/>
                  <a:pt x="3075" y="13927"/>
                </a:cubicBezTo>
                <a:cubicBezTo>
                  <a:pt x="1260" y="13335"/>
                  <a:pt x="0" y="11408"/>
                  <a:pt x="0" y="9186"/>
                </a:cubicBezTo>
                <a:cubicBezTo>
                  <a:pt x="0" y="6727"/>
                  <a:pt x="1537" y="4682"/>
                  <a:pt x="3579" y="4326"/>
                </a:cubicBezTo>
                <a:cubicBezTo>
                  <a:pt x="3529" y="4149"/>
                  <a:pt x="3529" y="4000"/>
                  <a:pt x="3529" y="3823"/>
                </a:cubicBezTo>
                <a:cubicBezTo>
                  <a:pt x="3529" y="1719"/>
                  <a:pt x="4990" y="0"/>
                  <a:pt x="6805" y="0"/>
                </a:cubicBezTo>
                <a:close/>
              </a:path>
            </a:pathLst>
          </a:custGeom>
          <a:solidFill>
            <a:srgbClr val="2E6B7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1" name="Shape"/>
          <p:cNvSpPr/>
          <p:nvPr/>
        </p:nvSpPr>
        <p:spPr>
          <a:xfrm>
            <a:off x="4747111" y="4463018"/>
            <a:ext cx="698311" cy="68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19687"/>
                </a:moveTo>
                <a:lnTo>
                  <a:pt x="679" y="20266"/>
                </a:lnTo>
                <a:cubicBezTo>
                  <a:pt x="679" y="20643"/>
                  <a:pt x="956" y="20945"/>
                  <a:pt x="1333" y="20945"/>
                </a:cubicBezTo>
                <a:lnTo>
                  <a:pt x="20267" y="20945"/>
                </a:lnTo>
                <a:cubicBezTo>
                  <a:pt x="20644" y="20945"/>
                  <a:pt x="20921" y="20643"/>
                  <a:pt x="20921" y="20266"/>
                </a:cubicBezTo>
                <a:lnTo>
                  <a:pt x="20921" y="19687"/>
                </a:lnTo>
                <a:lnTo>
                  <a:pt x="679" y="19687"/>
                </a:lnTo>
                <a:close/>
                <a:moveTo>
                  <a:pt x="2137" y="16792"/>
                </a:moveTo>
                <a:lnTo>
                  <a:pt x="905" y="19032"/>
                </a:lnTo>
                <a:lnTo>
                  <a:pt x="20695" y="19032"/>
                </a:lnTo>
                <a:lnTo>
                  <a:pt x="19463" y="16792"/>
                </a:lnTo>
                <a:lnTo>
                  <a:pt x="2137" y="16792"/>
                </a:lnTo>
                <a:close/>
                <a:moveTo>
                  <a:pt x="7003" y="13973"/>
                </a:moveTo>
                <a:lnTo>
                  <a:pt x="11517" y="13973"/>
                </a:lnTo>
                <a:cubicBezTo>
                  <a:pt x="11692" y="13973"/>
                  <a:pt x="11841" y="14096"/>
                  <a:pt x="11841" y="14294"/>
                </a:cubicBezTo>
                <a:cubicBezTo>
                  <a:pt x="11841" y="14466"/>
                  <a:pt x="11692" y="14614"/>
                  <a:pt x="11517" y="14614"/>
                </a:cubicBezTo>
                <a:lnTo>
                  <a:pt x="7003" y="14614"/>
                </a:lnTo>
                <a:cubicBezTo>
                  <a:pt x="6804" y="14614"/>
                  <a:pt x="6654" y="14466"/>
                  <a:pt x="6654" y="14294"/>
                </a:cubicBezTo>
                <a:cubicBezTo>
                  <a:pt x="6654" y="14096"/>
                  <a:pt x="6804" y="13973"/>
                  <a:pt x="7003" y="13973"/>
                </a:cubicBezTo>
                <a:close/>
                <a:moveTo>
                  <a:pt x="7003" y="11644"/>
                </a:moveTo>
                <a:lnTo>
                  <a:pt x="10297" y="11644"/>
                </a:lnTo>
                <a:cubicBezTo>
                  <a:pt x="10472" y="11644"/>
                  <a:pt x="10621" y="11787"/>
                  <a:pt x="10621" y="11977"/>
                </a:cubicBezTo>
                <a:cubicBezTo>
                  <a:pt x="10621" y="12143"/>
                  <a:pt x="10472" y="12286"/>
                  <a:pt x="10297" y="12286"/>
                </a:cubicBezTo>
                <a:lnTo>
                  <a:pt x="7003" y="12286"/>
                </a:lnTo>
                <a:cubicBezTo>
                  <a:pt x="6804" y="12286"/>
                  <a:pt x="6654" y="12143"/>
                  <a:pt x="6654" y="11977"/>
                </a:cubicBezTo>
                <a:cubicBezTo>
                  <a:pt x="6654" y="11787"/>
                  <a:pt x="6804" y="11644"/>
                  <a:pt x="7003" y="11644"/>
                </a:cubicBezTo>
                <a:close/>
                <a:moveTo>
                  <a:pt x="7008" y="9315"/>
                </a:moveTo>
                <a:lnTo>
                  <a:pt x="10292" y="9315"/>
                </a:lnTo>
                <a:cubicBezTo>
                  <a:pt x="10469" y="9315"/>
                  <a:pt x="10621" y="9458"/>
                  <a:pt x="10621" y="9624"/>
                </a:cubicBezTo>
                <a:cubicBezTo>
                  <a:pt x="10621" y="9815"/>
                  <a:pt x="10469" y="9957"/>
                  <a:pt x="10292" y="9957"/>
                </a:cubicBezTo>
                <a:lnTo>
                  <a:pt x="7008" y="9957"/>
                </a:lnTo>
                <a:cubicBezTo>
                  <a:pt x="6805" y="9957"/>
                  <a:pt x="6654" y="9815"/>
                  <a:pt x="6654" y="9624"/>
                </a:cubicBezTo>
                <a:cubicBezTo>
                  <a:pt x="6654" y="9458"/>
                  <a:pt x="6805" y="9315"/>
                  <a:pt x="7008" y="9315"/>
                </a:cubicBezTo>
                <a:close/>
                <a:moveTo>
                  <a:pt x="12188" y="7755"/>
                </a:moveTo>
                <a:lnTo>
                  <a:pt x="12188" y="11749"/>
                </a:lnTo>
                <a:lnTo>
                  <a:pt x="12993" y="11749"/>
                </a:lnTo>
                <a:cubicBezTo>
                  <a:pt x="13169" y="11749"/>
                  <a:pt x="13320" y="11900"/>
                  <a:pt x="13320" y="12103"/>
                </a:cubicBezTo>
                <a:lnTo>
                  <a:pt x="13320" y="12987"/>
                </a:lnTo>
                <a:lnTo>
                  <a:pt x="14955" y="11825"/>
                </a:lnTo>
                <a:cubicBezTo>
                  <a:pt x="15005" y="11799"/>
                  <a:pt x="15056" y="11749"/>
                  <a:pt x="15131" y="11749"/>
                </a:cubicBezTo>
                <a:lnTo>
                  <a:pt x="19282" y="11749"/>
                </a:lnTo>
                <a:lnTo>
                  <a:pt x="19282" y="7755"/>
                </a:lnTo>
                <a:lnTo>
                  <a:pt x="12188" y="7755"/>
                </a:lnTo>
                <a:close/>
                <a:moveTo>
                  <a:pt x="11860" y="7097"/>
                </a:moveTo>
                <a:lnTo>
                  <a:pt x="19609" y="7097"/>
                </a:lnTo>
                <a:cubicBezTo>
                  <a:pt x="19786" y="7097"/>
                  <a:pt x="19936" y="7249"/>
                  <a:pt x="19936" y="7426"/>
                </a:cubicBezTo>
                <a:lnTo>
                  <a:pt x="19936" y="12103"/>
                </a:lnTo>
                <a:cubicBezTo>
                  <a:pt x="19936" y="12280"/>
                  <a:pt x="19786" y="12431"/>
                  <a:pt x="19609" y="12431"/>
                </a:cubicBezTo>
                <a:lnTo>
                  <a:pt x="15232" y="12431"/>
                </a:lnTo>
                <a:lnTo>
                  <a:pt x="13194" y="13872"/>
                </a:lnTo>
                <a:cubicBezTo>
                  <a:pt x="13118" y="13923"/>
                  <a:pt x="13043" y="13948"/>
                  <a:pt x="12993" y="13948"/>
                </a:cubicBezTo>
                <a:cubicBezTo>
                  <a:pt x="12942" y="13948"/>
                  <a:pt x="12892" y="13948"/>
                  <a:pt x="12842" y="13923"/>
                </a:cubicBezTo>
                <a:cubicBezTo>
                  <a:pt x="12716" y="13847"/>
                  <a:pt x="12666" y="13746"/>
                  <a:pt x="12666" y="13619"/>
                </a:cubicBezTo>
                <a:lnTo>
                  <a:pt x="12666" y="12431"/>
                </a:lnTo>
                <a:lnTo>
                  <a:pt x="11860" y="12431"/>
                </a:lnTo>
                <a:cubicBezTo>
                  <a:pt x="11684" y="12431"/>
                  <a:pt x="11533" y="12280"/>
                  <a:pt x="11533" y="12103"/>
                </a:cubicBezTo>
                <a:lnTo>
                  <a:pt x="11533" y="7426"/>
                </a:lnTo>
                <a:cubicBezTo>
                  <a:pt x="11533" y="7249"/>
                  <a:pt x="11684" y="7097"/>
                  <a:pt x="11860" y="7097"/>
                </a:cubicBezTo>
                <a:close/>
                <a:moveTo>
                  <a:pt x="7004" y="7097"/>
                </a:moveTo>
                <a:lnTo>
                  <a:pt x="10407" y="7097"/>
                </a:lnTo>
                <a:cubicBezTo>
                  <a:pt x="10582" y="7097"/>
                  <a:pt x="10732" y="7245"/>
                  <a:pt x="10732" y="7418"/>
                </a:cubicBezTo>
                <a:cubicBezTo>
                  <a:pt x="10732" y="7590"/>
                  <a:pt x="10582" y="7738"/>
                  <a:pt x="10407" y="7738"/>
                </a:cubicBezTo>
                <a:lnTo>
                  <a:pt x="7004" y="7738"/>
                </a:lnTo>
                <a:cubicBezTo>
                  <a:pt x="6804" y="7738"/>
                  <a:pt x="6654" y="7590"/>
                  <a:pt x="6654" y="7418"/>
                </a:cubicBezTo>
                <a:cubicBezTo>
                  <a:pt x="6654" y="7245"/>
                  <a:pt x="6804" y="7097"/>
                  <a:pt x="7004" y="7097"/>
                </a:cubicBezTo>
                <a:close/>
                <a:moveTo>
                  <a:pt x="10529" y="4769"/>
                </a:moveTo>
                <a:lnTo>
                  <a:pt x="14645" y="4769"/>
                </a:lnTo>
                <a:cubicBezTo>
                  <a:pt x="14821" y="4769"/>
                  <a:pt x="14946" y="4916"/>
                  <a:pt x="14946" y="5089"/>
                </a:cubicBezTo>
                <a:cubicBezTo>
                  <a:pt x="14946" y="5261"/>
                  <a:pt x="14821" y="5409"/>
                  <a:pt x="14645" y="5409"/>
                </a:cubicBezTo>
                <a:lnTo>
                  <a:pt x="10529" y="5409"/>
                </a:lnTo>
                <a:cubicBezTo>
                  <a:pt x="10353" y="5409"/>
                  <a:pt x="10203" y="5261"/>
                  <a:pt x="10203" y="5089"/>
                </a:cubicBezTo>
                <a:cubicBezTo>
                  <a:pt x="10203" y="4916"/>
                  <a:pt x="10353" y="4769"/>
                  <a:pt x="10529" y="4769"/>
                </a:cubicBezTo>
                <a:close/>
                <a:moveTo>
                  <a:pt x="7007" y="4769"/>
                </a:moveTo>
                <a:lnTo>
                  <a:pt x="9074" y="4769"/>
                </a:lnTo>
                <a:cubicBezTo>
                  <a:pt x="9250" y="4769"/>
                  <a:pt x="9401" y="4916"/>
                  <a:pt x="9401" y="5089"/>
                </a:cubicBezTo>
                <a:cubicBezTo>
                  <a:pt x="9401" y="5261"/>
                  <a:pt x="9250" y="5409"/>
                  <a:pt x="9074" y="5409"/>
                </a:cubicBezTo>
                <a:lnTo>
                  <a:pt x="7007" y="5409"/>
                </a:lnTo>
                <a:cubicBezTo>
                  <a:pt x="6805" y="5409"/>
                  <a:pt x="6654" y="5261"/>
                  <a:pt x="6654" y="5089"/>
                </a:cubicBezTo>
                <a:cubicBezTo>
                  <a:pt x="6654" y="4916"/>
                  <a:pt x="6805" y="4769"/>
                  <a:pt x="7007" y="4769"/>
                </a:cubicBezTo>
                <a:close/>
                <a:moveTo>
                  <a:pt x="18395" y="3327"/>
                </a:moveTo>
                <a:lnTo>
                  <a:pt x="18591" y="3327"/>
                </a:lnTo>
                <a:cubicBezTo>
                  <a:pt x="19325" y="3327"/>
                  <a:pt x="19937" y="3959"/>
                  <a:pt x="19937" y="4693"/>
                </a:cubicBezTo>
                <a:lnTo>
                  <a:pt x="19937" y="5856"/>
                </a:lnTo>
                <a:cubicBezTo>
                  <a:pt x="19937" y="6033"/>
                  <a:pt x="19790" y="6185"/>
                  <a:pt x="19619" y="6185"/>
                </a:cubicBezTo>
                <a:cubicBezTo>
                  <a:pt x="19447" y="6185"/>
                  <a:pt x="19301" y="6033"/>
                  <a:pt x="19301" y="5856"/>
                </a:cubicBezTo>
                <a:lnTo>
                  <a:pt x="19301" y="4693"/>
                </a:lnTo>
                <a:cubicBezTo>
                  <a:pt x="19301" y="4313"/>
                  <a:pt x="18982" y="4010"/>
                  <a:pt x="18591" y="4010"/>
                </a:cubicBezTo>
                <a:lnTo>
                  <a:pt x="18395" y="4010"/>
                </a:lnTo>
                <a:cubicBezTo>
                  <a:pt x="18223" y="4010"/>
                  <a:pt x="18076" y="3858"/>
                  <a:pt x="18076" y="3681"/>
                </a:cubicBezTo>
                <a:cubicBezTo>
                  <a:pt x="18076" y="3479"/>
                  <a:pt x="18223" y="3327"/>
                  <a:pt x="18395" y="3327"/>
                </a:cubicBezTo>
                <a:close/>
                <a:moveTo>
                  <a:pt x="7006" y="2440"/>
                </a:moveTo>
                <a:lnTo>
                  <a:pt x="10849" y="2440"/>
                </a:lnTo>
                <a:cubicBezTo>
                  <a:pt x="11025" y="2440"/>
                  <a:pt x="11176" y="2588"/>
                  <a:pt x="11176" y="2760"/>
                </a:cubicBezTo>
                <a:cubicBezTo>
                  <a:pt x="11176" y="2933"/>
                  <a:pt x="11025" y="3080"/>
                  <a:pt x="10849" y="3080"/>
                </a:cubicBezTo>
                <a:lnTo>
                  <a:pt x="7006" y="3080"/>
                </a:lnTo>
                <a:cubicBezTo>
                  <a:pt x="6805" y="3080"/>
                  <a:pt x="6654" y="2933"/>
                  <a:pt x="6654" y="2760"/>
                </a:cubicBezTo>
                <a:cubicBezTo>
                  <a:pt x="6654" y="2588"/>
                  <a:pt x="6805" y="2440"/>
                  <a:pt x="7006" y="2440"/>
                </a:cubicBezTo>
                <a:close/>
                <a:moveTo>
                  <a:pt x="14786" y="1108"/>
                </a:moveTo>
                <a:lnTo>
                  <a:pt x="14786" y="2392"/>
                </a:lnTo>
                <a:lnTo>
                  <a:pt x="16068" y="2392"/>
                </a:lnTo>
                <a:lnTo>
                  <a:pt x="15439" y="1762"/>
                </a:lnTo>
                <a:lnTo>
                  <a:pt x="14786" y="1108"/>
                </a:lnTo>
                <a:close/>
                <a:moveTo>
                  <a:pt x="4753" y="0"/>
                </a:moveTo>
                <a:lnTo>
                  <a:pt x="14459" y="0"/>
                </a:lnTo>
                <a:cubicBezTo>
                  <a:pt x="14484" y="0"/>
                  <a:pt x="14484" y="0"/>
                  <a:pt x="14484" y="0"/>
                </a:cubicBezTo>
                <a:cubicBezTo>
                  <a:pt x="14509" y="0"/>
                  <a:pt x="14534" y="0"/>
                  <a:pt x="14559" y="25"/>
                </a:cubicBezTo>
                <a:cubicBezTo>
                  <a:pt x="14559" y="25"/>
                  <a:pt x="14584" y="25"/>
                  <a:pt x="14610" y="25"/>
                </a:cubicBezTo>
                <a:cubicBezTo>
                  <a:pt x="14635" y="50"/>
                  <a:pt x="14660" y="76"/>
                  <a:pt x="14685" y="101"/>
                </a:cubicBezTo>
                <a:lnTo>
                  <a:pt x="17099" y="2492"/>
                </a:lnTo>
                <a:cubicBezTo>
                  <a:pt x="17124" y="2543"/>
                  <a:pt x="17149" y="2568"/>
                  <a:pt x="17149" y="2593"/>
                </a:cubicBezTo>
                <a:cubicBezTo>
                  <a:pt x="17174" y="2618"/>
                  <a:pt x="17174" y="2618"/>
                  <a:pt x="17174" y="2643"/>
                </a:cubicBezTo>
                <a:cubicBezTo>
                  <a:pt x="17200" y="2643"/>
                  <a:pt x="17200" y="2668"/>
                  <a:pt x="17200" y="2719"/>
                </a:cubicBezTo>
                <a:cubicBezTo>
                  <a:pt x="17200" y="2719"/>
                  <a:pt x="17200" y="2719"/>
                  <a:pt x="17200" y="2744"/>
                </a:cubicBezTo>
                <a:lnTo>
                  <a:pt x="17200" y="5815"/>
                </a:lnTo>
                <a:cubicBezTo>
                  <a:pt x="17200" y="5992"/>
                  <a:pt x="17049" y="6143"/>
                  <a:pt x="16873" y="6143"/>
                </a:cubicBezTo>
                <a:cubicBezTo>
                  <a:pt x="16697" y="6143"/>
                  <a:pt x="16546" y="5992"/>
                  <a:pt x="16546" y="5815"/>
                </a:cubicBezTo>
                <a:lnTo>
                  <a:pt x="16546" y="3071"/>
                </a:lnTo>
                <a:lnTo>
                  <a:pt x="14459" y="3071"/>
                </a:lnTo>
                <a:cubicBezTo>
                  <a:pt x="14283" y="3071"/>
                  <a:pt x="14132" y="2920"/>
                  <a:pt x="14132" y="2744"/>
                </a:cubicBezTo>
                <a:lnTo>
                  <a:pt x="14132" y="654"/>
                </a:lnTo>
                <a:lnTo>
                  <a:pt x="5054" y="654"/>
                </a:lnTo>
                <a:lnTo>
                  <a:pt x="5054" y="16137"/>
                </a:lnTo>
                <a:lnTo>
                  <a:pt x="16546" y="16137"/>
                </a:lnTo>
                <a:lnTo>
                  <a:pt x="16546" y="13645"/>
                </a:lnTo>
                <a:cubicBezTo>
                  <a:pt x="16546" y="13443"/>
                  <a:pt x="16697" y="13318"/>
                  <a:pt x="16873" y="13318"/>
                </a:cubicBezTo>
                <a:cubicBezTo>
                  <a:pt x="17049" y="13318"/>
                  <a:pt x="17200" y="13443"/>
                  <a:pt x="17200" y="13645"/>
                </a:cubicBezTo>
                <a:lnTo>
                  <a:pt x="17200" y="16137"/>
                </a:lnTo>
                <a:lnTo>
                  <a:pt x="19337" y="16137"/>
                </a:lnTo>
                <a:lnTo>
                  <a:pt x="19337" y="13645"/>
                </a:lnTo>
                <a:cubicBezTo>
                  <a:pt x="19337" y="13443"/>
                  <a:pt x="19488" y="13318"/>
                  <a:pt x="19664" y="13318"/>
                </a:cubicBezTo>
                <a:cubicBezTo>
                  <a:pt x="19840" y="13318"/>
                  <a:pt x="19991" y="13443"/>
                  <a:pt x="19991" y="13645"/>
                </a:cubicBezTo>
                <a:lnTo>
                  <a:pt x="19991" y="16364"/>
                </a:lnTo>
                <a:lnTo>
                  <a:pt x="21550" y="19208"/>
                </a:lnTo>
                <a:cubicBezTo>
                  <a:pt x="21550" y="19208"/>
                  <a:pt x="21550" y="19208"/>
                  <a:pt x="21550" y="19234"/>
                </a:cubicBezTo>
                <a:cubicBezTo>
                  <a:pt x="21575" y="19234"/>
                  <a:pt x="21575" y="19234"/>
                  <a:pt x="21575" y="19259"/>
                </a:cubicBezTo>
                <a:cubicBezTo>
                  <a:pt x="21575" y="19284"/>
                  <a:pt x="21575" y="19309"/>
                  <a:pt x="21600" y="19359"/>
                </a:cubicBezTo>
                <a:lnTo>
                  <a:pt x="21600" y="20266"/>
                </a:lnTo>
                <a:cubicBezTo>
                  <a:pt x="21600" y="20996"/>
                  <a:pt x="20997" y="21600"/>
                  <a:pt x="20267" y="21600"/>
                </a:cubicBezTo>
                <a:lnTo>
                  <a:pt x="1333" y="21600"/>
                </a:lnTo>
                <a:cubicBezTo>
                  <a:pt x="603" y="21600"/>
                  <a:pt x="0" y="20996"/>
                  <a:pt x="0" y="20266"/>
                </a:cubicBezTo>
                <a:lnTo>
                  <a:pt x="0" y="19359"/>
                </a:lnTo>
                <a:cubicBezTo>
                  <a:pt x="0" y="19309"/>
                  <a:pt x="25" y="19284"/>
                  <a:pt x="50" y="19259"/>
                </a:cubicBezTo>
                <a:cubicBezTo>
                  <a:pt x="50" y="19234"/>
                  <a:pt x="50" y="19234"/>
                  <a:pt x="50" y="19234"/>
                </a:cubicBezTo>
                <a:cubicBezTo>
                  <a:pt x="50" y="19208"/>
                  <a:pt x="50" y="19208"/>
                  <a:pt x="50" y="19208"/>
                </a:cubicBezTo>
                <a:lnTo>
                  <a:pt x="1609" y="16364"/>
                </a:lnTo>
                <a:lnTo>
                  <a:pt x="1609" y="4657"/>
                </a:lnTo>
                <a:cubicBezTo>
                  <a:pt x="1609" y="3927"/>
                  <a:pt x="2238" y="3298"/>
                  <a:pt x="2992" y="3298"/>
                </a:cubicBezTo>
                <a:lnTo>
                  <a:pt x="3193" y="3298"/>
                </a:lnTo>
                <a:cubicBezTo>
                  <a:pt x="3369" y="3298"/>
                  <a:pt x="3520" y="3449"/>
                  <a:pt x="3520" y="3650"/>
                </a:cubicBezTo>
                <a:cubicBezTo>
                  <a:pt x="3520" y="3827"/>
                  <a:pt x="3369" y="3978"/>
                  <a:pt x="3193" y="3978"/>
                </a:cubicBezTo>
                <a:lnTo>
                  <a:pt x="2992" y="3978"/>
                </a:lnTo>
                <a:cubicBezTo>
                  <a:pt x="2590" y="3978"/>
                  <a:pt x="2263" y="4280"/>
                  <a:pt x="2263" y="4657"/>
                </a:cubicBezTo>
                <a:lnTo>
                  <a:pt x="2263" y="16137"/>
                </a:lnTo>
                <a:lnTo>
                  <a:pt x="4400" y="16137"/>
                </a:lnTo>
                <a:lnTo>
                  <a:pt x="4400" y="327"/>
                </a:lnTo>
                <a:cubicBezTo>
                  <a:pt x="4400" y="126"/>
                  <a:pt x="4551" y="0"/>
                  <a:pt x="4753" y="0"/>
                </a:cubicBezTo>
                <a:close/>
              </a:path>
            </a:pathLst>
          </a:custGeom>
          <a:solidFill>
            <a:srgbClr val="384A7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Lato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5" name="Picture 4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4EDFC2B-0E8A-05A8-CC0C-4B58014579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92" y="80798"/>
            <a:ext cx="1749180" cy="635301"/>
          </a:xfrm>
          <a:prstGeom prst="rect">
            <a:avLst/>
          </a:prstGeom>
        </p:spPr>
      </p:pic>
      <p:sp>
        <p:nvSpPr>
          <p:cNvPr id="46" name="Shape">
            <a:extLst>
              <a:ext uri="{FF2B5EF4-FFF2-40B4-BE49-F238E27FC236}">
                <a16:creationId xmlns:a16="http://schemas.microsoft.com/office/drawing/2014/main" id="{1634C849-D3D1-DD5A-5132-FFEC64DBF12E}"/>
              </a:ext>
            </a:extLst>
          </p:cNvPr>
          <p:cNvSpPr/>
          <p:nvPr/>
        </p:nvSpPr>
        <p:spPr>
          <a:xfrm rot="15300000">
            <a:off x="1522302" y="939368"/>
            <a:ext cx="1175522" cy="913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286" y="10795"/>
                </a:lnTo>
                <a:lnTo>
                  <a:pt x="21600" y="21600"/>
                </a:lnTo>
                <a:lnTo>
                  <a:pt x="0" y="10795"/>
                </a:lnTo>
                <a:lnTo>
                  <a:pt x="21600" y="0"/>
                </a:ln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Rounded Rectangle">
            <a:extLst>
              <a:ext uri="{FF2B5EF4-FFF2-40B4-BE49-F238E27FC236}">
                <a16:creationId xmlns:a16="http://schemas.microsoft.com/office/drawing/2014/main" id="{566CD5A1-34DE-43A9-55AA-4107356EF0D6}"/>
              </a:ext>
            </a:extLst>
          </p:cNvPr>
          <p:cNvSpPr/>
          <p:nvPr/>
        </p:nvSpPr>
        <p:spPr>
          <a:xfrm rot="15300000">
            <a:off x="1308542" y="2600590"/>
            <a:ext cx="2250910" cy="6759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42704EE6-F686-9AF7-2C9A-E15D67D775FD}"/>
              </a:ext>
            </a:extLst>
          </p:cNvPr>
          <p:cNvSpPr/>
          <p:nvPr/>
        </p:nvSpPr>
        <p:spPr>
          <a:xfrm rot="15300000">
            <a:off x="-80880" y="1842515"/>
            <a:ext cx="982866" cy="118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29" y="0"/>
                </a:moveTo>
                <a:lnTo>
                  <a:pt x="9392" y="12200"/>
                </a:lnTo>
                <a:lnTo>
                  <a:pt x="21600" y="12671"/>
                </a:lnTo>
                <a:lnTo>
                  <a:pt x="0" y="21600"/>
                </a:lnTo>
                <a:lnTo>
                  <a:pt x="8929" y="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Rounded Rectangle">
            <a:extLst>
              <a:ext uri="{FF2B5EF4-FFF2-40B4-BE49-F238E27FC236}">
                <a16:creationId xmlns:a16="http://schemas.microsoft.com/office/drawing/2014/main" id="{617BD52B-A2E4-DCAF-60D5-F581158A4AF5}"/>
              </a:ext>
            </a:extLst>
          </p:cNvPr>
          <p:cNvSpPr/>
          <p:nvPr/>
        </p:nvSpPr>
        <p:spPr>
          <a:xfrm rot="12600000">
            <a:off x="624982" y="3118383"/>
            <a:ext cx="2250910" cy="6759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941219-1F42-6CDE-D54E-13C081DE696F}"/>
              </a:ext>
            </a:extLst>
          </p:cNvPr>
          <p:cNvSpPr txBox="1"/>
          <p:nvPr/>
        </p:nvSpPr>
        <p:spPr>
          <a:xfrm>
            <a:off x="6431156" y="1230826"/>
            <a:ext cx="4898315" cy="2092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endParaRPr kumimoji="0" lang="en-US" sz="2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  <a:p>
            <a:pPr marL="0" marR="0" lvl="0" indent="0" algn="l" defTabSz="543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FFFFFF"/>
                </a:solidFill>
                <a:latin typeface="DB Helvethaica X 35 Thin"/>
                <a:ea typeface="DB Helvethaica X 35 Thin"/>
                <a:cs typeface="DB Helvethaica X 35 Thin"/>
                <a:sym typeface="DB Helvethaica X 35 Thin"/>
              </a:defRPr>
            </a:pPr>
            <a:r>
              <a:rPr kumimoji="0" lang="th-TH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ประเทศไทยเป็นศูนย์กลางทางการแพทย์ของการผลิตสารสกัดสมุนไพร เพื่อเพิ่มขีดความสามารถในการแข่งขัน ลดการนำเข้า และสามารถส่งออกได้ โดยการใช้ผลงานวิจัย องค์ความรู้ เทคโนโลยีและนวัตกรรม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4CAA42-575E-0D6E-BB93-78055FB33B91}"/>
              </a:ext>
            </a:extLst>
          </p:cNvPr>
          <p:cNvSpPr txBox="1"/>
          <p:nvPr/>
        </p:nvSpPr>
        <p:spPr>
          <a:xfrm>
            <a:off x="6568050" y="1035799"/>
            <a:ext cx="436787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เป้าหมาย (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Objective)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8786B0-57C5-4164-AD21-4B40166674BB}"/>
              </a:ext>
            </a:extLst>
          </p:cNvPr>
          <p:cNvSpPr txBox="1">
            <a:spLocks/>
          </p:cNvSpPr>
          <p:nvPr/>
        </p:nvSpPr>
        <p:spPr>
          <a:xfrm>
            <a:off x="-20073" y="-19782"/>
            <a:ext cx="9455017" cy="837200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8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เป้าหมายและผลสัมฤทธิ์ที่สำคัญ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8A30A-2E1F-AC62-934C-714C472B12C3}"/>
              </a:ext>
            </a:extLst>
          </p:cNvPr>
          <p:cNvGrpSpPr/>
          <p:nvPr/>
        </p:nvGrpSpPr>
        <p:grpSpPr>
          <a:xfrm>
            <a:off x="-5080" y="4833917"/>
            <a:ext cx="12197080" cy="2024083"/>
            <a:chOff x="-5080" y="4848447"/>
            <a:chExt cx="12197080" cy="2024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8BDAEC-19FD-3DA9-9842-78355C39A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4848447"/>
              <a:ext cx="9791700" cy="202408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DE4D4F-75A7-F5CC-ECE3-800DD815C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173"/>
            <a:stretch/>
          </p:blipFill>
          <p:spPr>
            <a:xfrm flipH="1">
              <a:off x="-5080" y="4848447"/>
              <a:ext cx="2405380" cy="202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6582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7A22-1862-A286-C17B-5A7699423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4"/>
          <a:stretch/>
        </p:blipFill>
        <p:spPr>
          <a:xfrm>
            <a:off x="8998035" y="-181050"/>
            <a:ext cx="3193966" cy="6858297"/>
          </a:xfrm>
          <a:prstGeom prst="rect">
            <a:avLst/>
          </a:prstGeom>
        </p:spPr>
      </p:pic>
      <p:sp>
        <p:nvSpPr>
          <p:cNvPr id="442" name="Shape"/>
          <p:cNvSpPr/>
          <p:nvPr/>
        </p:nvSpPr>
        <p:spPr>
          <a:xfrm>
            <a:off x="3006585" y="3003021"/>
            <a:ext cx="8067554" cy="208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998" y="0"/>
                </a:lnTo>
                <a:lnTo>
                  <a:pt x="21600" y="10800"/>
                </a:lnTo>
                <a:lnTo>
                  <a:pt x="1899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  <a:sym typeface="Lato Light"/>
            </a:endParaRPr>
          </a:p>
        </p:txBody>
      </p:sp>
      <p:sp>
        <p:nvSpPr>
          <p:cNvPr id="443" name="Shape"/>
          <p:cNvSpPr/>
          <p:nvPr/>
        </p:nvSpPr>
        <p:spPr>
          <a:xfrm>
            <a:off x="2999018" y="5081637"/>
            <a:ext cx="8067553" cy="1564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Shape"/>
          <p:cNvSpPr/>
          <p:nvPr/>
        </p:nvSpPr>
        <p:spPr>
          <a:xfrm>
            <a:off x="2999018" y="1181564"/>
            <a:ext cx="8049982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36" y="0"/>
                </a:lnTo>
                <a:lnTo>
                  <a:pt x="21600" y="10800"/>
                </a:lnTo>
                <a:lnTo>
                  <a:pt x="1903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491468" y="4392920"/>
            <a:ext cx="2392899" cy="16498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491468" y="2525993"/>
            <a:ext cx="2482411" cy="1097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0" name="Shape"/>
          <p:cNvSpPr/>
          <p:nvPr/>
        </p:nvSpPr>
        <p:spPr>
          <a:xfrm>
            <a:off x="2400603" y="1166329"/>
            <a:ext cx="624945" cy="2560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569"/>
                </a:lnTo>
                <a:lnTo>
                  <a:pt x="0" y="21600"/>
                </a:lnTo>
                <a:cubicBezTo>
                  <a:pt x="10" y="18170"/>
                  <a:pt x="19" y="14741"/>
                  <a:pt x="29" y="1131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2E6B73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4" name="Shape"/>
          <p:cNvSpPr/>
          <p:nvPr/>
        </p:nvSpPr>
        <p:spPr>
          <a:xfrm flipV="1">
            <a:off x="2408353" y="5081637"/>
            <a:ext cx="625241" cy="1573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2" y="18383"/>
                </a:lnTo>
                <a:lnTo>
                  <a:pt x="0" y="18383"/>
                </a:lnTo>
                <a:lnTo>
                  <a:pt x="39" y="8225"/>
                </a:lnTo>
                <a:close/>
              </a:path>
            </a:pathLst>
          </a:custGeom>
          <a:solidFill>
            <a:srgbClr val="325E86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8" name="หัวเรื่อง 01"/>
          <p:cNvSpPr txBox="1"/>
          <p:nvPr/>
        </p:nvSpPr>
        <p:spPr>
          <a:xfrm>
            <a:off x="3202107" y="1342310"/>
            <a:ext cx="7340905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1. </a:t>
            </a: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สนับสนุนการยกระดับมาตรฐาน การทดสอบทางคลินิก และ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</a:t>
            </a: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กระบวนการผลิตยา/สารสกัดสมุนไพร ให้มีมาตรฐานสากล</a:t>
            </a:r>
            <a:b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</a:b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(TRL 5)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Ecosystem</a:t>
            </a:r>
            <a:endParaRPr kumimoji="0" lang="th-TH" sz="3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sp>
        <p:nvSpPr>
          <p:cNvPr id="470" name="หัวเรื่อง 02"/>
          <p:cNvSpPr txBox="1"/>
          <p:nvPr/>
        </p:nvSpPr>
        <p:spPr>
          <a:xfrm>
            <a:off x="3124200" y="2934657"/>
            <a:ext cx="7812413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2.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สนับสนุนการยกระดับสารสกัดสมุนไพรกลุ่มเป้าหมายให้เป็น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Medical grade </a:t>
            </a: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และมีมาตรฐานสากล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(TRL 7-9)</a:t>
            </a:r>
            <a:b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ผลิตภัณฑ์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: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เฉพาะตำรับยาสมุนไพร หรือผลิตภัณฑ์ที่จะเป็นยาเท่านั้น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สารสกัด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: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มีฤทธิ์ทางยาหรือเพื่อเป็นวัตถุดิบในอุตสาหกรรมเครื่องสำอาง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/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เวชสำอาง</a:t>
            </a:r>
          </a:p>
        </p:txBody>
      </p:sp>
      <p:sp>
        <p:nvSpPr>
          <p:cNvPr id="472" name="หัวเรื่อง 03"/>
          <p:cNvSpPr txBox="1"/>
          <p:nvPr/>
        </p:nvSpPr>
        <p:spPr>
          <a:xfrm>
            <a:off x="3234732" y="5438173"/>
            <a:ext cx="7340904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3.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สนับสนุนการขยายตลาดสารสกัดสมุนไพรด้วยระบบ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E-Commerce (TRL9)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</p:txBody>
      </p:sp>
      <p:pic>
        <p:nvPicPr>
          <p:cNvPr id="39" name="Picture 3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2007A5D-59FD-5000-2157-1F0D158FBA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82" y="132009"/>
            <a:ext cx="1749180" cy="6353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74F222-5E3A-0E4B-5B00-B5EC05A9B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89" y="2972332"/>
            <a:ext cx="829057" cy="2116647"/>
          </a:xfrm>
          <a:prstGeom prst="rect">
            <a:avLst/>
          </a:prstGeom>
        </p:spPr>
      </p:pic>
      <p:sp>
        <p:nvSpPr>
          <p:cNvPr id="446" name="Rectangle"/>
          <p:cNvSpPr/>
          <p:nvPr/>
        </p:nvSpPr>
        <p:spPr>
          <a:xfrm>
            <a:off x="-781" y="3549471"/>
            <a:ext cx="2397486" cy="153950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>
                <a:solidFill>
                  <a:srgbClr val="FFFFFF"/>
                </a:solidFill>
                <a:latin typeface="+mn-lt"/>
                <a:ea typeface="+mn-ea"/>
                <a:cs typeface="+mn-cs"/>
                <a:sym typeface="Lato Light"/>
              </a:defRPr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-2064025" y="2362200"/>
            <a:ext cx="3584145" cy="37841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Shape"/>
          <p:cNvSpPr/>
          <p:nvPr/>
        </p:nvSpPr>
        <p:spPr>
          <a:xfrm>
            <a:off x="-27203" y="2058062"/>
            <a:ext cx="2049339" cy="432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5" extrusionOk="0">
                <a:moveTo>
                  <a:pt x="15" y="8762"/>
                </a:moveTo>
                <a:cubicBezTo>
                  <a:pt x="2260" y="8760"/>
                  <a:pt x="4074" y="9666"/>
                  <a:pt x="4078" y="10787"/>
                </a:cubicBezTo>
                <a:cubicBezTo>
                  <a:pt x="4081" y="11910"/>
                  <a:pt x="2267" y="12823"/>
                  <a:pt x="18" y="12823"/>
                </a:cubicBezTo>
                <a:close/>
                <a:moveTo>
                  <a:pt x="0" y="4407"/>
                </a:moveTo>
                <a:cubicBezTo>
                  <a:pt x="7040" y="4404"/>
                  <a:pt x="12781" y="7268"/>
                  <a:pt x="12785" y="10792"/>
                </a:cubicBezTo>
                <a:cubicBezTo>
                  <a:pt x="12788" y="14312"/>
                  <a:pt x="7061" y="17185"/>
                  <a:pt x="17" y="17186"/>
                </a:cubicBezTo>
                <a:lnTo>
                  <a:pt x="14" y="14731"/>
                </a:lnTo>
                <a:cubicBezTo>
                  <a:pt x="4360" y="14730"/>
                  <a:pt x="7882" y="12966"/>
                  <a:pt x="7878" y="10794"/>
                </a:cubicBezTo>
                <a:cubicBezTo>
                  <a:pt x="7872" y="8619"/>
                  <a:pt x="4350" y="6857"/>
                  <a:pt x="3" y="6859"/>
                </a:cubicBezTo>
                <a:close/>
                <a:moveTo>
                  <a:pt x="0" y="0"/>
                </a:moveTo>
                <a:cubicBezTo>
                  <a:pt x="11899" y="-5"/>
                  <a:pt x="21580" y="4835"/>
                  <a:pt x="21590" y="10790"/>
                </a:cubicBezTo>
                <a:cubicBezTo>
                  <a:pt x="21600" y="16743"/>
                  <a:pt x="11930" y="21592"/>
                  <a:pt x="31" y="21595"/>
                </a:cubicBezTo>
                <a:lnTo>
                  <a:pt x="24" y="19140"/>
                </a:lnTo>
                <a:cubicBezTo>
                  <a:pt x="9219" y="19137"/>
                  <a:pt x="16695" y="15392"/>
                  <a:pt x="16688" y="10793"/>
                </a:cubicBezTo>
                <a:cubicBezTo>
                  <a:pt x="16678" y="6189"/>
                  <a:pt x="9196" y="2448"/>
                  <a:pt x="0" y="2451"/>
                </a:cubicBezTo>
                <a:close/>
              </a:path>
            </a:pathLst>
          </a:custGeom>
          <a:solidFill>
            <a:srgbClr val="25733A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>
                <a:latin typeface="+mn-lt"/>
                <a:ea typeface="+mn-ea"/>
                <a:cs typeface="+mn-cs"/>
                <a:sym typeface="Lato Light"/>
              </a:defRPr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8B45CEF-833A-4F00-A4B1-CC708F2C0ED0}"/>
              </a:ext>
            </a:extLst>
          </p:cNvPr>
          <p:cNvSpPr txBox="1">
            <a:spLocks/>
          </p:cNvSpPr>
          <p:nvPr/>
        </p:nvSpPr>
        <p:spPr>
          <a:xfrm>
            <a:off x="7433" y="8368"/>
            <a:ext cx="9581746" cy="836558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ขอบเขตการสนับสนุนโครงการ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ด้านผลิตยา สารสกัดจากสมุนไพร 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21CF87-2729-4727-A1EC-EF21888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B3CEE-D4CD-41E7-8DC1-28F70603B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5601CBFA-BFD9-42BE-878E-A85C32E0E565}"/>
              </a:ext>
            </a:extLst>
          </p:cNvPr>
          <p:cNvSpPr txBox="1">
            <a:spLocks/>
          </p:cNvSpPr>
          <p:nvPr/>
        </p:nvSpPr>
        <p:spPr>
          <a:xfrm>
            <a:off x="75904" y="168606"/>
            <a:ext cx="1419012" cy="5853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evenim MT" panose="02010502060101010101" pitchFamily="2" charset="-79"/>
                <a:ea typeface="맑은 고딕" panose="020B0503020000020004" pitchFamily="34" charset="-127"/>
                <a:cs typeface="Levenim MT" panose="02010502060101010101" pitchFamily="2" charset="-79"/>
              </a:rPr>
              <a:t>Vision</a:t>
            </a:r>
            <a:endParaRPr kumimoji="0" lang="ko-KR" altLang="en-US" sz="2400" b="1" i="0" u="none" strike="noStrike" kern="1200" cap="none" spc="10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evenim MT" panose="02010502060101010101" pitchFamily="2" charset="-79"/>
              <a:ea typeface="맑은 고딕" panose="020B0503020000020004" pitchFamily="34" charset="-127"/>
              <a:cs typeface="Levenim MT" panose="02010502060101010101" pitchFamily="2" charset="-79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430F7C-F833-442A-9D97-650911515F0A}"/>
              </a:ext>
            </a:extLst>
          </p:cNvPr>
          <p:cNvSpPr/>
          <p:nvPr/>
        </p:nvSpPr>
        <p:spPr>
          <a:xfrm>
            <a:off x="1025668" y="163593"/>
            <a:ext cx="9958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 New"/>
                <a:ea typeface="+mn-ea"/>
                <a:cs typeface="Levenim MT" panose="02010502060101010101" pitchFamily="2" charset="-79"/>
              </a:rPr>
              <a:t> </a:t>
            </a:r>
            <a:r>
              <a:rPr kumimoji="0" lang="en-US" sz="2800" b="1" i="0" u="none" strike="noStrike" kern="1200" cap="none" spc="1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 New"/>
                <a:ea typeface="+mn-ea"/>
                <a:cs typeface="Levenim MT" panose="02010502060101010101" pitchFamily="2" charset="-79"/>
              </a:rPr>
              <a:t>Life science industry becomes top ten economy with equitable access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10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 New"/>
              <a:ea typeface="+mn-ea"/>
              <a:cs typeface="Levenim MT" panose="02010502060101010101" pitchFamily="2" charset="-79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53263-DC77-4C37-A501-D921FE8D886F}"/>
              </a:ext>
            </a:extLst>
          </p:cNvPr>
          <p:cNvGrpSpPr/>
          <p:nvPr/>
        </p:nvGrpSpPr>
        <p:grpSpPr>
          <a:xfrm>
            <a:off x="5119172" y="1336905"/>
            <a:ext cx="4571667" cy="1784241"/>
            <a:chOff x="2600905" y="3779855"/>
            <a:chExt cx="2218064" cy="305315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8C3BF0-6ACA-459B-8E9B-F5D8E18258EB}"/>
                </a:ext>
              </a:extLst>
            </p:cNvPr>
            <p:cNvSpPr/>
            <p:nvPr/>
          </p:nvSpPr>
          <p:spPr>
            <a:xfrm>
              <a:off x="2600906" y="3779855"/>
              <a:ext cx="2218063" cy="951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6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ccelerating innovations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1D64CD-81E5-4FC4-98F3-4A9D92B730C9}"/>
                </a:ext>
              </a:extLst>
            </p:cNvPr>
            <p:cNvSpPr/>
            <p:nvPr/>
          </p:nvSpPr>
          <p:spPr>
            <a:xfrm>
              <a:off x="2600905" y="4796565"/>
              <a:ext cx="2218062" cy="9770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6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uilding conducive ecosystems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B71BC82-80B8-48D6-B281-A704E3C5E490}"/>
                </a:ext>
              </a:extLst>
            </p:cNvPr>
            <p:cNvSpPr/>
            <p:nvPr/>
          </p:nvSpPr>
          <p:spPr>
            <a:xfrm>
              <a:off x="2600905" y="5836874"/>
              <a:ext cx="2218062" cy="9961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683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atalyzing &amp; connecting partners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A6F9B50-3C10-4D26-95A2-AF3AAD34E8E4}"/>
              </a:ext>
            </a:extLst>
          </p:cNvPr>
          <p:cNvSpPr txBox="1"/>
          <p:nvPr/>
        </p:nvSpPr>
        <p:spPr>
          <a:xfrm>
            <a:off x="163616" y="1326716"/>
            <a:ext cx="14994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evenim MT" panose="02010502060101010101" pitchFamily="2" charset="-79"/>
                <a:ea typeface="Cambria" panose="02040503050406030204" pitchFamily="18" charset="0"/>
                <a:cs typeface="Levenim MT" panose="02010502060101010101" pitchFamily="2" charset="-79"/>
              </a:rPr>
              <a:t>Mission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CB882BD-DD38-4D83-8F81-2EE7A37DD8D2}"/>
              </a:ext>
            </a:extLst>
          </p:cNvPr>
          <p:cNvGrpSpPr/>
          <p:nvPr/>
        </p:nvGrpSpPr>
        <p:grpSpPr>
          <a:xfrm>
            <a:off x="2335138" y="1209389"/>
            <a:ext cx="2363103" cy="1888064"/>
            <a:chOff x="1017757" y="1218256"/>
            <a:chExt cx="3052655" cy="206154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EF8A7E-2DF8-4624-8D31-3C4C8BF6F411}"/>
                </a:ext>
              </a:extLst>
            </p:cNvPr>
            <p:cNvGrpSpPr/>
            <p:nvPr/>
          </p:nvGrpSpPr>
          <p:grpSpPr>
            <a:xfrm>
              <a:off x="1017757" y="1218256"/>
              <a:ext cx="3052655" cy="2061548"/>
              <a:chOff x="303863" y="2245385"/>
              <a:chExt cx="3744416" cy="330660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867B6DA-8696-4BE3-95AF-F7DB7845136D}"/>
                  </a:ext>
                </a:extLst>
              </p:cNvPr>
              <p:cNvGrpSpPr/>
              <p:nvPr/>
            </p:nvGrpSpPr>
            <p:grpSpPr>
              <a:xfrm>
                <a:off x="303863" y="2245385"/>
                <a:ext cx="3744416" cy="3306604"/>
                <a:chOff x="2166950" y="1239188"/>
                <a:chExt cx="3298100" cy="3348192"/>
              </a:xfrm>
            </p:grpSpPr>
            <p:sp>
              <p:nvSpPr>
                <p:cNvPr id="62" name="Flowchart: Extract 61">
                  <a:extLst>
                    <a:ext uri="{FF2B5EF4-FFF2-40B4-BE49-F238E27FC236}">
                      <a16:creationId xmlns:a16="http://schemas.microsoft.com/office/drawing/2014/main" id="{A5FACAEA-6458-4009-AC58-2A523778DD7C}"/>
                    </a:ext>
                  </a:extLst>
                </p:cNvPr>
                <p:cNvSpPr/>
                <p:nvPr/>
              </p:nvSpPr>
              <p:spPr>
                <a:xfrm>
                  <a:off x="3006000" y="1239188"/>
                  <a:ext cx="1620000" cy="1620000"/>
                </a:xfrm>
                <a:prstGeom prst="flowChartExtra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venim MT" panose="02010502060101010101" pitchFamily="2" charset="-79"/>
                    <a:ea typeface="맑은 고딕" panose="020B0503020000020004" pitchFamily="34" charset="-127"/>
                    <a:cs typeface="Levenim MT" panose="02010502060101010101" pitchFamily="2" charset="-79"/>
                  </a:endParaRPr>
                </a:p>
              </p:txBody>
            </p:sp>
            <p:sp>
              <p:nvSpPr>
                <p:cNvPr id="63" name="Flowchart: Extract 62">
                  <a:extLst>
                    <a:ext uri="{FF2B5EF4-FFF2-40B4-BE49-F238E27FC236}">
                      <a16:creationId xmlns:a16="http://schemas.microsoft.com/office/drawing/2014/main" id="{54E9F218-ACB9-4FDF-B1B9-734A96A4F33B}"/>
                    </a:ext>
                  </a:extLst>
                </p:cNvPr>
                <p:cNvSpPr/>
                <p:nvPr/>
              </p:nvSpPr>
              <p:spPr>
                <a:xfrm>
                  <a:off x="2166950" y="2967380"/>
                  <a:ext cx="1620000" cy="1620000"/>
                </a:xfrm>
                <a:prstGeom prst="flowChartExtract">
                  <a:avLst/>
                </a:pr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venim MT" panose="02010502060101010101" pitchFamily="2" charset="-79"/>
                    <a:ea typeface="맑은 고딕" panose="020B0503020000020004" pitchFamily="34" charset="-127"/>
                    <a:cs typeface="Levenim MT" panose="02010502060101010101" pitchFamily="2" charset="-79"/>
                  </a:endParaRPr>
                </a:p>
              </p:txBody>
            </p:sp>
            <p:sp>
              <p:nvSpPr>
                <p:cNvPr id="64" name="Flowchart: Extract 63">
                  <a:extLst>
                    <a:ext uri="{FF2B5EF4-FFF2-40B4-BE49-F238E27FC236}">
                      <a16:creationId xmlns:a16="http://schemas.microsoft.com/office/drawing/2014/main" id="{4D7393B2-C6E5-4A4F-89C1-C1E6218E321D}"/>
                    </a:ext>
                  </a:extLst>
                </p:cNvPr>
                <p:cNvSpPr/>
                <p:nvPr/>
              </p:nvSpPr>
              <p:spPr>
                <a:xfrm>
                  <a:off x="3845050" y="2967380"/>
                  <a:ext cx="1620000" cy="1620000"/>
                </a:xfrm>
                <a:prstGeom prst="flowChartExtract">
                  <a:avLst/>
                </a:prstGeom>
                <a:solidFill>
                  <a:schemeClr val="accent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venim MT" panose="02010502060101010101" pitchFamily="2" charset="-79"/>
                    <a:ea typeface="맑은 고딕" panose="020B0503020000020004" pitchFamily="34" charset="-127"/>
                    <a:cs typeface="Levenim MT" panose="02010502060101010101" pitchFamily="2" charset="-79"/>
                  </a:endParaRPr>
                </a:p>
              </p:txBody>
            </p:sp>
            <p:sp>
              <p:nvSpPr>
                <p:cNvPr id="65" name="Flowchart: Merge 64">
                  <a:extLst>
                    <a:ext uri="{FF2B5EF4-FFF2-40B4-BE49-F238E27FC236}">
                      <a16:creationId xmlns:a16="http://schemas.microsoft.com/office/drawing/2014/main" id="{B0BF99A9-2FE7-4BA4-B08D-A1697EF4390B}"/>
                    </a:ext>
                  </a:extLst>
                </p:cNvPr>
                <p:cNvSpPr/>
                <p:nvPr/>
              </p:nvSpPr>
              <p:spPr>
                <a:xfrm>
                  <a:off x="3060000" y="2959989"/>
                  <a:ext cx="1512000" cy="1512000"/>
                </a:xfrm>
                <a:prstGeom prst="flowChartMerg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venim MT" panose="02010502060101010101" pitchFamily="2" charset="-79"/>
                    <a:ea typeface="맑은 고딕" panose="020B0503020000020004" pitchFamily="34" charset="-127"/>
                    <a:cs typeface="Levenim MT" panose="02010502060101010101" pitchFamily="2" charset="-79"/>
                  </a:endParaRP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7D5C3D2-7BBA-482C-8C68-E452FB413813}"/>
                  </a:ext>
                </a:extLst>
              </p:cNvPr>
              <p:cNvSpPr/>
              <p:nvPr/>
            </p:nvSpPr>
            <p:spPr>
              <a:xfrm>
                <a:off x="1967224" y="2841211"/>
                <a:ext cx="417691" cy="60752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rPr>
                  <a:t>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3500422-9B4F-4148-8DA9-721431010A9A}"/>
                  </a:ext>
                </a:extLst>
              </p:cNvPr>
              <p:cNvSpPr/>
              <p:nvPr/>
            </p:nvSpPr>
            <p:spPr>
              <a:xfrm>
                <a:off x="1016078" y="4609403"/>
                <a:ext cx="423514" cy="58477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rPr>
                  <a:t>B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AB614C5-3057-48FD-934A-68D343CCDA7A}"/>
                  </a:ext>
                </a:extLst>
              </p:cNvPr>
              <p:cNvSpPr/>
              <p:nvPr/>
            </p:nvSpPr>
            <p:spPr>
              <a:xfrm>
                <a:off x="2876032" y="445966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rPr>
                  <a:t>C</a:t>
                </a:r>
              </a:p>
            </p:txBody>
          </p:sp>
        </p:grpSp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ED40725F-1B40-48BB-B71D-A8E941975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6480" y="2353635"/>
              <a:ext cx="673578" cy="5194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727B6D-23DD-44A4-AE5C-25C03DE283A6}"/>
              </a:ext>
            </a:extLst>
          </p:cNvPr>
          <p:cNvGrpSpPr/>
          <p:nvPr/>
        </p:nvGrpSpPr>
        <p:grpSpPr>
          <a:xfrm>
            <a:off x="438956" y="3695037"/>
            <a:ext cx="6341054" cy="2383800"/>
            <a:chOff x="1493517" y="1069854"/>
            <a:chExt cx="6086039" cy="3934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B2E53F3-40FC-4451-8EBC-EEBA047B88C2}"/>
                </a:ext>
              </a:extLst>
            </p:cNvPr>
            <p:cNvGrpSpPr/>
            <p:nvPr/>
          </p:nvGrpSpPr>
          <p:grpSpPr>
            <a:xfrm>
              <a:off x="1493517" y="1091415"/>
              <a:ext cx="6086039" cy="3904388"/>
              <a:chOff x="1995036" y="2398194"/>
              <a:chExt cx="6086039" cy="4235797"/>
            </a:xfrm>
            <a:solidFill>
              <a:schemeClr val="bg1">
                <a:lumMod val="95000"/>
              </a:schemeClr>
            </a:solidFill>
          </p:grpSpPr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D8B96BE5-608B-46D9-9D2E-0752A083A80F}"/>
                  </a:ext>
                </a:extLst>
              </p:cNvPr>
              <p:cNvSpPr/>
              <p:nvPr/>
            </p:nvSpPr>
            <p:spPr>
              <a:xfrm flipH="1">
                <a:off x="4110924" y="2521669"/>
                <a:ext cx="3970151" cy="3970151"/>
              </a:xfrm>
              <a:prstGeom prst="arc">
                <a:avLst>
                  <a:gd name="adj1" fmla="val 16200000"/>
                  <a:gd name="adj2" fmla="val 5433205"/>
                </a:avLst>
              </a:prstGeom>
              <a:noFill/>
              <a:ln w="53975">
                <a:gradFill>
                  <a:gsLst>
                    <a:gs pos="82000">
                      <a:srgbClr val="D9D9D9"/>
                    </a:gs>
                    <a:gs pos="0">
                      <a:schemeClr val="bg1">
                        <a:lumMod val="85000"/>
                        <a:alpha val="0"/>
                      </a:schemeClr>
                    </a:gs>
                    <a:gs pos="2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644B766-1EA4-4E46-817F-EBBD5A5D015A}"/>
                  </a:ext>
                </a:extLst>
              </p:cNvPr>
              <p:cNvSpPr/>
              <p:nvPr/>
            </p:nvSpPr>
            <p:spPr>
              <a:xfrm flipH="1">
                <a:off x="5250587" y="2578634"/>
                <a:ext cx="216118" cy="2161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8504A9-F6E9-4C99-AF74-2FA0B29F54B3}"/>
                  </a:ext>
                </a:extLst>
              </p:cNvPr>
              <p:cNvSpPr/>
              <p:nvPr/>
            </p:nvSpPr>
            <p:spPr>
              <a:xfrm flipH="1">
                <a:off x="3104186" y="2398194"/>
                <a:ext cx="549613" cy="54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079B425-3B21-4BDC-883B-2A904C0C612A}"/>
                  </a:ext>
                </a:extLst>
              </p:cNvPr>
              <p:cNvSpPr/>
              <p:nvPr/>
            </p:nvSpPr>
            <p:spPr>
              <a:xfrm flipH="1">
                <a:off x="2291452" y="3330423"/>
                <a:ext cx="549613" cy="54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2C75DE4-7E9A-4C21-A4EC-C1A4862C8F2B}"/>
                  </a:ext>
                </a:extLst>
              </p:cNvPr>
              <p:cNvSpPr/>
              <p:nvPr/>
            </p:nvSpPr>
            <p:spPr>
              <a:xfrm flipH="1">
                <a:off x="2291451" y="5177513"/>
                <a:ext cx="549613" cy="54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9AA66E3-4991-44D2-9047-A70F7407E469}"/>
                  </a:ext>
                </a:extLst>
              </p:cNvPr>
              <p:cNvSpPr/>
              <p:nvPr/>
            </p:nvSpPr>
            <p:spPr>
              <a:xfrm flipH="1">
                <a:off x="4221531" y="3496758"/>
                <a:ext cx="216118" cy="2161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2C68D14-FCAD-4698-816B-777903A0DFC8}"/>
                  </a:ext>
                </a:extLst>
              </p:cNvPr>
              <p:cNvSpPr/>
              <p:nvPr/>
            </p:nvSpPr>
            <p:spPr>
              <a:xfrm flipH="1">
                <a:off x="3988655" y="4414880"/>
                <a:ext cx="216118" cy="2161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D091441-5345-49AB-A392-C390C677FD6B}"/>
                  </a:ext>
                </a:extLst>
              </p:cNvPr>
              <p:cNvSpPr/>
              <p:nvPr/>
            </p:nvSpPr>
            <p:spPr>
              <a:xfrm flipH="1">
                <a:off x="4241983" y="5333004"/>
                <a:ext cx="216118" cy="2161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DE8D1D5-4F5F-4FAA-95F9-375C159542AA}"/>
                  </a:ext>
                </a:extLst>
              </p:cNvPr>
              <p:cNvSpPr/>
              <p:nvPr/>
            </p:nvSpPr>
            <p:spPr>
              <a:xfrm flipH="1">
                <a:off x="5250587" y="6251126"/>
                <a:ext cx="216118" cy="2161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C29B36-BA38-4A1B-888C-4AE202AC6D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4723" y="2686741"/>
                <a:ext cx="1080470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2485932-0E31-4F60-8EE9-7D30D51659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2347" y="3604864"/>
                <a:ext cx="1080470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FFD5AF7-4FCB-4745-9565-6811FEAD6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50943" y="4522987"/>
                <a:ext cx="1080470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A46B9CF-A102-4F21-B630-1F30497012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0381" y="5441110"/>
                <a:ext cx="1080470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8004273-9956-48E3-A620-101AD46DE3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6637" y="6359233"/>
                <a:ext cx="1080470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BF87927-C9C5-4AEA-A851-A2824D79F40C}"/>
                  </a:ext>
                </a:extLst>
              </p:cNvPr>
              <p:cNvSpPr/>
              <p:nvPr/>
            </p:nvSpPr>
            <p:spPr>
              <a:xfrm flipH="1">
                <a:off x="1995036" y="4248132"/>
                <a:ext cx="549613" cy="54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A1DA7ED-BA25-4AE9-9D7B-D8E4D2D66FA0}"/>
                  </a:ext>
                </a:extLst>
              </p:cNvPr>
              <p:cNvSpPr/>
              <p:nvPr/>
            </p:nvSpPr>
            <p:spPr>
              <a:xfrm flipH="1">
                <a:off x="3108404" y="6084378"/>
                <a:ext cx="549613" cy="54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A8742E5-FBA8-4E42-88B9-03CE1B3FE0DA}"/>
                </a:ext>
              </a:extLst>
            </p:cNvPr>
            <p:cNvGrpSpPr/>
            <p:nvPr/>
          </p:nvGrpSpPr>
          <p:grpSpPr>
            <a:xfrm>
              <a:off x="1548785" y="1069854"/>
              <a:ext cx="1537207" cy="3934648"/>
              <a:chOff x="1548785" y="1069854"/>
              <a:chExt cx="1537207" cy="393464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D2EBA-F99F-4CB2-A817-2DC14FE53373}"/>
                  </a:ext>
                </a:extLst>
              </p:cNvPr>
              <p:cNvSpPr txBox="1"/>
              <p:nvPr/>
            </p:nvSpPr>
            <p:spPr>
              <a:xfrm>
                <a:off x="1805135" y="3619210"/>
                <a:ext cx="417605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anose="020B0604020202020204" pitchFamily="34" charset="0"/>
                  </a:rPr>
                  <a:t>L</a:t>
                </a:r>
                <a:endParaRPr kumimoji="0" lang="ko-KR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99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2207A-3A15-4A58-8AE6-EDC6EB294976}"/>
                  </a:ext>
                </a:extLst>
              </p:cNvPr>
              <p:cNvSpPr txBox="1"/>
              <p:nvPr/>
            </p:nvSpPr>
            <p:spPr>
              <a:xfrm>
                <a:off x="2599309" y="1069854"/>
                <a:ext cx="47972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anose="020B0604020202020204" pitchFamily="34" charset="0"/>
                  </a:rPr>
                  <a:t>T</a:t>
                </a:r>
                <a:endParaRPr kumimoji="0" lang="ko-KR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397F106-4B53-468A-8112-BE70E00020BF}"/>
                  </a:ext>
                </a:extLst>
              </p:cNvPr>
              <p:cNvSpPr txBox="1"/>
              <p:nvPr/>
            </p:nvSpPr>
            <p:spPr>
              <a:xfrm>
                <a:off x="2668387" y="4450504"/>
                <a:ext cx="417605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anose="020B0604020202020204" pitchFamily="34" charset="0"/>
                  </a:rPr>
                  <a:t>S</a:t>
                </a:r>
                <a:endParaRPr kumimoji="0" lang="ko-KR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9529F5-3C6A-4504-ADAB-CBA4A81B9B36}"/>
                  </a:ext>
                </a:extLst>
              </p:cNvPr>
              <p:cNvSpPr txBox="1"/>
              <p:nvPr/>
            </p:nvSpPr>
            <p:spPr>
              <a:xfrm>
                <a:off x="1548785" y="2633393"/>
                <a:ext cx="433420" cy="7856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33CC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anose="020B0604020202020204" pitchFamily="34" charset="0"/>
                  </a:rPr>
                  <a:t>E</a:t>
                </a:r>
                <a:endParaRPr kumimoji="0" lang="ko-KR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0DE558-C69D-4E17-AB15-542E4691CA18}"/>
                  </a:ext>
                </a:extLst>
              </p:cNvPr>
              <p:cNvSpPr txBox="1"/>
              <p:nvPr/>
            </p:nvSpPr>
            <p:spPr>
              <a:xfrm>
                <a:off x="1826038" y="1792723"/>
                <a:ext cx="434008" cy="7856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anose="020B0604020202020204" pitchFamily="34" charset="0"/>
                  </a:rPr>
                  <a:t>C</a:t>
                </a:r>
                <a:endParaRPr kumimoji="0" lang="ko-KR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4B47B75-EC8A-4087-983A-145DF0E86A9D}"/>
              </a:ext>
            </a:extLst>
          </p:cNvPr>
          <p:cNvSpPr txBox="1"/>
          <p:nvPr/>
        </p:nvSpPr>
        <p:spPr>
          <a:xfrm>
            <a:off x="196985" y="3379346"/>
            <a:ext cx="20374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evenim MT" panose="02010502060101010101" pitchFamily="2" charset="-79"/>
                <a:ea typeface="Cambria" panose="02040503050406030204" pitchFamily="18" charset="0"/>
                <a:cs typeface="Levenim MT" panose="02010502060101010101" pitchFamily="2" charset="-79"/>
              </a:rPr>
              <a:t>Strategies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88124B-C982-4264-9B4D-EBC16145ECBC}"/>
              </a:ext>
            </a:extLst>
          </p:cNvPr>
          <p:cNvGrpSpPr/>
          <p:nvPr/>
        </p:nvGrpSpPr>
        <p:grpSpPr>
          <a:xfrm>
            <a:off x="2836273" y="3684545"/>
            <a:ext cx="9532623" cy="2421556"/>
            <a:chOff x="3619075" y="3599745"/>
            <a:chExt cx="8767609" cy="281838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876D74-036A-46E7-AF9F-2A2261C2AAA0}"/>
                </a:ext>
              </a:extLst>
            </p:cNvPr>
            <p:cNvSpPr/>
            <p:nvPr/>
          </p:nvSpPr>
          <p:spPr>
            <a:xfrm>
              <a:off x="4739905" y="3599745"/>
              <a:ext cx="6282516" cy="42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ransforming paradigm of TCELS together with Partners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0A018DB-FBC1-4FDD-B2FD-9DA7F959099E}"/>
                </a:ext>
              </a:extLst>
            </p:cNvPr>
            <p:cNvSpPr/>
            <p:nvPr/>
          </p:nvSpPr>
          <p:spPr>
            <a:xfrm>
              <a:off x="3628943" y="4214215"/>
              <a:ext cx="8757741" cy="394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10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kumimoji="0" lang="en-US" sz="1600" b="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apacity building based on INNE model (Individual, Node institute, Network, Environment)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FF6AD2F-88EB-43E8-B422-ED0EE0A7C8D9}"/>
                </a:ext>
              </a:extLst>
            </p:cNvPr>
            <p:cNvSpPr/>
            <p:nvPr/>
          </p:nvSpPr>
          <p:spPr>
            <a:xfrm>
              <a:off x="3619075" y="4805494"/>
              <a:ext cx="2899533" cy="42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nabling partners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5239254-3E06-4CBF-945F-B3C09CAB7BC8}"/>
                </a:ext>
              </a:extLst>
            </p:cNvPr>
            <p:cNvSpPr/>
            <p:nvPr/>
          </p:nvSpPr>
          <p:spPr>
            <a:xfrm>
              <a:off x="3841430" y="5404196"/>
              <a:ext cx="6447992" cy="42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everaging social &amp; Intellectual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7359409-6BC7-436E-8D5D-AA2B5F0313BD}"/>
                </a:ext>
              </a:extLst>
            </p:cNvPr>
            <p:cNvSpPr/>
            <p:nvPr/>
          </p:nvSpPr>
          <p:spPr>
            <a:xfrm>
              <a:off x="4830477" y="5988273"/>
              <a:ext cx="6447992" cy="42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r>
                <a:rPr kumimoji="0" lang="en-US" sz="1800" b="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ocial marketing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AAA8046-CB3F-407D-910B-307A78AA40BD}"/>
              </a:ext>
            </a:extLst>
          </p:cNvPr>
          <p:cNvSpPr/>
          <p:nvPr/>
        </p:nvSpPr>
        <p:spPr>
          <a:xfrm>
            <a:off x="948057" y="618293"/>
            <a:ext cx="10597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อุตสาหกรรมชีววิทยาศาสตร์เป็น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ใน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อุตสาหกรรมหลักที่สามารถเข้าถึงได้อย่างเท่าเทียม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C68A32B-BA89-4AEE-9B18-9C52028D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369" y="12029"/>
            <a:ext cx="1824790" cy="66173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90AA4D-D6BB-4DD4-BCCC-C80A4D83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87" y="4847705"/>
            <a:ext cx="9791700" cy="202408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EFAEB71-6F74-44BE-9BA2-6BED69B6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3A234-8B9E-0FC4-2E94-20E5F09F6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4"/>
          <a:stretch/>
        </p:blipFill>
        <p:spPr>
          <a:xfrm>
            <a:off x="8998035" y="-297"/>
            <a:ext cx="3193966" cy="685829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B17627-7881-9A6D-54C1-20CA805B1960}"/>
              </a:ext>
            </a:extLst>
          </p:cNvPr>
          <p:cNvGraphicFramePr>
            <a:graphicFrameLocks noGrp="1"/>
          </p:cNvGraphicFramePr>
          <p:nvPr/>
        </p:nvGraphicFramePr>
        <p:xfrm>
          <a:off x="623879" y="1561619"/>
          <a:ext cx="10475043" cy="4116706"/>
        </p:xfrm>
        <a:graphic>
          <a:graphicData uri="http://schemas.openxmlformats.org/drawingml/2006/table">
            <a:tbl>
              <a:tblPr firstRow="1" firstCol="1" bandRow="1"/>
              <a:tblGrid>
                <a:gridCol w="3324310">
                  <a:extLst>
                    <a:ext uri="{9D8B030D-6E8A-4147-A177-3AD203B41FA5}">
                      <a16:colId xmlns:a16="http://schemas.microsoft.com/office/drawing/2014/main" val="1514555956"/>
                    </a:ext>
                  </a:extLst>
                </a:gridCol>
                <a:gridCol w="7150733">
                  <a:extLst>
                    <a:ext uri="{9D8B030D-6E8A-4147-A177-3AD203B41FA5}">
                      <a16:colId xmlns:a16="http://schemas.microsoft.com/office/drawing/2014/main" val="1140240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TRL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คำอธิบาย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1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0" indent="-3810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TRL 7: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ต้นแบบผลิตภัณฑ์ที่ผ่านการทดสอบทางคลินิก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2560" lvl="0" indent="-3429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ผลทดสอบการผลิต ข้อมูลปัจจัยการผลิต และต้นแบบสารสกัดที่ผลิตในสภาวะทำงานจริง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(Production trial) 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  <a:p>
                      <a:pPr marL="342900" marR="162560" lvl="0" indent="-3429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ผลทดสอบประสิทธิภาพของสารสกัดในระดับคลินิก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(Clinical trial)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ในคนสุขภาพดี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  <a:p>
                      <a:pPr marL="342900" marR="162560" lvl="0" indent="-3429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การจัดทำรูปแบบรายงานการประเมินด้านคลินิกฉบับสมบูรณ์ (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Clinical Evaluation Report)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เพื่อเป็นข้อมูลสนับสนุนประสิทธิภาพและความปลอดภัยทางคลินิก (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Clinical Safety and Performance Study)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410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TRL 8: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การผลิตและการตลาด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2560" lvl="0" indent="-3429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การได้รับอนุญาตการขึ้นทะเบียนผลิตภัณฑ์จาก อย.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47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TRL 9: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Commercialization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2560" lvl="0" indent="-342900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ผลิตภัณฑ์สามารถผลิตเป็นสินค้าหรือวางตลาดได้ พร้อมระบบ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Logistic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inventory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ที่เหมาะสม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MS Mincho" panose="020206090402050803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7933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9A074F-56CA-4B3C-2262-207E827378DD}"/>
              </a:ext>
            </a:extLst>
          </p:cNvPr>
          <p:cNvSpPr txBox="1"/>
          <p:nvPr/>
        </p:nvSpPr>
        <p:spPr>
          <a:xfrm>
            <a:off x="623879" y="5944997"/>
            <a:ext cx="885271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อ้างอิง: เกณฑ์การประเมินระดับความพร้อมของเทคโนโลยี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Technology Readiness Level: TRL) </a:t>
            </a: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แผนงานสุขภาพและการแพทย์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หน่วยบริหารและจัดการทุนด้านการเพิ่มความสามารถในการแข่งขันของประเทศ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C0278-A5A5-1CCF-50F1-61C017310191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0058401" cy="1179675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  </a:t>
            </a:r>
            <a:r>
              <a:rPr kumimoji="0" lang="th-TH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การพัฒนาและผลิตยา สารสกัดจากสมุนไพร ที่มีคุณภาพและได้รับการรับรองมาตรฐาน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  </a:t>
            </a:r>
            <a:r>
              <a:rPr kumimoji="0" lang="th-TH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: </a:t>
            </a:r>
            <a:r>
              <a:rPr kumimoji="0" lang="en-US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TRL 7-9 </a:t>
            </a:r>
            <a:r>
              <a:rPr kumimoji="0" lang="th-TH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รายละเอียดดังนี้ 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FF65528-87AB-B3ED-97A5-C36A58B48A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144863"/>
            <a:ext cx="1489367" cy="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25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8B45CEF-833A-4F00-A4B1-CC708F2C0ED0}"/>
              </a:ext>
            </a:extLst>
          </p:cNvPr>
          <p:cNvSpPr txBox="1">
            <a:spLocks/>
          </p:cNvSpPr>
          <p:nvPr/>
        </p:nvSpPr>
        <p:spPr>
          <a:xfrm>
            <a:off x="7433" y="8368"/>
            <a:ext cx="9593767" cy="1058432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ผลผลิต</a:t>
            </a:r>
            <a:r>
              <a:rPr kumimoji="0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th-TH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ปี </a:t>
            </a:r>
            <a:r>
              <a:rPr kumimoji="0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25</a:t>
            </a:r>
            <a:r>
              <a:rPr kumimoji="0" lang="th-TH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66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BDBD9-C830-AD15-08D0-7EA3A4771809}"/>
              </a:ext>
            </a:extLst>
          </p:cNvPr>
          <p:cNvSpPr txBox="1"/>
          <p:nvPr/>
        </p:nvSpPr>
        <p:spPr>
          <a:xfrm>
            <a:off x="533400" y="1600200"/>
            <a:ext cx="11582400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สารสกัดสมุนไพร และยาสมุนไพร ที่ผ่านการทดสอบในระดับคลินิก จำนวน 2 ผลิตภัณฑ์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h-TH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กระบวนการผลิตและสารสกัดสมุนไพรตามมาตรฐาน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GMP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จำนวน 2 กระบวนการ/ชนิด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h-TH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ต้นแบบระบบ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E-commerce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สำหรับการขยายช่องทางการจำหน่ายสารสกัดสมุนไพรสู่ตลาดสากล จำนวน 1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F810-B360-4582-91C0-E0120438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833917"/>
            <a:ext cx="9791700" cy="20240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2AA00F-280B-45AB-9EAB-30195FC60F00}"/>
              </a:ext>
            </a:extLst>
          </p:cNvPr>
          <p:cNvGrpSpPr/>
          <p:nvPr/>
        </p:nvGrpSpPr>
        <p:grpSpPr>
          <a:xfrm>
            <a:off x="-5080" y="4833917"/>
            <a:ext cx="12197080" cy="2024083"/>
            <a:chOff x="-5080" y="4848447"/>
            <a:chExt cx="12197080" cy="2024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D4BA80-7283-4DDC-9142-865F1477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4848447"/>
              <a:ext cx="9791700" cy="20240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34C0C3-5646-4CDF-A63D-83EF37BF4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173"/>
            <a:stretch/>
          </p:blipFill>
          <p:spPr>
            <a:xfrm flipH="1">
              <a:off x="-5080" y="4848447"/>
              <a:ext cx="2405380" cy="202408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6C610-1170-448C-90F4-4F6A001F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6" y="228600"/>
            <a:ext cx="210127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377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6" y="228600"/>
            <a:ext cx="2101273" cy="76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43FBC6-49B3-F1B8-F9C4-290F17129862}"/>
              </a:ext>
            </a:extLst>
          </p:cNvPr>
          <p:cNvGrpSpPr/>
          <p:nvPr/>
        </p:nvGrpSpPr>
        <p:grpSpPr>
          <a:xfrm>
            <a:off x="0" y="4869359"/>
            <a:ext cx="12197080" cy="2024083"/>
            <a:chOff x="-5080" y="4848447"/>
            <a:chExt cx="12197080" cy="20240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65710A-5E92-4D04-8740-3F2D154F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300" y="4848447"/>
              <a:ext cx="9791700" cy="20240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5EA1D0-3986-477C-9646-0798236EB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173"/>
            <a:stretch/>
          </p:blipFill>
          <p:spPr>
            <a:xfrm flipH="1">
              <a:off x="-5080" y="4848447"/>
              <a:ext cx="2405380" cy="2024083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DA569F5-14FB-4E08-BAB0-504BB332DBDB}"/>
              </a:ext>
            </a:extLst>
          </p:cNvPr>
          <p:cNvSpPr txBox="1">
            <a:spLocks/>
          </p:cNvSpPr>
          <p:nvPr/>
        </p:nvSpPr>
        <p:spPr>
          <a:xfrm>
            <a:off x="-5080" y="-1"/>
            <a:ext cx="9581746" cy="1233055"/>
          </a:xfrm>
          <a:prstGeom prst="rect">
            <a:avLst/>
          </a:prstGeom>
          <a:gradFill>
            <a:gsLst>
              <a:gs pos="0">
                <a:srgbClr val="5B9BD5">
                  <a:lumMod val="7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รายละเอียด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/</a:t>
            </a:r>
            <a:r>
              <a:rPr kumimoji="0" lang="th-TH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Lato Light"/>
                <a:cs typeface="TH SarabunPSK" panose="020B0500040200020003" pitchFamily="34" charset="-34"/>
              </a:rPr>
              <a:t>ข้อกำหนดเฉพาะ ข้อเสนอโครงการ</a:t>
            </a: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ด้านผลิตยา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35 Thi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35 Thin"/>
              </a:rPr>
              <a:t>สารสกัดจากสมุนไพร </a:t>
            </a:r>
            <a:endParaRPr kumimoji="0" lang="th-TH" altLang="ja-JP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Lato Light"/>
              <a:cs typeface="TH SarabunPSK" panose="020B0500040200020003" pitchFamily="34" charset="-34"/>
            </a:endParaRPr>
          </a:p>
        </p:txBody>
      </p:sp>
      <p:sp>
        <p:nvSpPr>
          <p:cNvPr id="10" name="หัวเรื่อง 01">
            <a:extLst>
              <a:ext uri="{FF2B5EF4-FFF2-40B4-BE49-F238E27FC236}">
                <a16:creationId xmlns:a16="http://schemas.microsoft.com/office/drawing/2014/main" id="{FBA24F5E-5BD8-48F0-A094-E95A4C5EDC98}"/>
              </a:ext>
            </a:extLst>
          </p:cNvPr>
          <p:cNvSpPr txBox="1"/>
          <p:nvPr/>
        </p:nvSpPr>
        <p:spPr>
          <a:xfrm>
            <a:off x="380999" y="1879999"/>
            <a:ext cx="1157238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DB Helvethaica X 75 Bd"/>
                <a:ea typeface="DB Helvethaica X 75 Bd"/>
                <a:cs typeface="DB Helvethaica X 75 Bd"/>
                <a:sym typeface="DB Helvethaica X 75 Bd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ผลิตภัณฑ์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/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สารสกัดสมุนไพรที่มีศักยภาพ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สามารถต่อยอดได้และเป็นที่ต้องการของตลาด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    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และการนำไปใช้ประโยชน์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(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มี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Freedom to Operate)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เป้าหมายของการพัฒนาผลิตภัณฑ์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/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สารสกัดสมุนไพรเพื่อขึ้นทะเบียน อย.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และเข้าตลาด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DB Helvethaica X 75 Bd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DB Helvethaica X 75 Bd"/>
              </a:rPr>
              <a:t>ภาคเอกชนที่เข้าร่วมโครงการมีความพร้อมในด้านต่าง ๆ เช่น การตลาด ความพร้อมด้านการลงทุน และด้านบุคลากร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61691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0875D9-ACA4-450E-9E27-A9BC0AE7A734}"/>
              </a:ext>
            </a:extLst>
          </p:cNvPr>
          <p:cNvSpPr txBox="1"/>
          <p:nvPr/>
        </p:nvSpPr>
        <p:spPr>
          <a:xfrm>
            <a:off x="273246" y="115671"/>
            <a:ext cx="428258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6CB4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rPr>
              <a:t>รายชื่อผู้ประสานงานในแต่ละแผนงาน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6CB4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49F3EC5E-C632-4A45-8BD4-915CED35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14309"/>
              </p:ext>
            </p:extLst>
          </p:nvPr>
        </p:nvGraphicFramePr>
        <p:xfrm>
          <a:off x="0" y="762000"/>
          <a:ext cx="1219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532">
                  <a:extLst>
                    <a:ext uri="{9D8B030D-6E8A-4147-A177-3AD203B41FA5}">
                      <a16:colId xmlns:a16="http://schemas.microsoft.com/office/drawing/2014/main" val="4158263361"/>
                    </a:ext>
                  </a:extLst>
                </a:gridCol>
                <a:gridCol w="9246468">
                  <a:extLst>
                    <a:ext uri="{9D8B030D-6E8A-4147-A177-3AD203B41FA5}">
                      <a16:colId xmlns:a16="http://schemas.microsoft.com/office/drawing/2014/main" val="2951204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แผนงานย่อย</a:t>
                      </a:r>
                      <a:endParaRPr lang="en-US" sz="2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ข้อมูลติดต่อ</a:t>
                      </a:r>
                      <a:endParaRPr lang="en-US" sz="2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9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0513" indent="-290513" algn="l">
                        <a:buAutoNum type="arabicPeriod"/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(S1P1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ผลิตภัณฑ์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ATMPs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และชีววัตถุ</a:t>
                      </a:r>
                      <a:endParaRPr lang="en-US" sz="2400" b="1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33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สุวิมล จันทรอาภรณ์กุล โทรศัพท์: 02-6445499 ต่อ 142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suwimon@tcels.or.th</a:t>
                      </a:r>
                    </a:p>
                    <a:p>
                      <a:pPr marL="342900" indent="-342900" algn="l">
                        <a:buClr>
                          <a:srgbClr val="FF33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ดร.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อมร ประดับทอง โทรศัพท์: 02-6445499 ต่อ 140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amon@tcels.or.th</a:t>
                      </a:r>
                    </a:p>
                    <a:p>
                      <a:pPr marL="342900" indent="-342900" algn="l">
                        <a:buClr>
                          <a:srgbClr val="FF33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ดร.ปวีณ์นุช อุดมมณีธนกิจ โทรศัพท์: 02-6445499 ต่อ 341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paveenuch@tcels.or.th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N1 (S1P1): </a:t>
                      </a:r>
                    </a:p>
                    <a:p>
                      <a:pPr marL="234950" indent="0" algn="l"/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จีโนมิกส์</a:t>
                      </a:r>
                      <a:endParaRPr lang="en-US" sz="2400" b="1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00B05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ดร.ภญ. นิตย์สุภา วัฒนชัย โทรศัพท์: 02-6445499 ต่อ 147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nitsupa@tcels.or.th </a:t>
                      </a:r>
                      <a:r>
                        <a:rPr lang="en-US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ด้านการแพทย์จีโนมิกส์)</a:t>
                      </a:r>
                    </a:p>
                    <a:p>
                      <a:pPr marL="342900" indent="-342900" algn="l">
                        <a:buClr>
                          <a:srgbClr val="00B05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ดร.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ทัตพร คงครองทอง โทรศัพท์: 02-6445499 ต่อ 143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tatphon@tcels.or.th </a:t>
                      </a:r>
                      <a:r>
                        <a:rPr lang="en-US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ด้านการแพทย์จีโนมิกส์)</a:t>
                      </a:r>
                    </a:p>
                    <a:p>
                      <a:pPr marL="342900" indent="-342900" algn="l">
                        <a:buClr>
                          <a:srgbClr val="00B05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จีรนิจ ปองทอง โทรศัพท์: 02-6445499 ต่อ 219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jeeranit@tcels.or.th </a:t>
                      </a:r>
                      <a:r>
                        <a:rPr lang="en-US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ด้านโภชนพันธุศาสตร์)</a:t>
                      </a:r>
                      <a:endParaRPr lang="th-TH" sz="2200" b="1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0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29369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N2 (S1P1):</a:t>
                      </a:r>
                    </a:p>
                    <a:p>
                      <a:pPr marL="234950" indent="0" algn="l"/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 และสารสกัดสมุนไพร</a:t>
                      </a:r>
                      <a:endParaRPr lang="en-US" sz="2400" b="1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ดร.สมคิด เจนกลาง โทรศัพท์: 02-6445499 ต่อ 133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somkid@tcels.or.th</a:t>
                      </a:r>
                    </a:p>
                    <a:p>
                      <a:pPr marL="342900" indent="-34290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จิราพรรณ น้ำสา โทรศัพท์: 02-6445499 ต่อ 217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 jiraphan@tcels.or.th</a:t>
                      </a:r>
                    </a:p>
                    <a:p>
                      <a:pPr marL="342900" indent="-34290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พัทธมน ธาราพรรค์ โทรศัพท์: 02-6445499 ต่อ 220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pattamon@tcels.or.th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6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N14 (S2P10): Ending Pandemic Through Innovation (EPI)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สุณิชา ชานวาทิก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โทรศัพท์: 094-496-2836 </a:t>
                      </a:r>
                      <a:r>
                        <a:rPr lang="en-US" sz="2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Email: sunicha@tcels.or.th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9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DB0D3-CE87-41D1-88A1-8C464C52D1E7}"/>
              </a:ext>
            </a:extLst>
          </p:cNvPr>
          <p:cNvSpPr/>
          <p:nvPr/>
        </p:nvSpPr>
        <p:spPr>
          <a:xfrm>
            <a:off x="815836" y="4460658"/>
            <a:ext cx="100869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marR="0" lvl="0" indent="-803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เลขที่ 252 อาคารเอสพีอี ทาวเวอร์ ชั้น 9 ถ.พหลโยธิน แขวงสามเสนใน เขต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พญาไท กรุงเทพฯ 10400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โทร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  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02 644 5499 กด 0  (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operator</a:t>
            </a:r>
            <a:r>
              <a:rPr kumimoji="0" lang="th-T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	       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E-mail : pmu@tcels.or.th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http://www.tcels.or.th/Home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CDECCD-1127-4801-8462-8395F27C2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/>
          <a:stretch/>
        </p:blipFill>
        <p:spPr bwMode="auto">
          <a:xfrm>
            <a:off x="1265959" y="290945"/>
            <a:ext cx="8478982" cy="39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1C6F41-B095-46C3-A152-D6361C105C6A}"/>
              </a:ext>
            </a:extLst>
          </p:cNvPr>
          <p:cNvSpPr/>
          <p:nvPr/>
        </p:nvSpPr>
        <p:spPr>
          <a:xfrm>
            <a:off x="188359" y="177225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ติดต่อสอบถาม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274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02B30-F204-481A-AEDC-14CD8FCE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1782" y="-4435"/>
            <a:ext cx="1610217" cy="799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D6FCA-3D62-48CB-9651-090AA1C06B0E}"/>
              </a:ext>
            </a:extLst>
          </p:cNvPr>
          <p:cNvSpPr txBox="1"/>
          <p:nvPr/>
        </p:nvSpPr>
        <p:spPr>
          <a:xfrm>
            <a:off x="609600" y="531613"/>
            <a:ext cx="1390124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6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ยุทธศาสตร์ที่ </a:t>
            </a:r>
            <a:r>
              <a:rPr kumimoji="0" lang="en-US" sz="226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7DEB2-7A62-41BE-8BB0-513085C05765}"/>
              </a:ext>
            </a:extLst>
          </p:cNvPr>
          <p:cNvSpPr/>
          <p:nvPr/>
        </p:nvSpPr>
        <p:spPr>
          <a:xfrm>
            <a:off x="526474" y="1616050"/>
            <a:ext cx="2734310" cy="581698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AF265-4432-4384-A184-B568EB8CB42E}"/>
              </a:ext>
            </a:extLst>
          </p:cNvPr>
          <p:cNvSpPr txBox="1"/>
          <p:nvPr/>
        </p:nvSpPr>
        <p:spPr>
          <a:xfrm>
            <a:off x="568430" y="1710526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แผน ววน. ปี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2566 - 2570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D724B-FDAB-4B78-80E9-F7A7F59B09B7}"/>
              </a:ext>
            </a:extLst>
          </p:cNvPr>
          <p:cNvSpPr/>
          <p:nvPr/>
        </p:nvSpPr>
        <p:spPr>
          <a:xfrm>
            <a:off x="3072666" y="1197364"/>
            <a:ext cx="607141" cy="2339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TRL</a:t>
            </a:r>
            <a:endParaRPr kumimoji="0" lang="th-TH" sz="1458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1384E-A5FF-404D-AADF-081228F58D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783" y="911478"/>
            <a:ext cx="8507572" cy="14485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48655A-6013-4C7D-A80D-CF1E97C51EB5}"/>
              </a:ext>
            </a:extLst>
          </p:cNvPr>
          <p:cNvSpPr/>
          <p:nvPr/>
        </p:nvSpPr>
        <p:spPr>
          <a:xfrm>
            <a:off x="7929784" y="3528731"/>
            <a:ext cx="3490362" cy="223232"/>
          </a:xfrm>
          <a:prstGeom prst="roundRect">
            <a:avLst/>
          </a:prstGeom>
          <a:solidFill>
            <a:srgbClr val="B74919">
              <a:lumMod val="40000"/>
              <a:lumOff val="6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D3814-8714-4192-8F0B-A791B050A4C9}"/>
              </a:ext>
            </a:extLst>
          </p:cNvPr>
          <p:cNvSpPr/>
          <p:nvPr/>
        </p:nvSpPr>
        <p:spPr>
          <a:xfrm>
            <a:off x="505573" y="2263445"/>
            <a:ext cx="2741104" cy="3571904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047401-2059-4127-9C26-7BBEF4D753B5}"/>
              </a:ext>
            </a:extLst>
          </p:cNvPr>
          <p:cNvCxnSpPr>
            <a:cxnSpLocks/>
          </p:cNvCxnSpPr>
          <p:nvPr/>
        </p:nvCxnSpPr>
        <p:spPr>
          <a:xfrm flipV="1">
            <a:off x="505573" y="2894672"/>
            <a:ext cx="10902261" cy="289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89408A-9FC9-4240-BA9B-0C3BAF992165}"/>
              </a:ext>
            </a:extLst>
          </p:cNvPr>
          <p:cNvCxnSpPr>
            <a:cxnSpLocks/>
          </p:cNvCxnSpPr>
          <p:nvPr/>
        </p:nvCxnSpPr>
        <p:spPr>
          <a:xfrm flipV="1">
            <a:off x="615114" y="3951126"/>
            <a:ext cx="10792719" cy="371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ysDot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17D8A5-1361-41C0-8DFC-F9B32C0930D2}"/>
              </a:ext>
            </a:extLst>
          </p:cNvPr>
          <p:cNvCxnSpPr>
            <a:cxnSpLocks/>
          </p:cNvCxnSpPr>
          <p:nvPr/>
        </p:nvCxnSpPr>
        <p:spPr>
          <a:xfrm>
            <a:off x="526473" y="4778534"/>
            <a:ext cx="10881361" cy="4344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86A81B-442E-4A2F-8B3A-F65DAF486C44}"/>
              </a:ext>
            </a:extLst>
          </p:cNvPr>
          <p:cNvCxnSpPr>
            <a:cxnSpLocks/>
          </p:cNvCxnSpPr>
          <p:nvPr/>
        </p:nvCxnSpPr>
        <p:spPr>
          <a:xfrm>
            <a:off x="505573" y="5787845"/>
            <a:ext cx="10945663" cy="37082"/>
          </a:xfrm>
          <a:prstGeom prst="line">
            <a:avLst/>
          </a:prstGeom>
          <a:noFill/>
          <a:ln w="38100" cap="flat" cmpd="sng" algn="ctr">
            <a:solidFill>
              <a:srgbClr val="F19D19"/>
            </a:solidFill>
            <a:prstDash val="sysDot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99D19A-C3B0-418A-9482-8756C3233A6D}"/>
              </a:ext>
            </a:extLst>
          </p:cNvPr>
          <p:cNvSpPr txBox="1"/>
          <p:nvPr/>
        </p:nvSpPr>
        <p:spPr>
          <a:xfrm>
            <a:off x="526473" y="2169445"/>
            <a:ext cx="2734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พัฒนาและผลิต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วัคซีน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ป้องกันโควิด-19 และการยกระดับเป็นศูนย์กลางด้านวัคซีน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ในระดับอาเซียน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F407C-32EF-4E67-B492-41BE044FAB92}"/>
              </a:ext>
            </a:extLst>
          </p:cNvPr>
          <p:cNvSpPr txBox="1"/>
          <p:nvPr/>
        </p:nvSpPr>
        <p:spPr>
          <a:xfrm>
            <a:off x="488279" y="2917051"/>
            <a:ext cx="2861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พัฒนาและผลิต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ผลิตภัณฑ์การแพทย์ขั้นสูง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ชีววัตถุที่เกี่ยวข้อง 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วัสดุอุปกรณ์เครื่องมือแพทย์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ที่เป็นนวัตกรรมระดับสูงและมูลค่าสูง ให้เป็นอันดับหนึ่งของอาเซียน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5BA98-C283-4B23-8675-CF2F5325BC71}"/>
              </a:ext>
            </a:extLst>
          </p:cNvPr>
          <p:cNvSpPr txBox="1"/>
          <p:nvPr/>
        </p:nvSpPr>
        <p:spPr>
          <a:xfrm>
            <a:off x="488279" y="3954836"/>
            <a:ext cx="2869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สร้างความสามารถและยกระดับการให้บริการ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จีโนมิกส์และการแพทย์แม่นยำ 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เพื่อให้เกิดบริการการรักษาที่มีความแม่นยำสูง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D7CAA-D8CA-428E-AEA6-DBCAAA195983}"/>
              </a:ext>
            </a:extLst>
          </p:cNvPr>
          <p:cNvSpPr txBox="1"/>
          <p:nvPr/>
        </p:nvSpPr>
        <p:spPr>
          <a:xfrm>
            <a:off x="501168" y="4901663"/>
            <a:ext cx="240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พัฒนาและผลิต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ยา สารสกัดจากสมุนไพร 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ที่มีคุณภาพและได้รับการรับรองมาตรฐาน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BACC0A-1C92-49CC-86B5-B35E769AFCD6}"/>
              </a:ext>
            </a:extLst>
          </p:cNvPr>
          <p:cNvSpPr/>
          <p:nvPr/>
        </p:nvSpPr>
        <p:spPr>
          <a:xfrm rot="16200000">
            <a:off x="1905537" y="3910573"/>
            <a:ext cx="3532061" cy="222483"/>
          </a:xfrm>
          <a:prstGeom prst="roundRect">
            <a:avLst/>
          </a:prstGeom>
          <a:solidFill>
            <a:srgbClr val="FF99CC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Market Demand</a:t>
            </a:r>
          </a:p>
        </p:txBody>
      </p:sp>
      <p:pic>
        <p:nvPicPr>
          <p:cNvPr id="24" name="Picture 16" descr="ดาวน์โหลด">
            <a:extLst>
              <a:ext uri="{FF2B5EF4-FFF2-40B4-BE49-F238E27FC236}">
                <a16:creationId xmlns:a16="http://schemas.microsoft.com/office/drawing/2014/main" id="{E0612F7F-EE74-43B0-B04C-38D6DF193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5"/>
          <a:stretch/>
        </p:blipFill>
        <p:spPr bwMode="auto">
          <a:xfrm>
            <a:off x="3415040" y="2284726"/>
            <a:ext cx="468675" cy="2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C11E8E-348C-498A-9DDA-2B7F5907C70C}"/>
              </a:ext>
            </a:extLst>
          </p:cNvPr>
          <p:cNvSpPr/>
          <p:nvPr/>
        </p:nvSpPr>
        <p:spPr>
          <a:xfrm rot="16200000">
            <a:off x="3056385" y="3914323"/>
            <a:ext cx="3475002" cy="216563"/>
          </a:xfrm>
          <a:prstGeom prst="roundRect">
            <a:avLst/>
          </a:prstGeom>
          <a:solidFill>
            <a:srgbClr val="1D9A78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48B9E4-9475-4AFC-9155-2B9595DACE97}"/>
              </a:ext>
            </a:extLst>
          </p:cNvPr>
          <p:cNvSpPr/>
          <p:nvPr/>
        </p:nvSpPr>
        <p:spPr>
          <a:xfrm rot="16200000">
            <a:off x="3340356" y="3910329"/>
            <a:ext cx="3490879" cy="220284"/>
          </a:xfrm>
          <a:prstGeom prst="roundRect">
            <a:avLst/>
          </a:prstGeom>
          <a:solidFill>
            <a:srgbClr val="FFFF66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341AEF-C259-4E5E-916E-E7A24E30EBB9}"/>
              </a:ext>
            </a:extLst>
          </p:cNvPr>
          <p:cNvSpPr/>
          <p:nvPr/>
        </p:nvSpPr>
        <p:spPr>
          <a:xfrm>
            <a:off x="4427779" y="2683189"/>
            <a:ext cx="6980054" cy="169291"/>
          </a:xfrm>
          <a:prstGeom prst="roundRect">
            <a:avLst/>
          </a:prstGeom>
          <a:solidFill>
            <a:srgbClr val="9999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8" name="Picture 36" descr="งานประชุมวิชาการวัคซีนแห่งชาติ ครั้งที่ 10 (10th National Vaccine  Conference) | Eventpop อีเว้นท์ป็อป | Eventpop">
            <a:extLst>
              <a:ext uri="{FF2B5EF4-FFF2-40B4-BE49-F238E27FC236}">
                <a16:creationId xmlns:a16="http://schemas.microsoft.com/office/drawing/2014/main" id="{B78991B4-11D7-4935-BD54-45E7430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02" y="2368256"/>
            <a:ext cx="514877" cy="5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CB5342-9DC8-4A16-8CFC-36306999179F}"/>
              </a:ext>
            </a:extLst>
          </p:cNvPr>
          <p:cNvSpPr/>
          <p:nvPr/>
        </p:nvSpPr>
        <p:spPr>
          <a:xfrm>
            <a:off x="4464150" y="4213739"/>
            <a:ext cx="3453321" cy="245726"/>
          </a:xfrm>
          <a:prstGeom prst="roundRect">
            <a:avLst/>
          </a:prstGeom>
          <a:solidFill>
            <a:srgbClr val="1D6FA9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4F9CF2-1D34-46B3-A0B2-26845B0CE639}"/>
              </a:ext>
            </a:extLst>
          </p:cNvPr>
          <p:cNvSpPr/>
          <p:nvPr/>
        </p:nvSpPr>
        <p:spPr>
          <a:xfrm rot="16200000">
            <a:off x="2763182" y="3898960"/>
            <a:ext cx="3525377" cy="201593"/>
          </a:xfrm>
          <a:prstGeom prst="roundRect">
            <a:avLst/>
          </a:prstGeom>
          <a:solidFill>
            <a:srgbClr val="8BC145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Fundamental Fund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176634C-6EB8-474A-88A2-8D7B2117FB5E}"/>
              </a:ext>
            </a:extLst>
          </p:cNvPr>
          <p:cNvSpPr/>
          <p:nvPr/>
        </p:nvSpPr>
        <p:spPr>
          <a:xfrm>
            <a:off x="5319786" y="3127986"/>
            <a:ext cx="3624261" cy="209458"/>
          </a:xfrm>
          <a:prstGeom prst="roundRect">
            <a:avLst/>
          </a:prstGeom>
          <a:solidFill>
            <a:srgbClr val="F9D6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914C7DCB-7E88-48C8-B58D-D7E45CD0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50" y="3109203"/>
            <a:ext cx="424188" cy="2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AE8066-0467-44DE-BB81-29E75CBAE51D}"/>
              </a:ext>
            </a:extLst>
          </p:cNvPr>
          <p:cNvSpPr/>
          <p:nvPr/>
        </p:nvSpPr>
        <p:spPr>
          <a:xfrm>
            <a:off x="7945072" y="5530597"/>
            <a:ext cx="3472624" cy="212768"/>
          </a:xfrm>
          <a:prstGeom prst="roundRect">
            <a:avLst/>
          </a:prstGeom>
          <a:solidFill>
            <a:srgbClr val="B74919">
              <a:lumMod val="40000"/>
              <a:lumOff val="6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864" tIns="27432" rIns="54864" bIns="27432" rtlCol="0" anchor="ctr"/>
          <a:lstStyle/>
          <a:p>
            <a:pPr marL="0" marR="0" lvl="0" indent="0" algn="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*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ยา / สารสกัดสมุนไพร / ยาที่พัฒนาจากสมุนไพร / เวชสำอาง 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*</a:t>
            </a:r>
            <a:endParaRPr kumimoji="0" lang="en-US" sz="126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918360-3151-4E27-8935-88FD8586873A}"/>
              </a:ext>
            </a:extLst>
          </p:cNvPr>
          <p:cNvSpPr/>
          <p:nvPr/>
        </p:nvSpPr>
        <p:spPr>
          <a:xfrm>
            <a:off x="5312987" y="5235615"/>
            <a:ext cx="3578058" cy="217007"/>
          </a:xfrm>
          <a:prstGeom prst="roundRect">
            <a:avLst/>
          </a:prstGeom>
          <a:solidFill>
            <a:srgbClr val="F19D19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864" tIns="27432" rIns="54864" bIns="27432" rtlCol="0" anchor="ctr"/>
          <a:lstStyle/>
          <a:p>
            <a:pPr marL="0" marR="0" lvl="0" indent="0" algn="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*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ยา 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/ 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สารสกัดสมุนไพร / ยาที่พัฒนาจากสมุนไพร / เวชสำอาง 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*</a:t>
            </a:r>
            <a:endParaRPr kumimoji="0" lang="en-US" sz="126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E8E87134-6793-4B1E-A2BF-0750D569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77" y="5229467"/>
            <a:ext cx="424188" cy="2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8A724F-7C71-400A-8BF7-8B86A058496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06573" y="2421076"/>
            <a:ext cx="415078" cy="232133"/>
          </a:xfrm>
          <a:prstGeom prst="rect">
            <a:avLst/>
          </a:prstGeom>
        </p:spPr>
      </p:pic>
      <p:pic>
        <p:nvPicPr>
          <p:cNvPr id="38" name="Picture 2" descr="NRIIS : ระบบข้อมูลสารสนเทศวิจัยและนวัตกรรมแห่งชาติ">
            <a:extLst>
              <a:ext uri="{FF2B5EF4-FFF2-40B4-BE49-F238E27FC236}">
                <a16:creationId xmlns:a16="http://schemas.microsoft.com/office/drawing/2014/main" id="{CDC74E4D-3F7A-41F9-BFF8-BE57691BD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6"/>
          <a:stretch/>
        </p:blipFill>
        <p:spPr bwMode="auto">
          <a:xfrm>
            <a:off x="4545010" y="2169715"/>
            <a:ext cx="513979" cy="2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สถาบันวิจัยระบบสาธารณสุข - วิกิพีเดีย">
            <a:extLst>
              <a:ext uri="{FF2B5EF4-FFF2-40B4-BE49-F238E27FC236}">
                <a16:creationId xmlns:a16="http://schemas.microsoft.com/office/drawing/2014/main" id="{BCB074E2-1FBF-4810-AAD9-DA2E5AEA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40" y="4091716"/>
            <a:ext cx="538538" cy="4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DAE2A3D-197F-425B-B7EA-259ABA5F3B6F}"/>
              </a:ext>
            </a:extLst>
          </p:cNvPr>
          <p:cNvSpPr/>
          <p:nvPr/>
        </p:nvSpPr>
        <p:spPr>
          <a:xfrm rot="16200000">
            <a:off x="2218008" y="3903174"/>
            <a:ext cx="3532062" cy="222484"/>
          </a:xfrm>
          <a:prstGeom prst="roundRect">
            <a:avLst/>
          </a:prstGeom>
          <a:solidFill>
            <a:srgbClr val="8FC5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Public Demand</a:t>
            </a:r>
          </a:p>
        </p:txBody>
      </p:sp>
      <p:pic>
        <p:nvPicPr>
          <p:cNvPr id="41" name="Picture 2" descr="สถาบันวิจัยระบบสาธารณสุข - วิกิพีเดีย">
            <a:extLst>
              <a:ext uri="{FF2B5EF4-FFF2-40B4-BE49-F238E27FC236}">
                <a16:creationId xmlns:a16="http://schemas.microsoft.com/office/drawing/2014/main" id="{1B3CA30F-849C-4F0D-969D-883A6BB2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05" y="2526016"/>
            <a:ext cx="487526" cy="3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8ECBD3C-BA37-4913-B12E-A1F047FE7DDD}"/>
              </a:ext>
            </a:extLst>
          </p:cNvPr>
          <p:cNvSpPr/>
          <p:nvPr/>
        </p:nvSpPr>
        <p:spPr>
          <a:xfrm>
            <a:off x="5312987" y="4896943"/>
            <a:ext cx="3578058" cy="233614"/>
          </a:xfrm>
          <a:prstGeom prst="roundRect">
            <a:avLst/>
          </a:prstGeom>
          <a:solidFill>
            <a:srgbClr val="8BC145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ยาแผนไทย / ผลิตภัณฑ์เสริมอาหาร / 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Cosmetic</a:t>
            </a:r>
            <a:r>
              <a:rPr kumimoji="0" lang="en-US" sz="126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</a:t>
            </a:r>
            <a:r>
              <a:rPr kumimoji="0" lang="th-TH" sz="126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126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3" name="Picture 2" descr="สวก. : ARDA สำนักงานพัฒนาการวิจัยการเกษตร (องค์การมหาชน) | Download Logo">
            <a:extLst>
              <a:ext uri="{FF2B5EF4-FFF2-40B4-BE49-F238E27FC236}">
                <a16:creationId xmlns:a16="http://schemas.microsoft.com/office/drawing/2014/main" id="{9BB1CF53-BF61-43FA-A371-4725DD9A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18" y="4880965"/>
            <a:ext cx="286979" cy="2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2D69449-5AFB-4C0B-9AC7-70818DC0D9A0}"/>
              </a:ext>
            </a:extLst>
          </p:cNvPr>
          <p:cNvSpPr/>
          <p:nvPr/>
        </p:nvSpPr>
        <p:spPr>
          <a:xfrm>
            <a:off x="7945072" y="4207873"/>
            <a:ext cx="3453321" cy="236079"/>
          </a:xfrm>
          <a:prstGeom prst="roundRect">
            <a:avLst/>
          </a:prstGeom>
          <a:solidFill>
            <a:srgbClr val="B74919">
              <a:lumMod val="40000"/>
              <a:lumOff val="6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EF8127-D6CB-4DBA-B1D9-EE208F624EEE}"/>
              </a:ext>
            </a:extLst>
          </p:cNvPr>
          <p:cNvSpPr txBox="1"/>
          <p:nvPr/>
        </p:nvSpPr>
        <p:spPr>
          <a:xfrm>
            <a:off x="488279" y="5955705"/>
            <a:ext cx="9688743" cy="978729"/>
          </a:xfrm>
          <a:prstGeom prst="rect">
            <a:avLst/>
          </a:prstGeom>
          <a:noFill/>
        </p:spPr>
        <p:txBody>
          <a:bodyPr wrap="none" lIns="54864" tIns="27432" rIns="54864" bIns="27432" rtlCol="0" anchor="t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Medical Product Research Value Chain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การแพทย์และสุขภาพ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(ฉบับปรับปรุง) </a:t>
            </a:r>
            <a:r>
              <a:rPr lang="th-TH" sz="2000" b="1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ของสกสว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2565)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* ใช้งบประมาณจากแผนงาน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ด้านการแพทย์และสุขภาพ แผนงานย่อย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N2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ภายใต้ยุทธศาสตร์ที่ 1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** ใช้งบประมาณจากแผนงาน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ด้านเกษตรและอาหาร แผนงานย่อย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F3 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ภายใต้ยุทธศาสตร์ที่ 1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11C9E28-527D-4682-B6C4-6E7A706401F3}"/>
              </a:ext>
            </a:extLst>
          </p:cNvPr>
          <p:cNvSpPr/>
          <p:nvPr/>
        </p:nvSpPr>
        <p:spPr>
          <a:xfrm>
            <a:off x="8980969" y="4892162"/>
            <a:ext cx="2417424" cy="230798"/>
          </a:xfrm>
          <a:prstGeom prst="roundRect">
            <a:avLst/>
          </a:prstGeom>
          <a:solidFill>
            <a:srgbClr val="FF99CC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554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                   ** </a:t>
            </a:r>
          </a:p>
        </p:txBody>
      </p:sp>
      <p:pic>
        <p:nvPicPr>
          <p:cNvPr id="47" name="Picture 16" descr="ดาวน์โหลด">
            <a:extLst>
              <a:ext uri="{FF2B5EF4-FFF2-40B4-BE49-F238E27FC236}">
                <a16:creationId xmlns:a16="http://schemas.microsoft.com/office/drawing/2014/main" id="{E43B9C42-5C67-4FC0-816F-B82D3EE74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5"/>
          <a:stretch/>
        </p:blipFill>
        <p:spPr bwMode="auto">
          <a:xfrm>
            <a:off x="9866410" y="4869552"/>
            <a:ext cx="646542" cy="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EC16AFC-9B91-4E5F-A173-382B45BC16EE}"/>
              </a:ext>
            </a:extLst>
          </p:cNvPr>
          <p:cNvSpPr/>
          <p:nvPr/>
        </p:nvSpPr>
        <p:spPr>
          <a:xfrm>
            <a:off x="0" y="11700"/>
            <a:ext cx="1907529" cy="633021"/>
          </a:xfrm>
          <a:prstGeom prst="rect">
            <a:avLst/>
          </a:prstGeom>
          <a:solidFill>
            <a:srgbClr val="3A4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405EC9-5F64-461B-907C-94A15E2AC49D}"/>
              </a:ext>
            </a:extLst>
          </p:cNvPr>
          <p:cNvSpPr txBox="1"/>
          <p:nvPr/>
        </p:nvSpPr>
        <p:spPr>
          <a:xfrm>
            <a:off x="1895661" y="14861"/>
            <a:ext cx="872386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l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Medical Product Research Value Chain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การแพทย์และสุขภาพ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1E3E28-4EF7-4796-A382-8B86793231AF}"/>
              </a:ext>
            </a:extLst>
          </p:cNvPr>
          <p:cNvSpPr txBox="1"/>
          <p:nvPr/>
        </p:nvSpPr>
        <p:spPr>
          <a:xfrm>
            <a:off x="114206" y="15187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CFE9142-160D-4181-A770-9C78EAB5EE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8888" y="3412728"/>
            <a:ext cx="1286341" cy="4660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0EE7FC-CF3D-47D0-B9E4-5CCCA651CF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2296" y="4077825"/>
            <a:ext cx="1286341" cy="4660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9D6103-DA72-4267-84C6-C033D3436C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6281" y="5403948"/>
            <a:ext cx="1286341" cy="4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44F2BB-D820-4555-97A9-E43ADD8DCF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615055" cy="877337"/>
          </a:xfrm>
          <a:prstGeom prst="rect">
            <a:avLst/>
          </a:prstGeom>
          <a:solidFill>
            <a:srgbClr val="0070C0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1C004C-B691-4FF4-B9E6-04AD7802708C}"/>
              </a:ext>
            </a:extLst>
          </p:cNvPr>
          <p:cNvSpPr txBox="1">
            <a:spLocks/>
          </p:cNvSpPr>
          <p:nvPr/>
        </p:nvSpPr>
        <p:spPr>
          <a:xfrm>
            <a:off x="-5080" y="877337"/>
            <a:ext cx="12192000" cy="762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thaiDist">
              <a:buFont typeface="Wingdings" panose="05000000000000000000" pitchFamily="2" charset="2"/>
              <a:buChar char="§"/>
            </a:pPr>
            <a:r>
              <a:rPr lang="th-TH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1 (</a:t>
            </a:r>
            <a:r>
              <a:rPr lang="en-US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S1):</a:t>
            </a:r>
            <a:r>
              <a:rPr lang="th-TH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การพัฒนาเศรษฐกิจไทยด้วยเศรษฐกิจสร้างคุณค่าและเศรษฐกิจสร้างสรรค์ ให้มีความสามารถในการแข่งขัน และพึ่งพาตนเองได้อย่างยั่งยืน พร้อมสู่อนาคต โดยใช้วิทยาศาสตร์ การวิจัยและนวัตกรรม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64B613-6EFC-4B85-AFBE-9147EE4C66F5}"/>
              </a:ext>
            </a:extLst>
          </p:cNvPr>
          <p:cNvSpPr>
            <a:spLocks/>
          </p:cNvSpPr>
          <p:nvPr/>
        </p:nvSpPr>
        <p:spPr bwMode="auto">
          <a:xfrm>
            <a:off x="238610" y="-45993"/>
            <a:ext cx="87632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6000" lvl="0" algn="ctr">
              <a:defRPr/>
            </a:pPr>
            <a:r>
              <a:rPr lang="th-TH" sz="3200" b="1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Bebas Neue" charset="0"/>
              </a:rPr>
              <a:t>การดำเนินงานภายใต้แผนด้านวิทยาศาสตร์ วิจัยและนวัตกรรม (ววน.) </a:t>
            </a:r>
          </a:p>
          <a:p>
            <a:pPr marL="36000" lvl="0" algn="ctr">
              <a:defRPr/>
            </a:pPr>
            <a:r>
              <a:rPr lang="th-TH" sz="2800" b="1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Bebas Neue" charset="0"/>
              </a:rPr>
              <a:t>พ.ศ. 2566 -2570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  <a:sym typeface="Bebas Neue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E1C60E-8A00-471B-B446-3B62C829B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2104"/>
              </p:ext>
            </p:extLst>
          </p:nvPr>
        </p:nvGraphicFramePr>
        <p:xfrm>
          <a:off x="5080" y="1639337"/>
          <a:ext cx="12186920" cy="2895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21938">
                  <a:extLst>
                    <a:ext uri="{9D8B030D-6E8A-4147-A177-3AD203B41FA5}">
                      <a16:colId xmlns:a16="http://schemas.microsoft.com/office/drawing/2014/main" val="2438181657"/>
                    </a:ext>
                  </a:extLst>
                </a:gridCol>
                <a:gridCol w="10764982">
                  <a:extLst>
                    <a:ext uri="{9D8B030D-6E8A-4147-A177-3AD203B41FA5}">
                      <a16:colId xmlns:a16="http://schemas.microsoft.com/office/drawing/2014/main" val="41967231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S) /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P) /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FS (F) / 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แผนงานย่อย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N)</a:t>
                      </a:r>
                      <a:r>
                        <a:rPr lang="th-TH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</a:t>
                      </a:r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20A4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99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S1P1): </a:t>
                      </a:r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พัฒนาระบบเศรษฐกิจชีวภาพ-เศรษฐกิจหมุนเวียน-เศรษฐกิจสีเขียว (</a:t>
                      </a:r>
                      <a:r>
                        <a:rPr lang="en-US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Bio-Circular-Green Economy: BCG) </a:t>
                      </a:r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ในด้านการแพทย์และสุขภาพ ให้เป็นระบบเศรษฐกิจมูลค่าสูง มีความยั่งยืนและเพิ่มรายได้ของประเทศ</a:t>
                      </a:r>
                      <a:endParaRPr lang="en-US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3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(S1P1)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พัฒนาและผลิตผลิตภัณฑ์การแพทย์ขั้นสูง (</a:t>
                      </a:r>
                      <a:r>
                        <a:rPr lang="en-US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Advanced Therapy Medicinal Products; ATMPs) </a:t>
                      </a:r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รวมถึงชีววัตถุที่เกี่ยวข้อง และวัสดุอุปกรณ์เครื่องมือแพทย์ที่เป็นนวัตกรรมระดับสูงและมูลค่าสูง ให้เป็นอันดับหนึ่งของอาเซียน</a:t>
                      </a:r>
                      <a:endParaRPr lang="en-US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6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N1 (S1P1)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ความสามารถและยกระดับการให้บริการจีโนมิกส์และการแพทย์แม่นยำเพื่อให้เกิดบริการการรักษาที่มีความแม่นยำสูง </a:t>
                      </a:r>
                      <a:endParaRPr lang="en-US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N2 (S1P1)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การพัฒนาและผลิตยา สารสกัดจากสมุนไพร ที่มีคุณภาพและได้รับการรับรองมาตรฐาน</a:t>
                      </a:r>
                      <a:endParaRPr lang="en-US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62326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619C6A35-D940-4E6F-9D87-AB53095452C8}"/>
              </a:ext>
            </a:extLst>
          </p:cNvPr>
          <p:cNvSpPr txBox="1">
            <a:spLocks/>
          </p:cNvSpPr>
          <p:nvPr/>
        </p:nvSpPr>
        <p:spPr>
          <a:xfrm>
            <a:off x="5080" y="4530174"/>
            <a:ext cx="12186920" cy="758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thaiDist">
              <a:buFont typeface="Wingdings" panose="05000000000000000000" pitchFamily="2" charset="2"/>
              <a:buChar char="§"/>
            </a:pPr>
            <a:r>
              <a:rPr lang="th-TH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2 (</a:t>
            </a:r>
            <a:r>
              <a:rPr lang="en-US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S2): </a:t>
            </a:r>
            <a:r>
              <a:rPr lang="th-TH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การยกระดับสังคมและสิ่งแวดล้อมให้มีการพัฒนาอย่างยั่งยืน สามารถแก้ไขปัญหาท้าทาย และปรับตัวได้ทันต่อพลวัต</a:t>
            </a:r>
            <a:r>
              <a:rPr lang="en-US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การเปลี่ยนแปลงของโลก โดยใช้วิทยาศาสตร์ การวิจัยและนวัตกรรม </a:t>
            </a:r>
            <a:endParaRPr lang="en-US" sz="24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389E1F9-F516-4D3B-948C-57EDE50F4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32700"/>
              </p:ext>
            </p:extLst>
          </p:nvPr>
        </p:nvGraphicFramePr>
        <p:xfrm>
          <a:off x="-5080" y="5235977"/>
          <a:ext cx="12186920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32098">
                  <a:extLst>
                    <a:ext uri="{9D8B030D-6E8A-4147-A177-3AD203B41FA5}">
                      <a16:colId xmlns:a16="http://schemas.microsoft.com/office/drawing/2014/main" val="2438181657"/>
                    </a:ext>
                  </a:extLst>
                </a:gridCol>
                <a:gridCol w="10754822">
                  <a:extLst>
                    <a:ext uri="{9D8B030D-6E8A-4147-A177-3AD203B41FA5}">
                      <a16:colId xmlns:a16="http://schemas.microsoft.com/office/drawing/2014/main" val="41967231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S) /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P) /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FS (F) /</a:t>
                      </a: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แผนงานย่อย (</a:t>
                      </a:r>
                      <a:r>
                        <a:rPr lang="en-US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N)</a:t>
                      </a:r>
                    </a:p>
                  </a:txBody>
                  <a:tcPr>
                    <a:solidFill>
                      <a:srgbClr val="20A4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99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S2P10): </a:t>
                      </a:r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ยกระดับความมั่นคงทางสุขภาพของประเทศให้พร้อมรับโรคระบาดระดับชาติและโรคอุบัติใหม่</a:t>
                      </a:r>
                      <a:endParaRPr lang="en-US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3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N14 (S2P10)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ยกระดับความมั่นคงทางสุขภาพของประเทศให้พร้อมรับโรคระบาดระดับชาติและโรคอุบัติใหม่อย่างมีประสิทธิภาพ ประสิทธิผล ด้วยการใช้ผลงานวิจัย องค์ความรู้ เทคโนโลยีและนวัตกรรม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6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3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CC741-6AC5-48E3-A8C0-5B1E18BA8893}"/>
              </a:ext>
            </a:extLst>
          </p:cNvPr>
          <p:cNvSpPr/>
          <p:nvPr/>
        </p:nvSpPr>
        <p:spPr>
          <a:xfrm>
            <a:off x="214746" y="5155399"/>
            <a:ext cx="11866418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กำหนดการรับสมัคร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"/>
              <a:tabLst/>
              <a:defRPr/>
            </a:pP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เปิดรับข้อเสนอโครงการวันที่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กุมภาพันธ์ 256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en-US" sz="2200" b="1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 </a:t>
            </a:r>
            <a:r>
              <a:rPr lang="th-TH" sz="2200" b="1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มีนาคม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(ปิดรับข้อเสนอโครงการ เวลา 17.00 น.) 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"/>
              <a:tabLst/>
              <a:defRPr/>
            </a:pP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ประกาศผลการคัดเลือก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รอบที่ </a:t>
            </a:r>
            <a:r>
              <a:rPr lang="en-US" sz="2200" b="1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 </a:t>
            </a:r>
            <a:r>
              <a:rPr lang="th-TH" sz="2200" b="1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เมษายน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256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โดย ศลช. จะประกาศผลการพิจารณาทางเว็บไซต์ ศลช.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52885-2F58-420E-96E4-0F7705544912}"/>
              </a:ext>
            </a:extLst>
          </p:cNvPr>
          <p:cNvSpPr/>
          <p:nvPr/>
        </p:nvSpPr>
        <p:spPr>
          <a:xfrm>
            <a:off x="551348" y="6216598"/>
            <a:ext cx="40318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ระยะเวลาอาจมีการปรับเปลี่ยนตามความเหมาะสม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59E538-BC9B-62BC-30D0-BED4975F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0" y="446570"/>
            <a:ext cx="9400702" cy="47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521CC0-6EC8-4A97-8B4E-5F514C05732F}"/>
              </a:ext>
            </a:extLst>
          </p:cNvPr>
          <p:cNvSpPr/>
          <p:nvPr/>
        </p:nvSpPr>
        <p:spPr>
          <a:xfrm>
            <a:off x="437538" y="1077220"/>
            <a:ext cx="11408098" cy="422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ศลช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มีกลไกการสนับสนุนโครงการ ดังนี้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การประกาศรับสมัครข้อเสนอโครงการจากผู้สนใจทั่วไป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(call for proposal)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ในเว็บไซต์ 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ศลช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http://www.tcels.or.th/Home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ตามรอบระยะเวลาที่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ศลช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การพัฒนาข้อเสนอโครงการร่วมกัน ระหว่าง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ศลช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และผู้ขอรับทุนสนับสนุน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โดยอาจมีการพิจารณาเปิดรับข้อเสนอโครงการตลอดปีงบประมาณนั้นๆ โดยมีแนวทางดังนี้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9350" marR="0" lvl="0" indent="-581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การพัฒนาร่วมกับภาคีที่เกี่ยวข้องหรือผู้มีส่วนได้ส่วนเสีย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149350" marR="0" lvl="0" indent="-581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53E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การลงพื้นที่ ร่วมประชุม เสาะแสวงหาเพื่อพัฒนาโครงการร่วมกัน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(scouting)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1149350" marR="0" lvl="0" indent="-581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business matching and business partnering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176A63-7886-E4FC-E021-74800071A62E}"/>
              </a:ext>
            </a:extLst>
          </p:cNvPr>
          <p:cNvSpPr txBox="1">
            <a:spLocks/>
          </p:cNvSpPr>
          <p:nvPr/>
        </p:nvSpPr>
        <p:spPr>
          <a:xfrm>
            <a:off x="0" y="-35560"/>
            <a:ext cx="9337964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กระบวนการสนับสนุนทุน </a:t>
            </a:r>
          </a:p>
        </p:txBody>
      </p:sp>
    </p:spTree>
    <p:extLst>
      <p:ext uri="{BB962C8B-B14F-4D97-AF65-F5344CB8AC3E}">
        <p14:creationId xmlns:p14="http://schemas.microsoft.com/office/powerpoint/2010/main" val="65125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574C88A-9F50-4E7D-93AD-18805AFA77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37964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ข้อเสนอโครงการ</a:t>
            </a:r>
            <a:r>
              <a:rPr lang="en-US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</a:t>
            </a:r>
            <a:r>
              <a:rPr lang="en-US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รูปแบบ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0B000F-90BC-408A-8DC4-F06CF6513DF9}"/>
              </a:ext>
            </a:extLst>
          </p:cNvPr>
          <p:cNvSpPr/>
          <p:nvPr/>
        </p:nvSpPr>
        <p:spPr>
          <a:xfrm>
            <a:off x="0" y="1079585"/>
            <a:ext cx="120257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marR="0" lvl="0" indent="-401638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1.   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การพัฒนาระบบนิเวศ (</a:t>
            </a:r>
            <a:r>
              <a:rPr lang="en-US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</a:t>
            </a:r>
            <a:r>
              <a:rPr kumimoji="0" lang="en-US" sz="25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cosystem</a:t>
            </a: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ที่ส่งเสริมให้เกิดธุรกิจอุตสาหกรรมชีววิทยาศาสตร์ </a:t>
            </a: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หมายถึง กิจกรรมที่เป็น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การฝึกอบรม </a:t>
            </a:r>
          </a:p>
          <a:p>
            <a:pPr marL="568325" marR="0" lvl="0" indent="-401638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การรณรงค์ การจัดกิจกรรม หรือพัฒนารูปแบบแพลตฟอร์ม  การพัฒนาเครือข่ายภาคี ระเบียบปฏิบัติ ข้อกำหนด กลไกส่งเสริม </a:t>
            </a:r>
          </a:p>
          <a:p>
            <a:pPr marL="568325" marR="0" lvl="0" indent="-401638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หรือปฏิบัติการอื่นใดที่ส่งเสริมธุรกิจอุตสาหกรรมชีววิทยาศาสตร์ ในช่วงห่วงโซ่คุณค่าการพัฒนาผลิตภัณฑ์ (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value chain) </a:t>
            </a:r>
            <a:endParaRPr lang="th-TH" sz="25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68325" marR="0" lvl="0" indent="-401638" defTabSz="914400" rtl="0" eaLnBrk="1" fontAlgn="auto" latinLnBrk="0" hangingPunct="1"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รวมถึงห่วงโซ่อุปทาน (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supply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chain)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ที่เป็นกระบวนการจัดการพัฒนาและผลิตเพื่อให้เกิดสินค้าหรือบริการ ทั้งด้านการพัฒนาวัตถุดิบ อุปกรณ์ รวมถึงการจัดกระบวนการสู่มือผู้ใช้ประโยชน์ </a:t>
            </a: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ในระดับ </a:t>
            </a:r>
            <a:r>
              <a:rPr lang="en-US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5-9 </a:t>
            </a:r>
            <a:endParaRPr kumimoji="0" lang="en-US" sz="25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68325" lvl="0" indent="-401638">
              <a:defRPr/>
            </a:pP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การพัฒนาผลิตภัณฑ์และบริการ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กิจกรรมที่มีลักษณะเป็นการพัฒนา ผลิตภัณฑ์ บริการ ชีววิทยาศาสตร์ ในระดับเทคโนโลยี</a:t>
            </a: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568325" lvl="0" indent="-401638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</a:t>
            </a:r>
            <a:r>
              <a:rPr kumimoji="0" lang="th-TH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ในระดับ </a:t>
            </a: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7-9</a:t>
            </a:r>
            <a:endParaRPr kumimoji="0" lang="th-TH" sz="25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68325" lvl="0" indent="-401638">
              <a:defRPr/>
            </a:pP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การสนับสนุนกิจกรรมอื่นๆ 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การสนับสนุนในด้าน</a:t>
            </a: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การจัดประชุมวิชาการเพื่อผลักดันให้เกิด </a:t>
            </a:r>
            <a:r>
              <a:rPr lang="en-US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consortium </a:t>
            </a:r>
            <a:endParaRPr lang="th-TH" sz="25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68325" lvl="0" indent="-401638"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หรือการขับเคลื่อนเชิงยุทธศาสตร์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และกิจกรรมเพื่อเสริมสร้างศักยภาพของผู้ประกอบการด้านชีววิทยาศาสตร์ เพื่อใช้กิจกรรมนั้นๆเป็นสื่อกลางในการสร้างกลไก ในการดึงดูดผู้เชี่ยวชาญ และนักลงทุนผู้เกี่ยวข้อง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ในระดับ 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TRL 5-9  </a:t>
            </a:r>
            <a:endParaRPr kumimoji="0" lang="en-US" sz="2500" b="1" u="none" kern="1200" cap="none" spc="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80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7F59-AF4B-4F03-92C8-B1007C8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81FEF-19B9-4885-80CB-A60E238ABFA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7C3E-9FE9-40B8-9186-D4E53AD3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17" y="0"/>
            <a:ext cx="210127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710A-5E92-4D04-8740-3F2D154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848447"/>
            <a:ext cx="9791700" cy="202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EA1D0-3986-477C-9646-0798236E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73"/>
          <a:stretch/>
        </p:blipFill>
        <p:spPr>
          <a:xfrm flipH="1">
            <a:off x="-5080" y="4848447"/>
            <a:ext cx="2405380" cy="2024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0956D4-5D29-4FF6-B4DB-08639F9546E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432758" cy="73318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th-TH" sz="36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</a:t>
            </a:r>
            <a:r>
              <a:rPr lang="th-TH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หลักเกณฑ์การพิจารณาข้อเสนอโครงการ</a:t>
            </a:r>
            <a:r>
              <a:rPr lang="en-US" sz="3600" b="1">
                <a:ln w="0"/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600" b="1">
              <a:ln w="0"/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97085-B411-43DB-8B74-0BDE42DE62D1}"/>
              </a:ext>
            </a:extLst>
          </p:cNvPr>
          <p:cNvSpPr/>
          <p:nvPr/>
        </p:nvSpPr>
        <p:spPr>
          <a:xfrm>
            <a:off x="42281" y="822239"/>
            <a:ext cx="9791701" cy="61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457200" algn="thaiDi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คุณสมบัติของผู้ขอรับทุน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F9088-54D6-4A9D-AFE6-C35B6580F9D3}"/>
              </a:ext>
            </a:extLst>
          </p:cNvPr>
          <p:cNvSpPr/>
          <p:nvPr/>
        </p:nvSpPr>
        <p:spPr>
          <a:xfrm>
            <a:off x="459154" y="1427718"/>
            <a:ext cx="1113307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thaiDi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หากเป็นบุคคลธรรมดาต้องมีสัญชาติไทย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หากเป็นนิติบุคคลต้องมีผู้ถือหุ้นสัญชาติไทย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ที่มีสัดส่วนการถือหุ้นไม่น้อยกว่าร้อยละ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51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342900" marR="0" lvl="0" indent="-342900" algn="thaiDi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มีความพร้อม มีศักยภาพให้การส่งเสริมร่วมมือ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มีประสบการณ์การบริหารจัดการงานตามข้อเสนอโครงการ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หัวหน้าโครงการ (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principal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investigator)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ต้องเป็นผู้มีความรู้ความสามารถ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และเชี่ยวชาญตรงตามสาขาที่ดำเนินการ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และไ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ม่เป็นผู้ติดค้างต่อการส่งงานตามสัญญาวิจัยที่ได้รับทุนสนับสนุนจากแหล่งทุนแห่งใด  </a:t>
            </a:r>
          </a:p>
          <a:p>
            <a:pPr marL="342900" marR="0" lvl="0" indent="-342900" algn="thaiDi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หัวหน้าโครงการ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คน สามารถเป็นหัวหน้าโครงการที่ขอรับทุนจาก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ศลช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ได้ไม่เกิน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ในช่วงปีงบประมาณนั้นๆ 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ภาคเอกชนที่ยื่นเสนอขอทุน (หัวหน้าโครงการเป็นบุคลากรของบริษัท) จะต้องได้รับการลงนามยินยอมจากผู้มีอำนาจลงนามของบริษัท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ทั้งนี้จะรับทุนได้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ปีงบประมาณ เว้นแต่กรณีที่ภาคเอกชนร่วมสนับสนุนทุนในโครงการนั้น (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co-funding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เกินร้อยละ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รวมถึงภาคเอกชนให้ทุนหน่วยงานภาครัฐที่ร่วมวิจัย ในลักษณะนี้ภาคเอกชนสามารถร่วมสนับสนุนทุนได้ไม่จำกัด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จำนวนโครงการ 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ผู้ขอรับทุนที่ยื่นข้อเสนอโครงการจะต้องไม่มีส่วนได้เสีย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ผลประโยชน์ทับซ้อน ตลอดจนการขัดแย้งระหว่างผลประโยชน์ของบุคคลด้วย</a:t>
            </a:r>
            <a:endParaRPr lang="en-US" sz="2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630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amplate(TCELS) _all" id="{BCCEAEE0-FFBE-4E2A-BBCC-11007A7B19E0}" vid="{56FBFC03-FC30-4EFB-A8FB-765B0D2471DF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rgbClr val="7F7F7F"/>
      </a:dk1>
      <a:lt1>
        <a:srgbClr val="FFFFFF"/>
      </a:lt1>
      <a:dk2>
        <a:srgbClr val="A7A7A7"/>
      </a:dk2>
      <a:lt2>
        <a:srgbClr val="535353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Lato Light"/>
        <a:ea typeface="Lato Light"/>
        <a:cs typeface="Lato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4832</Words>
  <Application>Microsoft Macintosh PowerPoint</Application>
  <PresentationFormat>Widescreen</PresentationFormat>
  <Paragraphs>415</Paragraphs>
  <Slides>34</Slides>
  <Notes>17</Notes>
  <HiddenSlides>7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7" baseType="lpstr">
      <vt:lpstr>Angsana New</vt:lpstr>
      <vt:lpstr>Arial</vt:lpstr>
      <vt:lpstr>Calibri</vt:lpstr>
      <vt:lpstr>Calibri Light</vt:lpstr>
      <vt:lpstr>Cordia New</vt:lpstr>
      <vt:lpstr>DB Heavent</vt:lpstr>
      <vt:lpstr>FreesiaUPC</vt:lpstr>
      <vt:lpstr>Lato Light</vt:lpstr>
      <vt:lpstr>Levenim MT</vt:lpstr>
      <vt:lpstr>Poppins Bold</vt:lpstr>
      <vt:lpstr>Poppins Medium</vt:lpstr>
      <vt:lpstr>supermarket</vt:lpstr>
      <vt:lpstr>Symbol</vt:lpstr>
      <vt:lpstr>Tahoma</vt:lpstr>
      <vt:lpstr>TH Sarabun New</vt:lpstr>
      <vt:lpstr>TH SarabunPSK</vt:lpstr>
      <vt:lpstr>Wingdings</vt:lpstr>
      <vt:lpstr>Office Theme</vt:lpstr>
      <vt:lpstr>5_Office Theme</vt:lpstr>
      <vt:lpstr>3_Office Theme</vt:lpstr>
      <vt:lpstr>6_Office Theme</vt:lpstr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Paveenuch Udommaneetanakit</dc:creator>
  <cp:lastModifiedBy>Somkid Janeklang</cp:lastModifiedBy>
  <cp:revision>12</cp:revision>
  <dcterms:created xsi:type="dcterms:W3CDTF">2022-03-14T02:24:03Z</dcterms:created>
  <dcterms:modified xsi:type="dcterms:W3CDTF">2023-02-14T15:34:27Z</dcterms:modified>
</cp:coreProperties>
</file>