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4.xml" ContentType="application/vnd.openxmlformats-officedocument.theme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5.xml" ContentType="application/vnd.openxmlformats-officedocument.theme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  <p:sldMasterId id="2147483691" r:id="rId2"/>
    <p:sldMasterId id="2147483704" r:id="rId3"/>
    <p:sldMasterId id="2147483735" r:id="rId4"/>
    <p:sldMasterId id="2147483748" r:id="rId5"/>
    <p:sldMasterId id="2147483766" r:id="rId6"/>
  </p:sldMasterIdLst>
  <p:notesMasterIdLst>
    <p:notesMasterId r:id="rId41"/>
  </p:notesMasterIdLst>
  <p:sldIdLst>
    <p:sldId id="5956" r:id="rId7"/>
    <p:sldId id="5981" r:id="rId8"/>
    <p:sldId id="5315" r:id="rId9"/>
    <p:sldId id="262" r:id="rId10"/>
    <p:sldId id="5994" r:id="rId11"/>
    <p:sldId id="5988" r:id="rId12"/>
    <p:sldId id="5961" r:id="rId13"/>
    <p:sldId id="5957" r:id="rId14"/>
    <p:sldId id="5965" r:id="rId15"/>
    <p:sldId id="2077309095" r:id="rId16"/>
    <p:sldId id="5968" r:id="rId17"/>
    <p:sldId id="5967" r:id="rId18"/>
    <p:sldId id="5983" r:id="rId19"/>
    <p:sldId id="266" r:id="rId20"/>
    <p:sldId id="6128" r:id="rId21"/>
    <p:sldId id="6116" r:id="rId22"/>
    <p:sldId id="6130" r:id="rId23"/>
    <p:sldId id="6131" r:id="rId24"/>
    <p:sldId id="265" r:id="rId25"/>
    <p:sldId id="6003" r:id="rId26"/>
    <p:sldId id="5984" r:id="rId27"/>
    <p:sldId id="5986" r:id="rId28"/>
    <p:sldId id="5964" r:id="rId29"/>
    <p:sldId id="6117" r:id="rId30"/>
    <p:sldId id="6132" r:id="rId31"/>
    <p:sldId id="6133" r:id="rId32"/>
    <p:sldId id="5549" r:id="rId33"/>
    <p:sldId id="6135" r:id="rId34"/>
    <p:sldId id="6136" r:id="rId35"/>
    <p:sldId id="6137" r:id="rId36"/>
    <p:sldId id="2077309092" r:id="rId37"/>
    <p:sldId id="6016" r:id="rId38"/>
    <p:sldId id="6012" r:id="rId39"/>
    <p:sldId id="5972" r:id="rId4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6" userDrawn="1">
          <p15:clr>
            <a:srgbClr val="A4A3A4"/>
          </p15:clr>
        </p15:guide>
        <p15:guide id="2" pos="386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99"/>
    <a:srgbClr val="660066"/>
    <a:srgbClr val="BD83E9"/>
    <a:srgbClr val="E9B9E3"/>
    <a:srgbClr val="95E797"/>
    <a:srgbClr val="CDA0EE"/>
    <a:srgbClr val="AF37A1"/>
    <a:srgbClr val="81ECFB"/>
    <a:srgbClr val="96E6C6"/>
    <a:srgbClr val="EBFAA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49"/>
  </p:normalViewPr>
  <p:slideViewPr>
    <p:cSldViewPr snapToGrid="0">
      <p:cViewPr varScale="1">
        <p:scale>
          <a:sx n="97" d="100"/>
          <a:sy n="97" d="100"/>
        </p:scale>
        <p:origin x="1064" y="200"/>
      </p:cViewPr>
      <p:guideLst>
        <p:guide orient="horz" pos="2136"/>
        <p:guide pos="386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slide" Target="slides/slide33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presProps" Target="presProps.xml"/><Relationship Id="rId7" Type="http://schemas.openxmlformats.org/officeDocument/2006/relationships/slide" Target="slides/slid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9" Type="http://schemas.openxmlformats.org/officeDocument/2006/relationships/slide" Target="slides/slide23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4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viewProps" Target="viewProps.xml"/><Relationship Id="rId8" Type="http://schemas.openxmlformats.org/officeDocument/2006/relationships/slide" Target="slides/slide2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20" Type="http://schemas.openxmlformats.org/officeDocument/2006/relationships/slide" Target="slides/slide14.xml"/><Relationship Id="rId41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002060"/>
            </a:solidFill>
          </c:spPr>
          <c:explosion val="9"/>
          <c:dPt>
            <c:idx val="0"/>
            <c:bubble3D val="0"/>
            <c:spPr>
              <a:solidFill>
                <a:srgbClr val="BD83E9"/>
              </a:solidFill>
              <a:ln w="1905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40E-4778-8383-A843418AA658}"/>
              </c:ext>
            </c:extLst>
          </c:dPt>
          <c:dPt>
            <c:idx val="1"/>
            <c:bubble3D val="0"/>
            <c:spPr>
              <a:solidFill>
                <a:srgbClr val="00206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A40E-4778-8383-A843418AA658}"/>
              </c:ext>
            </c:extLst>
          </c:dPt>
          <c:dPt>
            <c:idx val="2"/>
            <c:bubble3D val="0"/>
            <c:spPr>
              <a:solidFill>
                <a:schemeClr val="accent4"/>
              </a:solidFill>
              <a:ln w="1905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A40E-4778-8383-A843418AA658}"/>
              </c:ext>
            </c:extLst>
          </c:dPt>
          <c:dPt>
            <c:idx val="3"/>
            <c:bubble3D val="0"/>
            <c:spPr>
              <a:solidFill>
                <a:srgbClr val="00206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A40E-4778-8383-A843418AA658}"/>
              </c:ext>
            </c:extLst>
          </c:dPt>
          <c:cat>
            <c:strRef>
              <c:f>Sheet1!$A$2:$A$5</c:f>
              <c:strCache>
                <c:ptCount val="3"/>
                <c:pt idx="0">
                  <c:v>1st Qtr</c:v>
                </c:pt>
                <c:pt idx="2">
                  <c:v>2nd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2</c:v>
                </c:pt>
                <c:pt idx="2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A40E-4778-8383-A843418AA65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TH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002060"/>
            </a:solidFill>
            <a:ln>
              <a:solidFill>
                <a:schemeClr val="tx1"/>
              </a:solidFill>
            </a:ln>
          </c:spPr>
          <c:explosion val="9"/>
          <c:dPt>
            <c:idx val="0"/>
            <c:bubble3D val="0"/>
            <c:spPr>
              <a:solidFill>
                <a:srgbClr val="BD83E9"/>
              </a:solidFill>
              <a:ln w="1905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1CBD-41AE-AEA9-C155798F352B}"/>
              </c:ext>
            </c:extLst>
          </c:dPt>
          <c:dPt>
            <c:idx val="1"/>
            <c:bubble3D val="0"/>
            <c:spPr>
              <a:solidFill>
                <a:srgbClr val="FF99FF"/>
              </a:solidFill>
              <a:ln w="1905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1CBD-41AE-AEA9-C155798F352B}"/>
              </c:ext>
            </c:extLst>
          </c:dPt>
          <c:dPt>
            <c:idx val="2"/>
            <c:bubble3D val="0"/>
            <c:spPr>
              <a:solidFill>
                <a:srgbClr val="FFC000"/>
              </a:solidFill>
              <a:ln w="1905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1CBD-41AE-AEA9-C155798F352B}"/>
              </c:ext>
            </c:extLst>
          </c:dPt>
          <c:dPt>
            <c:idx val="3"/>
            <c:bubble3D val="0"/>
            <c:spPr>
              <a:solidFill>
                <a:srgbClr val="002060"/>
              </a:solidFill>
              <a:ln w="1905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1CBD-41AE-AEA9-C155798F352B}"/>
              </c:ext>
            </c:extLst>
          </c:dPt>
          <c:cat>
            <c:strRef>
              <c:f>Sheet1!$A$2:$A$5</c:f>
              <c:strCache>
                <c:ptCount val="3"/>
                <c:pt idx="0">
                  <c:v>1st Qtr</c:v>
                </c:pt>
                <c:pt idx="1">
                  <c:v>2nd Qtr</c:v>
                </c:pt>
                <c:pt idx="2">
                  <c:v>3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1</c:v>
                </c:pt>
                <c:pt idx="1">
                  <c:v>1</c:v>
                </c:pt>
                <c:pt idx="2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1CBD-41AE-AEA9-C155798F352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TH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002060"/>
            </a:solidFill>
          </c:spPr>
          <c:explosion val="9"/>
          <c:dPt>
            <c:idx val="0"/>
            <c:bubble3D val="0"/>
            <c:spPr>
              <a:solidFill>
                <a:srgbClr val="BD83E9"/>
              </a:solidFill>
              <a:ln w="1905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3865-4D90-B9D1-5D144F6CCB69}"/>
              </c:ext>
            </c:extLst>
          </c:dPt>
          <c:dPt>
            <c:idx val="1"/>
            <c:bubble3D val="0"/>
            <c:spPr>
              <a:solidFill>
                <a:srgbClr val="00206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3865-4D90-B9D1-5D144F6CCB69}"/>
              </c:ext>
            </c:extLst>
          </c:dPt>
          <c:dPt>
            <c:idx val="2"/>
            <c:bubble3D val="0"/>
            <c:spPr>
              <a:solidFill>
                <a:srgbClr val="FFC000"/>
              </a:solidFill>
              <a:ln w="1905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3865-4D90-B9D1-5D144F6CCB69}"/>
              </c:ext>
            </c:extLst>
          </c:dPt>
          <c:dPt>
            <c:idx val="3"/>
            <c:bubble3D val="0"/>
            <c:spPr>
              <a:solidFill>
                <a:srgbClr val="00206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3865-4D90-B9D1-5D144F6CCB69}"/>
              </c:ext>
            </c:extLst>
          </c:dPt>
          <c:cat>
            <c:strRef>
              <c:f>Sheet1!$A$2:$A$5</c:f>
              <c:strCache>
                <c:ptCount val="3"/>
                <c:pt idx="0">
                  <c:v>1st Qtr</c:v>
                </c:pt>
                <c:pt idx="2">
                  <c:v>2nd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3</c:v>
                </c:pt>
                <c:pt idx="2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3865-4D90-B9D1-5D144F6CCB6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TH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002060"/>
            </a:solidFill>
            <a:ln>
              <a:solidFill>
                <a:schemeClr val="tx1"/>
              </a:solidFill>
            </a:ln>
          </c:spPr>
          <c:explosion val="9"/>
          <c:dPt>
            <c:idx val="0"/>
            <c:bubble3D val="0"/>
            <c:spPr>
              <a:solidFill>
                <a:srgbClr val="BD83E9"/>
              </a:solidFill>
              <a:ln w="1905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63CE-40AE-9F26-BC09E919B1A5}"/>
              </c:ext>
            </c:extLst>
          </c:dPt>
          <c:dPt>
            <c:idx val="1"/>
            <c:bubble3D val="0"/>
            <c:spPr>
              <a:solidFill>
                <a:srgbClr val="FF99FF"/>
              </a:solidFill>
              <a:ln w="1905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63CE-40AE-9F26-BC09E919B1A5}"/>
              </c:ext>
            </c:extLst>
          </c:dPt>
          <c:dPt>
            <c:idx val="2"/>
            <c:bubble3D val="0"/>
            <c:spPr>
              <a:solidFill>
                <a:srgbClr val="FFC000"/>
              </a:solidFill>
              <a:ln w="1905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63CE-40AE-9F26-BC09E919B1A5}"/>
              </c:ext>
            </c:extLst>
          </c:dPt>
          <c:dPt>
            <c:idx val="3"/>
            <c:bubble3D val="0"/>
            <c:spPr>
              <a:solidFill>
                <a:srgbClr val="002060"/>
              </a:solidFill>
              <a:ln w="1905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63CE-40AE-9F26-BC09E919B1A5}"/>
              </c:ext>
            </c:extLst>
          </c:dPt>
          <c:cat>
            <c:strRef>
              <c:f>Sheet1!$A$2:$A$5</c:f>
              <c:strCache>
                <c:ptCount val="3"/>
                <c:pt idx="0">
                  <c:v>1st Qtr</c:v>
                </c:pt>
                <c:pt idx="1">
                  <c:v>2nd Qtr</c:v>
                </c:pt>
                <c:pt idx="2">
                  <c:v>3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1.5</c:v>
                </c:pt>
                <c:pt idx="1">
                  <c:v>1.5</c:v>
                </c:pt>
                <c:pt idx="2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63CE-40AE-9F26-BC09E919B1A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TH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0.23564</cdr:x>
      <cdr:y>0.5445</cdr:y>
    </cdr:from>
    <cdr:to>
      <cdr:x>0.79886</cdr:x>
      <cdr:y>0.76479</cdr:y>
    </cdr:to>
    <cdr:sp macro="" textlink="">
      <cdr:nvSpPr>
        <cdr:cNvPr id="2" name="TextBox 15">
          <a:extLst xmlns:a="http://schemas.openxmlformats.org/drawingml/2006/main">
            <a:ext uri="{FF2B5EF4-FFF2-40B4-BE49-F238E27FC236}">
              <a16:creationId xmlns:a16="http://schemas.microsoft.com/office/drawing/2014/main" id="{57B8271A-1B4D-4E6E-905E-25E59528208B}"/>
            </a:ext>
          </a:extLst>
        </cdr:cNvPr>
        <cdr:cNvSpPr txBox="1"/>
      </cdr:nvSpPr>
      <cdr:spPr>
        <a:xfrm xmlns:a="http://schemas.openxmlformats.org/drawingml/2006/main">
          <a:off x="690128" y="1141116"/>
          <a:ext cx="1649520" cy="461665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en-US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marL="0" marR="0" lvl="0" indent="0" algn="l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kumimoji="0" lang="th-TH" sz="2400" b="1" i="0" u="none" strike="noStrike" kern="1200" cap="none" spc="0" normalizeH="0" baseline="0" noProof="0" dirty="0">
              <a:ln>
                <a:noFill/>
              </a:ln>
              <a:uLnTx/>
              <a:uFillTx/>
              <a:latin typeface="TH SarabunPSK" panose="020B0500040200020003" pitchFamily="34" charset="-34"/>
              <a:ea typeface="+mn-ea"/>
              <a:cs typeface="TH SarabunPSK" panose="020B0500040200020003" pitchFamily="34" charset="-34"/>
            </a:rPr>
            <a:t>ภาครัฐ </a:t>
          </a:r>
          <a:r>
            <a:rPr lang="en-US" sz="2400" b="1" dirty="0">
              <a:latin typeface="TH SarabunPSK" panose="020B0500040200020003" pitchFamily="34" charset="-34"/>
              <a:cs typeface="TH SarabunPSK" panose="020B0500040200020003" pitchFamily="34" charset="-34"/>
            </a:rPr>
            <a:t>10</a:t>
          </a:r>
          <a:r>
            <a:rPr kumimoji="0" lang="en-US" sz="2400" b="1" i="0" u="none" strike="noStrike" kern="1200" cap="none" spc="0" normalizeH="0" baseline="0" noProof="0" dirty="0">
              <a:ln>
                <a:noFill/>
              </a:ln>
              <a:uLnTx/>
              <a:uFillTx/>
              <a:latin typeface="TH SarabunPSK" panose="020B0500040200020003" pitchFamily="34" charset="-34"/>
              <a:ea typeface="+mn-ea"/>
              <a:cs typeface="TH SarabunPSK" panose="020B0500040200020003" pitchFamily="34" charset="-34"/>
            </a:rPr>
            <a:t>0</a:t>
          </a:r>
          <a:r>
            <a:rPr kumimoji="0" lang="th-TH" sz="2400" b="1" i="0" u="none" strike="noStrike" kern="1200" cap="none" spc="0" normalizeH="0" baseline="0" noProof="0" dirty="0">
              <a:ln>
                <a:noFill/>
              </a:ln>
              <a:uLnTx/>
              <a:uFillTx/>
              <a:latin typeface="TH SarabunPSK" panose="020B0500040200020003" pitchFamily="34" charset="-34"/>
              <a:ea typeface="+mn-ea"/>
              <a:cs typeface="TH SarabunPSK" panose="020B0500040200020003" pitchFamily="34" charset="-34"/>
            </a:rPr>
            <a:t> </a:t>
          </a:r>
          <a:endParaRPr kumimoji="0" lang="en-US" sz="2400" b="1" i="0" u="none" strike="noStrike" kern="1200" cap="none" spc="0" normalizeH="0" baseline="0" noProof="0" dirty="0">
            <a:ln>
              <a:noFill/>
            </a:ln>
            <a:uLnTx/>
            <a:uFillTx/>
            <a:latin typeface="TH SarabunPSK" panose="020B0500040200020003" pitchFamily="34" charset="-34"/>
            <a:ea typeface="+mn-ea"/>
            <a:cs typeface="TH SarabunPSK" panose="020B0500040200020003" pitchFamily="34" charset="-34"/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344AFB-2CF8-4B92-9DEC-F87E1E48C744}" type="datetimeFigureOut">
              <a:rPr lang="en-US" smtClean="0"/>
              <a:t>2/14/23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CFD183-406A-48D0-92DA-4897BA61AC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87350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934FD65-2517-4F16-9B09-1290B6301A4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9807427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934FD65-2517-4F16-9B09-1290B6301A4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2532849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934FD65-2517-4F16-9B09-1290B6301A4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1594867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934FD65-2517-4F16-9B09-1290B6301A4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0855311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DFE9583-AD92-4649-8DDB-423BCEBDFFD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1377060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934FD65-2517-4F16-9B09-1290B6301A4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254737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934FD65-2517-4F16-9B09-1290B6301A4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582520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934FD65-2517-4F16-9B09-1290B6301A4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7953991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934FD65-2517-4F16-9B09-1290B6301A4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337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934FD65-2517-4F16-9B09-1290B6301A4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268147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934FD65-2517-4F16-9B09-1290B6301A4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829976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934FD65-2517-4F16-9B09-1290B6301A4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506096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934FD65-2517-4F16-9B09-1290B6301A4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3543473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934FD65-2517-4F16-9B09-1290B6301A4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3729094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934FD65-2517-4F16-9B09-1290B6301A4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4324354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934FD65-2517-4F16-9B09-1290B6301A4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5277616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934FD65-2517-4F16-9B09-1290B6301A4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014570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2DEA3E-F165-44D4-9D60-B4DA2442197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5119786-0E7B-4655-BD4F-52B6DE567DC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5DEBC1-CE70-48FC-B14E-B0365CC209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7956F-1116-4160-B8A8-C25703D35109}" type="datetimeFigureOut">
              <a:rPr lang="en-US" smtClean="0"/>
              <a:t>2/14/23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9B9072-7557-4C4C-A7CF-FA0FAEC302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ADC4B7-E4A4-495E-A163-551E817210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D9A15B-E623-4C4A-A77D-6F8043E25A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03297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BB215F-7F03-4EA1-B534-F776EED2AA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9BEE4F6-6952-4001-81DE-CC8524C4CA3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F307F7-0560-4D31-9F73-B238665E7A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7956F-1116-4160-B8A8-C25703D35109}" type="datetimeFigureOut">
              <a:rPr lang="en-US" smtClean="0"/>
              <a:t>2/14/23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B96959-D550-4536-8976-178EF21621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C4C3D2-F72B-4FE3-ADCB-BFE4CFE053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D9A15B-E623-4C4A-A77D-6F8043E25A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74678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E36E266-E1D8-497F-9793-6F14084FED5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70174BA-2A3E-497C-B007-32AC854874A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501B85-2B88-4046-82F7-CAE1594CE7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7956F-1116-4160-B8A8-C25703D35109}" type="datetimeFigureOut">
              <a:rPr lang="en-US" smtClean="0"/>
              <a:t>2/14/23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97B710-BAED-4096-BBCF-8B9DDD02EC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A4C386-24CD-455A-BAAB-D687ECD212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D9A15B-E623-4C4A-A77D-6F8043E25A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96892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18DBD5F-C6EC-485E-8ECE-A5152736C43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1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6EBB0E32-0304-4451-ADB8-C044457D5B85}" type="datetimeFigureOut">
              <a:rPr lang="en-US" smtClean="0"/>
              <a:t>2/14/23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B6C0BE6-E24A-4679-B786-AAB41ADCCD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1" y="635635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3FB9417-93D4-4C41-8E0E-1553E0B5D0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DA64F31B-23FA-4075-AF7D-6228CFD12F03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itle 8">
            <a:extLst>
              <a:ext uri="{FF2B5EF4-FFF2-40B4-BE49-F238E27FC236}">
                <a16:creationId xmlns:a16="http://schemas.microsoft.com/office/drawing/2014/main" id="{ABE7C1F3-D533-4062-AB1A-DDBC4062FB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36539"/>
            <a:ext cx="10515600" cy="735013"/>
          </a:xfrm>
          <a:prstGeom prst="rect">
            <a:avLst/>
          </a:prstGeom>
          <a:noFill/>
        </p:spPr>
        <p:txBody>
          <a:bodyPr anchor="t">
            <a:normAutofit/>
          </a:bodyPr>
          <a:lstStyle>
            <a:lvl1pPr algn="ctr">
              <a:defRPr sz="2735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B8C24234-094E-4681-B381-747AB294C06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694658" y="2366005"/>
            <a:ext cx="8802687" cy="212599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735"/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0166952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2DEA3E-F165-44D4-9D60-B4DA2442197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5119786-0E7B-4655-BD4F-52B6DE567DC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5DEBC1-CE70-48FC-B14E-B0365CC209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A7956F-1116-4160-B8A8-C25703D351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2/14/23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9B9072-7557-4C4C-A7CF-FA0FAEC302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ADC4B7-E4A4-495E-A163-551E817210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AD9A15B-E623-4C4A-A77D-6F8043E25AF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129130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CC4E4D-24C5-4A9C-83E6-C67C4F4D42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C33198-E0F4-4D04-88DD-86A41C6247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32161F-5C73-4C74-87A6-39653EE218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A7956F-1116-4160-B8A8-C25703D351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2/14/23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2E0A0D-0DF6-49FA-84DF-CA75D6CF64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D8C374-18FB-4358-9C60-FBC6AA9D15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AD9A15B-E623-4C4A-A77D-6F8043E25AF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288457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982FBC-CCD5-4FD6-8B95-4B58F9DEE2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81C0A54-C57F-490F-B41D-057D4163E3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F2BC7A-FB7B-49FC-84FA-542F548B26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A7956F-1116-4160-B8A8-C25703D351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2/14/23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DC8E6A-C595-4C3E-9F50-8E22BE4190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30836C-A32D-46CB-9BD3-E876BEEB20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AD9A15B-E623-4C4A-A77D-6F8043E25AF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0903388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6FF929-214D-4762-B3BF-D888E07568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7D4105-76B2-4C4F-A4B1-7FC32956F5F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99BE969-86FC-42EE-BD67-48856AAA70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6B74963-7F30-42B2-BFC0-3C75438787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A7956F-1116-4160-B8A8-C25703D351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2/14/23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E29976F-ADB8-4C00-9AC6-1AF55FF332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7E2915-A7A9-48AF-95E3-6A9295879F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AD9A15B-E623-4C4A-A77D-6F8043E25AF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0002190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790FC5-C3F1-4568-912F-6B2913AE63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88492A6-6458-4BB3-A830-054AB22575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09FCEFD-970F-4876-909C-FA02CC6E894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FE4E9FD-7D81-47E8-AD77-300EB6847E3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FEA0EE1-067A-4470-B219-926D0E80728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014FA9C-660B-4429-AD72-C9A43F8706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A7956F-1116-4160-B8A8-C25703D351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2/14/23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403FE75-6487-4367-82F3-B33F2973E0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2AD5A05-23FC-4D9E-83CE-BC9E77B2F4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AD9A15B-E623-4C4A-A77D-6F8043E25AF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1573436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E18CBF-E998-40CB-8DF3-058EEAFBA5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9B77A50-49E8-4800-A1EF-6E5D6FC458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A7956F-1116-4160-B8A8-C25703D351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2/14/23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0A62EC0-8A99-4F2A-AD18-027B55AB01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68EC84-21EF-4694-BA19-F601AB6815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AD9A15B-E623-4C4A-A77D-6F8043E25AF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6254879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70ADFCD-C634-416E-A2F7-4E6E8460DE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A7956F-1116-4160-B8A8-C25703D351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2/14/23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9E5E521-E079-4A81-9399-F63CCCB8FF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00105F7-AA48-4C6E-9176-0E4988C4D7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AD9A15B-E623-4C4A-A77D-6F8043E25AF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82634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CC4E4D-24C5-4A9C-83E6-C67C4F4D42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C33198-E0F4-4D04-88DD-86A41C6247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32161F-5C73-4C74-87A6-39653EE218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7956F-1116-4160-B8A8-C25703D35109}" type="datetimeFigureOut">
              <a:rPr lang="en-US" smtClean="0"/>
              <a:t>2/14/23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2E0A0D-0DF6-49FA-84DF-CA75D6CF64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D8C374-18FB-4358-9C60-FBC6AA9D15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D9A15B-E623-4C4A-A77D-6F8043E25A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664382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7AAD68-A031-489E-8BC4-D994A23932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5633D6-3C79-4AAB-895B-96A9E0157C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375B5B9-D7CB-41C5-BF1C-16A6A9DFD10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3DAC40-D75B-41FE-B505-3E06B0B183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A7956F-1116-4160-B8A8-C25703D351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2/14/23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765FFF7-B3B9-4D0A-BCE3-8AA8BF245E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D50F4F2-D862-4128-9C8E-F640B3CC12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AD9A15B-E623-4C4A-A77D-6F8043E25AF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689679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D473FC-8A0D-4291-9CD8-A91A8149DE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1E73F00-4CC0-40A2-99A7-1D7926AE73A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7C364A3-2492-41C1-88A0-C82375E0F7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1ED8DFD-6F92-454C-81DF-915EE115BD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A7956F-1116-4160-B8A8-C25703D351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2/14/23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D641D9B-DDE1-4A79-93BD-D6E84947F2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D36F65-C1E5-40D2-A71C-758BEE1FC0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AD9A15B-E623-4C4A-A77D-6F8043E25AF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0259749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BB215F-7F03-4EA1-B534-F776EED2AA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9BEE4F6-6952-4001-81DE-CC8524C4CA3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F307F7-0560-4D31-9F73-B238665E7A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A7956F-1116-4160-B8A8-C25703D351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2/14/23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B96959-D550-4536-8976-178EF21621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C4C3D2-F72B-4FE3-ADCB-BFE4CFE053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AD9A15B-E623-4C4A-A77D-6F8043E25AF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5318774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E36E266-E1D8-497F-9793-6F14084FED5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70174BA-2A3E-497C-B007-32AC854874A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501B85-2B88-4046-82F7-CAE1594CE7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A7956F-1116-4160-B8A8-C25703D351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2/14/23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97B710-BAED-4096-BBCF-8B9DDD02EC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A4C386-24CD-455A-BAAB-D687ECD212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AD9A15B-E623-4C4A-A77D-6F8043E25AF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7124109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18DBD5F-C6EC-485E-8ECE-A5152736C43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1" y="6356354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EBB0E32-0304-4451-ADB8-C044457D5B85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2/14/23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B6C0BE6-E24A-4679-B786-AAB41ADCCD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1" y="6356354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3FB9417-93D4-4C41-8E0E-1553E0B5D0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64F31B-23FA-4075-AF7D-6228CFD12F0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itle 8">
            <a:extLst>
              <a:ext uri="{FF2B5EF4-FFF2-40B4-BE49-F238E27FC236}">
                <a16:creationId xmlns:a16="http://schemas.microsoft.com/office/drawing/2014/main" id="{ABE7C1F3-D533-4062-AB1A-DDBC4062FB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36539"/>
            <a:ext cx="10515600" cy="735013"/>
          </a:xfrm>
          <a:prstGeom prst="rect">
            <a:avLst/>
          </a:prstGeom>
          <a:noFill/>
        </p:spPr>
        <p:txBody>
          <a:bodyPr anchor="t">
            <a:normAutofit/>
          </a:bodyPr>
          <a:lstStyle>
            <a:lvl1pPr algn="ctr">
              <a:defRPr sz="2735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B8C24234-094E-4681-B381-747AB294C06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694658" y="2366005"/>
            <a:ext cx="8802687" cy="212599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735"/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680441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DF14A7-6F32-40DC-830F-6BD8EC11B44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C020A37-1EEB-429D-9152-CD2EDE7433F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160"/>
            </a:lvl1pPr>
            <a:lvl2pPr marL="411480" indent="0" algn="ctr">
              <a:buNone/>
              <a:defRPr sz="1800"/>
            </a:lvl2pPr>
            <a:lvl3pPr marL="822960" indent="0" algn="ctr">
              <a:buNone/>
              <a:defRPr sz="1620"/>
            </a:lvl3pPr>
            <a:lvl4pPr marL="1234440" indent="0" algn="ctr">
              <a:buNone/>
              <a:defRPr sz="1440"/>
            </a:lvl4pPr>
            <a:lvl5pPr marL="1645920" indent="0" algn="ctr">
              <a:buNone/>
              <a:defRPr sz="1440"/>
            </a:lvl5pPr>
            <a:lvl6pPr marL="2057400" indent="0" algn="ctr">
              <a:buNone/>
              <a:defRPr sz="1440"/>
            </a:lvl6pPr>
            <a:lvl7pPr marL="2468880" indent="0" algn="ctr">
              <a:buNone/>
              <a:defRPr sz="1440"/>
            </a:lvl7pPr>
            <a:lvl8pPr marL="2880360" indent="0" algn="ctr">
              <a:buNone/>
              <a:defRPr sz="1440"/>
            </a:lvl8pPr>
            <a:lvl9pPr marL="3291840" indent="0" algn="ctr">
              <a:buNone/>
              <a:defRPr sz="144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7B02DF-8347-4433-B3D0-1607F34635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B4EEE-7484-4DE9-A6D6-59F09D2B9C7A}" type="datetimeFigureOut">
              <a:rPr lang="en-US" smtClean="0"/>
              <a:t>2/14/23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EEDB42-3DDE-4107-AA87-113E9A08A3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868A59-0E96-42DE-86B7-1606BE4DE6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CAF19-C943-46FB-A1CC-19D4A8B910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874953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507EDC-021B-471F-A96F-51295888E5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10CE5C-4E47-4201-84C2-09406F752F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D97C2F-F46F-4AA4-864F-5E0CF50C49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B4EEE-7484-4DE9-A6D6-59F09D2B9C7A}" type="datetimeFigureOut">
              <a:rPr lang="en-US" smtClean="0"/>
              <a:t>2/14/23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6CF561-0A11-4388-9AEB-B071229AA5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013C92-6D22-45C6-BF42-6A6D41826A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CAF19-C943-46FB-A1CC-19D4A8B910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116148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7AE5CC-F46E-4D56-8299-D5E9BEB272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2852737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662F3F-768D-4564-B90F-66AB09F186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4"/>
            <a:ext cx="10515600" cy="1500187"/>
          </a:xfrm>
        </p:spPr>
        <p:txBody>
          <a:bodyPr/>
          <a:lstStyle>
            <a:lvl1pPr marL="0" indent="0">
              <a:buNone/>
              <a:defRPr sz="2160">
                <a:solidFill>
                  <a:schemeClr val="tx1">
                    <a:tint val="75000"/>
                  </a:schemeClr>
                </a:solidFill>
              </a:defRPr>
            </a:lvl1pPr>
            <a:lvl2pPr marL="41148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822960" indent="0">
              <a:buNone/>
              <a:defRPr sz="1620">
                <a:solidFill>
                  <a:schemeClr val="tx1">
                    <a:tint val="75000"/>
                  </a:schemeClr>
                </a:solidFill>
              </a:defRPr>
            </a:lvl3pPr>
            <a:lvl4pPr marL="123444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4pPr>
            <a:lvl5pPr marL="164592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5pPr>
            <a:lvl6pPr marL="205740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6pPr>
            <a:lvl7pPr marL="246888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7pPr>
            <a:lvl8pPr marL="288036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8pPr>
            <a:lvl9pPr marL="329184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EF3D1A-2D92-4A12-8768-0F1015F442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B4EEE-7484-4DE9-A6D6-59F09D2B9C7A}" type="datetimeFigureOut">
              <a:rPr lang="en-US" smtClean="0"/>
              <a:t>2/14/23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D36EE5-BA9C-448E-9C54-DF3C2A0657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5AD04B-9C6A-40D2-BB49-9AF3F96757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CAF19-C943-46FB-A1CC-19D4A8B910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442230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D01F2A-B781-4AF6-8F75-AF7CF87A1D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7F41F4-019F-4461-9557-CFEDECF310F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5FA3ECE-302B-4B75-AEF9-5F38E614A4B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D07F57E-DA46-487D-9832-DFDC3F20A5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B4EEE-7484-4DE9-A6D6-59F09D2B9C7A}" type="datetimeFigureOut">
              <a:rPr lang="en-US" smtClean="0"/>
              <a:t>2/14/23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27B9C13-CC19-4F2A-81D9-8F1E2901D7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1A80B72-478D-417A-9CCC-CEBBE0D4C9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CAF19-C943-46FB-A1CC-19D4A8B910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835464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D5A697-5FDA-4867-9EF3-B4AA06E0C6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DC3F34-A7A8-450E-985C-7064CF60A7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160" b="1"/>
            </a:lvl1pPr>
            <a:lvl2pPr marL="411480" indent="0">
              <a:buNone/>
              <a:defRPr sz="1800" b="1"/>
            </a:lvl2pPr>
            <a:lvl3pPr marL="822960" indent="0">
              <a:buNone/>
              <a:defRPr sz="1620" b="1"/>
            </a:lvl3pPr>
            <a:lvl4pPr marL="1234440" indent="0">
              <a:buNone/>
              <a:defRPr sz="1440" b="1"/>
            </a:lvl4pPr>
            <a:lvl5pPr marL="1645920" indent="0">
              <a:buNone/>
              <a:defRPr sz="1440" b="1"/>
            </a:lvl5pPr>
            <a:lvl6pPr marL="2057400" indent="0">
              <a:buNone/>
              <a:defRPr sz="1440" b="1"/>
            </a:lvl6pPr>
            <a:lvl7pPr marL="2468880" indent="0">
              <a:buNone/>
              <a:defRPr sz="1440" b="1"/>
            </a:lvl7pPr>
            <a:lvl8pPr marL="2880360" indent="0">
              <a:buNone/>
              <a:defRPr sz="1440" b="1"/>
            </a:lvl8pPr>
            <a:lvl9pPr marL="3291840" indent="0">
              <a:buNone/>
              <a:defRPr sz="144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3A0BDB5-CE28-403B-94CA-BEFFAA0B92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53B29D8-3834-4F7D-A654-AB4C508191F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160" b="1"/>
            </a:lvl1pPr>
            <a:lvl2pPr marL="411480" indent="0">
              <a:buNone/>
              <a:defRPr sz="1800" b="1"/>
            </a:lvl2pPr>
            <a:lvl3pPr marL="822960" indent="0">
              <a:buNone/>
              <a:defRPr sz="1620" b="1"/>
            </a:lvl3pPr>
            <a:lvl4pPr marL="1234440" indent="0">
              <a:buNone/>
              <a:defRPr sz="1440" b="1"/>
            </a:lvl4pPr>
            <a:lvl5pPr marL="1645920" indent="0">
              <a:buNone/>
              <a:defRPr sz="1440" b="1"/>
            </a:lvl5pPr>
            <a:lvl6pPr marL="2057400" indent="0">
              <a:buNone/>
              <a:defRPr sz="1440" b="1"/>
            </a:lvl6pPr>
            <a:lvl7pPr marL="2468880" indent="0">
              <a:buNone/>
              <a:defRPr sz="1440" b="1"/>
            </a:lvl7pPr>
            <a:lvl8pPr marL="2880360" indent="0">
              <a:buNone/>
              <a:defRPr sz="1440" b="1"/>
            </a:lvl8pPr>
            <a:lvl9pPr marL="3291840" indent="0">
              <a:buNone/>
              <a:defRPr sz="144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87CE904-9BA5-43DE-BE93-B31879542E1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C19C5E9-67D3-4907-BE93-4F253490D5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B4EEE-7484-4DE9-A6D6-59F09D2B9C7A}" type="datetimeFigureOut">
              <a:rPr lang="en-US" smtClean="0"/>
              <a:t>2/14/23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461E719-16D5-4261-8765-F547ECF43A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0006ABB-9DA8-4CDF-95EE-6F75A914D6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CAF19-C943-46FB-A1CC-19D4A8B910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81696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982FBC-CCD5-4FD6-8B95-4B58F9DEE2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81C0A54-C57F-490F-B41D-057D4163E3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F2BC7A-FB7B-49FC-84FA-542F548B26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7956F-1116-4160-B8A8-C25703D35109}" type="datetimeFigureOut">
              <a:rPr lang="en-US" smtClean="0"/>
              <a:t>2/14/23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DC8E6A-C595-4C3E-9F50-8E22BE4190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30836C-A32D-46CB-9BD3-E876BEEB20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D9A15B-E623-4C4A-A77D-6F8043E25A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5697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242040-8E20-4209-9184-712123E1D0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9DB2EEB-803B-4A06-8099-276D652E0B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B4EEE-7484-4DE9-A6D6-59F09D2B9C7A}" type="datetimeFigureOut">
              <a:rPr lang="en-US" smtClean="0"/>
              <a:t>2/14/23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AA94AA9-C85E-4CEF-BDB8-485249E89D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B7219D6-AAE1-4136-B03C-BE06DCC293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CAF19-C943-46FB-A1CC-19D4A8B910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993914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1FBBECE-F790-4ECF-95B6-955DD3C4C5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B4EEE-7484-4DE9-A6D6-59F09D2B9C7A}" type="datetimeFigureOut">
              <a:rPr lang="en-US" smtClean="0"/>
              <a:t>2/14/23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B4A323A-55F1-4386-BE2A-DD87A69AFE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3E7334-9641-4B06-B1D9-AEA779849B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CAF19-C943-46FB-A1CC-19D4A8B910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138977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8D0C8F-BFFA-4FF4-9478-ABBE79564F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7" cy="1600200"/>
          </a:xfrm>
        </p:spPr>
        <p:txBody>
          <a:bodyPr anchor="b"/>
          <a:lstStyle>
            <a:lvl1pPr>
              <a:defRPr sz="288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AD5DB4-AF62-44F1-AADF-0C96A25D04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2880"/>
            </a:lvl1pPr>
            <a:lvl2pPr>
              <a:defRPr sz="2520"/>
            </a:lvl2pPr>
            <a:lvl3pPr>
              <a:defRPr sz="216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2730945-EF6F-4FEE-8E18-412EEE3535D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7" cy="3811588"/>
          </a:xfrm>
        </p:spPr>
        <p:txBody>
          <a:bodyPr/>
          <a:lstStyle>
            <a:lvl1pPr marL="0" indent="0">
              <a:buNone/>
              <a:defRPr sz="1440"/>
            </a:lvl1pPr>
            <a:lvl2pPr marL="411480" indent="0">
              <a:buNone/>
              <a:defRPr sz="1260"/>
            </a:lvl2pPr>
            <a:lvl3pPr marL="822960" indent="0">
              <a:buNone/>
              <a:defRPr sz="1080"/>
            </a:lvl3pPr>
            <a:lvl4pPr marL="1234440" indent="0">
              <a:buNone/>
              <a:defRPr sz="900"/>
            </a:lvl4pPr>
            <a:lvl5pPr marL="1645920" indent="0">
              <a:buNone/>
              <a:defRPr sz="900"/>
            </a:lvl5pPr>
            <a:lvl6pPr marL="2057400" indent="0">
              <a:buNone/>
              <a:defRPr sz="900"/>
            </a:lvl6pPr>
            <a:lvl7pPr marL="2468880" indent="0">
              <a:buNone/>
              <a:defRPr sz="900"/>
            </a:lvl7pPr>
            <a:lvl8pPr marL="2880360" indent="0">
              <a:buNone/>
              <a:defRPr sz="900"/>
            </a:lvl8pPr>
            <a:lvl9pPr marL="329184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E956A5F-F16D-4D00-B9EC-B9BB3CCA9E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B4EEE-7484-4DE9-A6D6-59F09D2B9C7A}" type="datetimeFigureOut">
              <a:rPr lang="en-US" smtClean="0"/>
              <a:t>2/14/23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3FD28F1-EDE1-4E9E-BFE1-AA92BA1C8C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CCADB88-1AF4-4903-8E95-DF5A58D6C9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CAF19-C943-46FB-A1CC-19D4A8B910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928971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B69C8-EB33-47D0-A7D0-874D4BDE18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7" cy="1600200"/>
          </a:xfrm>
        </p:spPr>
        <p:txBody>
          <a:bodyPr anchor="b"/>
          <a:lstStyle>
            <a:lvl1pPr>
              <a:defRPr sz="288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ED9EDB2-9E5A-4E39-89F2-6C6AC01898A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2880"/>
            </a:lvl1pPr>
            <a:lvl2pPr marL="411480" indent="0">
              <a:buNone/>
              <a:defRPr sz="2520"/>
            </a:lvl2pPr>
            <a:lvl3pPr marL="822960" indent="0">
              <a:buNone/>
              <a:defRPr sz="2160"/>
            </a:lvl3pPr>
            <a:lvl4pPr marL="1234440" indent="0">
              <a:buNone/>
              <a:defRPr sz="1800"/>
            </a:lvl4pPr>
            <a:lvl5pPr marL="1645920" indent="0">
              <a:buNone/>
              <a:defRPr sz="1800"/>
            </a:lvl5pPr>
            <a:lvl6pPr marL="2057400" indent="0">
              <a:buNone/>
              <a:defRPr sz="1800"/>
            </a:lvl6pPr>
            <a:lvl7pPr marL="2468880" indent="0">
              <a:buNone/>
              <a:defRPr sz="1800"/>
            </a:lvl7pPr>
            <a:lvl8pPr marL="2880360" indent="0">
              <a:buNone/>
              <a:defRPr sz="1800"/>
            </a:lvl8pPr>
            <a:lvl9pPr marL="3291840" indent="0">
              <a:buNone/>
              <a:defRPr sz="18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3C47640-0F80-40AE-A9C5-135F153050D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7" cy="3811588"/>
          </a:xfrm>
        </p:spPr>
        <p:txBody>
          <a:bodyPr/>
          <a:lstStyle>
            <a:lvl1pPr marL="0" indent="0">
              <a:buNone/>
              <a:defRPr sz="1440"/>
            </a:lvl1pPr>
            <a:lvl2pPr marL="411480" indent="0">
              <a:buNone/>
              <a:defRPr sz="1260"/>
            </a:lvl2pPr>
            <a:lvl3pPr marL="822960" indent="0">
              <a:buNone/>
              <a:defRPr sz="1080"/>
            </a:lvl3pPr>
            <a:lvl4pPr marL="1234440" indent="0">
              <a:buNone/>
              <a:defRPr sz="900"/>
            </a:lvl4pPr>
            <a:lvl5pPr marL="1645920" indent="0">
              <a:buNone/>
              <a:defRPr sz="900"/>
            </a:lvl5pPr>
            <a:lvl6pPr marL="2057400" indent="0">
              <a:buNone/>
              <a:defRPr sz="900"/>
            </a:lvl6pPr>
            <a:lvl7pPr marL="2468880" indent="0">
              <a:buNone/>
              <a:defRPr sz="900"/>
            </a:lvl7pPr>
            <a:lvl8pPr marL="2880360" indent="0">
              <a:buNone/>
              <a:defRPr sz="900"/>
            </a:lvl8pPr>
            <a:lvl9pPr marL="329184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2F5F449-F7E9-4D82-AF16-C15BC3DD89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B4EEE-7484-4DE9-A6D6-59F09D2B9C7A}" type="datetimeFigureOut">
              <a:rPr lang="en-US" smtClean="0"/>
              <a:t>2/14/23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01BAB74-FDD4-4DC9-99E7-F104A00218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4D92C9C-25F9-476F-8467-03B7E0BE5A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CAF19-C943-46FB-A1CC-19D4A8B910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688190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99BE5F-271C-40BC-9C92-7755713312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9801239-3DB4-4A18-91EA-E45406569C6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6A0294-E7CF-4A53-B7CA-10EFAE6AAD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B4EEE-7484-4DE9-A6D6-59F09D2B9C7A}" type="datetimeFigureOut">
              <a:rPr lang="en-US" smtClean="0"/>
              <a:t>2/14/23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399BB8-490C-4986-B858-625B23015F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B2AC4B-4B93-4003-A505-85DE46694C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CAF19-C943-46FB-A1CC-19D4A8B910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228489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DAB0B80-C6F8-48EE-8AC8-E909D582DA5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6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FB08D10-5094-4089-8CE3-28FB72702BF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6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240E46-4FBA-4605-A562-99BD7D241A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B4EEE-7484-4DE9-A6D6-59F09D2B9C7A}" type="datetimeFigureOut">
              <a:rPr lang="en-US" smtClean="0"/>
              <a:t>2/14/23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7F16D6-7CF8-41D7-99CC-FD877F685F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D9312A-7AE2-4B24-95CB-5D0F2E6F3F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CAF19-C943-46FB-A1CC-19D4A8B910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262367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C8C332-B0D3-D747-94CF-DCE6009647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7A90C32-570A-764B-A8CF-A8A06FF6C5A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DD0F75-CDB0-B747-AC9B-D26B35B69F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EB7C8-DCCC-C945-A467-4E6A194643D9}" type="datetimeFigureOut">
              <a:rPr lang="en-US" smtClean="0"/>
              <a:t>2/14/23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9A767D-A248-4248-A7B6-791DA7FADA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234BEF-9874-8749-8AC2-B7BBE1C3CB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00407-C17F-9047-AD60-CF8D623E0F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121066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BCDEF9-376F-E14E-960D-4F67F4C280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AE152F-DF84-3444-B941-CC029B2868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8CB852-5074-6A4A-9D07-393BFC01D0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EB7C8-DCCC-C945-A467-4E6A194643D9}" type="datetimeFigureOut">
              <a:rPr lang="en-US" smtClean="0"/>
              <a:t>2/14/23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2C409D-0850-0E42-9587-C99361EB44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45C523-C0D2-8D40-8EAD-F0437B8DF7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00407-C17F-9047-AD60-CF8D623E0F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4722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A0749D-D572-DA45-9ED2-6B77F461A2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1BF0E67-3B2D-4E43-976C-6045755D1F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4E45EE-5B3E-3A48-B5D8-E9EE0296F3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EB7C8-DCCC-C945-A467-4E6A194643D9}" type="datetimeFigureOut">
              <a:rPr lang="en-US" smtClean="0"/>
              <a:t>2/14/23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4802CC-202B-304B-B625-8F027F7B20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1FA012-4E8D-8F40-8F1D-E8ACEC09E0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00407-C17F-9047-AD60-CF8D623E0F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684278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23990D-4DD2-AC4F-9923-93BD30926D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3C82D9-1D88-AF44-B135-6E53A8FD244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1863DEB-1387-E043-A8D8-C1D12E2925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620B645-1CAB-034A-A2F9-045CC97CCF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EB7C8-DCCC-C945-A467-4E6A194643D9}" type="datetimeFigureOut">
              <a:rPr lang="en-US" smtClean="0"/>
              <a:t>2/14/23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65FC222-31CC-B844-8406-94B5ED9F87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00C4224-89AF-A440-B326-F5FDBBFA20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00407-C17F-9047-AD60-CF8D623E0F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410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6FF929-214D-4762-B3BF-D888E07568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7D4105-76B2-4C4F-A4B1-7FC32956F5F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99BE969-86FC-42EE-BD67-48856AAA70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6B74963-7F30-42B2-BFC0-3C75438787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7956F-1116-4160-B8A8-C25703D35109}" type="datetimeFigureOut">
              <a:rPr lang="en-US" smtClean="0"/>
              <a:t>2/14/23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E29976F-ADB8-4C00-9AC6-1AF55FF332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7E2915-A7A9-48AF-95E3-6A9295879F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D9A15B-E623-4C4A-A77D-6F8043E25A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582662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150D50-B374-214E-9C2D-91659942B0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DA448B7-3D22-514D-A5D2-DCAEB40E33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FA03FB9-52FC-BA4A-A8B6-A6583E74A71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61E23A7-BF19-1248-938A-564950F9FD3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149F7B9-AFC5-AF4E-88DE-E44F40A7478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94834AE-834C-9948-A9F2-725153B2D9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EB7C8-DCCC-C945-A467-4E6A194643D9}" type="datetimeFigureOut">
              <a:rPr lang="en-US" smtClean="0"/>
              <a:t>2/14/23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3FA149D-4824-FF48-8A04-EE4944069C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9E134AE-618B-8F44-A6EB-AA25C3AB75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00407-C17F-9047-AD60-CF8D623E0F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93360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CD6EDB-B14A-A143-B270-FDEC04B5C7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44346DE-9293-5243-9991-0478C1661B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EB7C8-DCCC-C945-A467-4E6A194643D9}" type="datetimeFigureOut">
              <a:rPr lang="en-US" smtClean="0"/>
              <a:t>2/14/23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496D207-ACFB-134F-BD94-846C3E537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5F92A18-1F84-714A-AE99-44F6090E3D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00407-C17F-9047-AD60-CF8D623E0F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407262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1B5055B-A825-0144-98FB-2548D1E3B7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EB7C8-DCCC-C945-A467-4E6A194643D9}" type="datetimeFigureOut">
              <a:rPr lang="en-US" smtClean="0"/>
              <a:t>2/14/23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7ECBF48-7A55-4049-94C0-74F3925DDA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61F364-B884-E440-9F60-6C9B36CDF4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00407-C17F-9047-AD60-CF8D623E0F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924276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2C940D-6355-8647-92B8-E59AFECE04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3D7B8C-BB42-7F4E-BA73-5B935D0CCB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16F4540-8A49-1C41-B8F0-3DCDB7CE82C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DC93EB2-B420-DD46-9914-4845372B61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EB7C8-DCCC-C945-A467-4E6A194643D9}" type="datetimeFigureOut">
              <a:rPr lang="en-US" smtClean="0"/>
              <a:t>2/14/23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501D32E-1B06-614A-975E-BDD60DA8FD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75EC1D8-4A2F-8349-9404-791F241551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00407-C17F-9047-AD60-CF8D623E0F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02975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A9465A-0476-2C44-B940-6DF2775C6C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1194810-AA0C-294F-B93E-4B1A00FD156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079523A-8CD5-1949-8EA5-736A30337DC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2A38C29-94A4-D24E-877C-BCC091C05C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EB7C8-DCCC-C945-A467-4E6A194643D9}" type="datetimeFigureOut">
              <a:rPr lang="en-US" smtClean="0"/>
              <a:t>2/14/23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D25E438-A70F-8D44-AD8E-324BC556CC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E92013E-3A55-7945-8EE6-2E06F70C3F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00407-C17F-9047-AD60-CF8D623E0F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559126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3BDE63-EF1D-9642-ABFE-BFE6F19B85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D18A605-B3C8-2F4D-B30C-0693EBDCB38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43A093-B422-BC4C-9EFA-FCFC3CE3A9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EB7C8-DCCC-C945-A467-4E6A194643D9}" type="datetimeFigureOut">
              <a:rPr lang="en-US" smtClean="0"/>
              <a:t>2/14/23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529CB5-E46A-FD4E-B9E4-3477B1DCE7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85D486-12CA-4448-9638-01592C4EE0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00407-C17F-9047-AD60-CF8D623E0F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755900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4620A91-2155-3C40-9ED3-0EF2FB5D43F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EB194FE-76CA-E348-9F04-790AE08A933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729713-18D4-5A43-BA12-245BE17384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EB7C8-DCCC-C945-A467-4E6A194643D9}" type="datetimeFigureOut">
              <a:rPr lang="en-US" smtClean="0"/>
              <a:t>2/14/23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5A35DD-BB88-CD49-9C12-DBDC78D36B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0D35ED-912A-D342-B8A1-42833F80F5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00407-C17F-9047-AD60-CF8D623E0F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869549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46336708"/>
      </p:ext>
    </p:extLst>
  </p:cSld>
  <p:clrMapOvr>
    <a:masterClrMapping/>
  </p:clrMapOvr>
  <p:transition spd="med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69308790"/>
      </p:ext>
    </p:extLst>
  </p:cSld>
  <p:clrMapOvr>
    <a:masterClrMapping/>
  </p:clrMapOvr>
  <p:transition spd="med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2DEA3E-F165-44D4-9D60-B4DA2442197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5119786-0E7B-4655-BD4F-52B6DE567DC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5DEBC1-CE70-48FC-B14E-B0365CC209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7956F-1116-4160-B8A8-C25703D35109}" type="datetimeFigureOut">
              <a:rPr lang="en-US" smtClean="0"/>
              <a:t>2/14/23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9B9072-7557-4C4C-A7CF-FA0FAEC302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ADC4B7-E4A4-495E-A163-551E817210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D9A15B-E623-4C4A-A77D-6F8043E25A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92833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790FC5-C3F1-4568-912F-6B2913AE63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88492A6-6458-4BB3-A830-054AB22575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09FCEFD-970F-4876-909C-FA02CC6E894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FE4E9FD-7D81-47E8-AD77-300EB6847E3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FEA0EE1-067A-4470-B219-926D0E80728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014FA9C-660B-4429-AD72-C9A43F8706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7956F-1116-4160-B8A8-C25703D35109}" type="datetimeFigureOut">
              <a:rPr lang="en-US" smtClean="0"/>
              <a:t>2/14/23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403FE75-6487-4367-82F3-B33F2973E0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2AD5A05-23FC-4D9E-83CE-BC9E77B2F4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D9A15B-E623-4C4A-A77D-6F8043E25A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8702686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796909-E6D0-1A23-9862-92322D975F3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4CDE4A0-6F0B-F724-BA8C-17F3BA130F9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D179DB-2962-B74F-1B97-DCEBCEDDC1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55D47-0F88-48C3-AEA6-99FF032DAA8E}" type="datetimeFigureOut">
              <a:rPr lang="en-US" smtClean="0"/>
              <a:t>2/14/23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66F50B-C18D-9489-9C0C-2AA1A3FD79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2B1FBB-B7DE-91AA-1935-1CFE584F3C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7CA75-0F30-4572-A7EA-51FEDF960A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3247639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8F1417-4701-5C4F-AC48-72BAAAAADA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A7B5F2-2E39-1FF2-A8A6-30F3C1A46C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578E04-402D-FAC6-CB30-70EBD16182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55D47-0F88-48C3-AEA6-99FF032DAA8E}" type="datetimeFigureOut">
              <a:rPr lang="en-US" smtClean="0"/>
              <a:t>2/14/23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3B05F7-8B69-BEC3-6734-0C38CE1F4C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A0F91C-A6DB-9126-0D06-F202A81416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7CA75-0F30-4572-A7EA-51FEDF960A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0848647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C5115F-240B-77C8-4C98-3F300D7D02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91E43FC-6AC1-17D2-49FE-2DF7355EC2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775DDB-663A-7EFD-F3A0-E438D000F1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55D47-0F88-48C3-AEA6-99FF032DAA8E}" type="datetimeFigureOut">
              <a:rPr lang="en-US" smtClean="0"/>
              <a:t>2/14/23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69BDED-2371-95B0-ED11-C0475DAAEB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506B06-410F-AD5D-C618-E0CA3D0588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7CA75-0F30-4572-A7EA-51FEDF960A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4090112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20F9DF-2519-F684-E4C0-FD235E077B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3BABE5-632D-D091-EF1A-186E669E25C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8520216-088E-71F9-C442-29D5C720D90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2704B1C-FB1D-5D32-79D5-90875C35F0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55D47-0F88-48C3-AEA6-99FF032DAA8E}" type="datetimeFigureOut">
              <a:rPr lang="en-US" smtClean="0"/>
              <a:t>2/14/23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CBE0687-7F14-B7A9-6C1D-2415F70B35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402D4A9-22F5-E054-B894-286C00CE21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7CA75-0F30-4572-A7EA-51FEDF960A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1681685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9B2E77-7FFE-5B72-88EE-CC880BE277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7FFDDE3-70EE-AE95-6410-5C88BBE071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9AAE82F-4899-A4D2-77B9-DA63186B81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C7A364C-9DA6-C1FC-BCCD-288E6858E1F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0B14594-66A9-1151-352E-9AB6B283DE1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ACA4F40-E245-CA16-8938-F746B432ED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55D47-0F88-48C3-AEA6-99FF032DAA8E}" type="datetimeFigureOut">
              <a:rPr lang="en-US" smtClean="0"/>
              <a:t>2/14/23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A64C761-B4E4-2989-E511-2BC3001BB2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4B426D1-6AFB-2890-38F7-12AEA52A92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7CA75-0F30-4572-A7EA-51FEDF960A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7338671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F7ED37-9326-FEEB-0222-A980DCCFDB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C3D943F-7A8C-4F4D-1E1E-A61E8181F6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55D47-0F88-48C3-AEA6-99FF032DAA8E}" type="datetimeFigureOut">
              <a:rPr lang="en-US" smtClean="0"/>
              <a:t>2/14/23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16263B9-EDBD-9A7A-CA85-7DBD21289C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D747072-BFC5-019B-50F2-6ECBC4B303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7CA75-0F30-4572-A7EA-51FEDF960A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9632546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5E748DE-7E34-DA52-C3D8-D14497883C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55D47-0F88-48C3-AEA6-99FF032DAA8E}" type="datetimeFigureOut">
              <a:rPr lang="en-US" smtClean="0"/>
              <a:t>2/14/23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4F8CE32-CA4A-B3E5-18E0-D807920E7C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9120BC4-C1FF-0A3C-18C8-01F22FFDC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7CA75-0F30-4572-A7EA-51FEDF960A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973653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DAB2C8-D6AC-2D92-F51D-FBFCA53C88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3F2BDF-9937-51D6-7443-A5DB5E5C29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AE9F22-10AE-12EE-C030-54BBCBBAC4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05C6E62-C62B-A991-BC73-55175454D5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55D47-0F88-48C3-AEA6-99FF032DAA8E}" type="datetimeFigureOut">
              <a:rPr lang="en-US" smtClean="0"/>
              <a:t>2/14/23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84D524A-9C0E-13E0-1562-05627DC849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285F66B-B65D-8CC1-6001-041545DC2C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7CA75-0F30-4572-A7EA-51FEDF960A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5014430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5F0613-75D8-8031-01E3-3B98C1F59B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3087AF8-4A97-7407-71EA-FCBEFADF3E7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611AE7F-B31F-A29E-81D8-82CA31B4EE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4196713-8DEF-09C7-A4B1-E58EFC4B6D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55D47-0F88-48C3-AEA6-99FF032DAA8E}" type="datetimeFigureOut">
              <a:rPr lang="en-US" smtClean="0"/>
              <a:t>2/14/23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2EDF9BD-B6C5-87CA-406A-A9331A0E6F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6936A22-BE4C-3722-7902-03B77BE845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7CA75-0F30-4572-A7EA-51FEDF960A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3388160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A59AAF-D5B5-C6D6-573A-890AD39D1F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FDF5D55-BAC5-0236-016E-22A5EDB8D3D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53A5F6-A06B-3754-A600-FBD198A692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55D47-0F88-48C3-AEA6-99FF032DAA8E}" type="datetimeFigureOut">
              <a:rPr lang="en-US" smtClean="0"/>
              <a:t>2/14/23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60D582-7AC5-410F-3431-79CDDF687E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B892D7-0D05-5A1D-5C0F-75231E12F5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7CA75-0F30-4572-A7EA-51FEDF960A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54841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E18CBF-E998-40CB-8DF3-058EEAFBA5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9B77A50-49E8-4800-A1EF-6E5D6FC458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7956F-1116-4160-B8A8-C25703D35109}" type="datetimeFigureOut">
              <a:rPr lang="en-US" smtClean="0"/>
              <a:t>2/14/23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0A62EC0-8A99-4F2A-AD18-027B55AB01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68EC84-21EF-4694-BA19-F601AB6815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D9A15B-E623-4C4A-A77D-6F8043E25A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7159432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90FC95C-3626-5B22-A6E0-A041258AA31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07639C6-A5FF-1524-277C-43E9602D9F2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DBA561-D668-957B-377D-E3A18C1722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55D47-0F88-48C3-AEA6-99FF032DAA8E}" type="datetimeFigureOut">
              <a:rPr lang="en-US" smtClean="0"/>
              <a:t>2/14/23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2F5198-6E0E-7F59-6E97-002885B15D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063CB5-E292-997B-E9A6-8D402B8840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7CA75-0F30-4572-A7EA-51FEDF960A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76941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70ADFCD-C634-416E-A2F7-4E6E8460DE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7956F-1116-4160-B8A8-C25703D35109}" type="datetimeFigureOut">
              <a:rPr lang="en-US" smtClean="0"/>
              <a:t>2/14/23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9E5E521-E079-4A81-9399-F63CCCB8FF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00105F7-AA48-4C6E-9176-0E4988C4D7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D9A15B-E623-4C4A-A77D-6F8043E25A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74880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7AAD68-A031-489E-8BC4-D994A23932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5633D6-3C79-4AAB-895B-96A9E0157C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375B5B9-D7CB-41C5-BF1C-16A6A9DFD10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3DAC40-D75B-41FE-B505-3E06B0B183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7956F-1116-4160-B8A8-C25703D35109}" type="datetimeFigureOut">
              <a:rPr lang="en-US" smtClean="0"/>
              <a:t>2/14/23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765FFF7-B3B9-4D0A-BCE3-8AA8BF245E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D50F4F2-D862-4128-9C8E-F640B3CC12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D9A15B-E623-4C4A-A77D-6F8043E25A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32010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D473FC-8A0D-4291-9CD8-A91A8149DE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1E73F00-4CC0-40A2-99A7-1D7926AE73A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7C364A3-2492-41C1-88A0-C82375E0F7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1ED8DFD-6F92-454C-81DF-915EE115BD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7956F-1116-4160-B8A8-C25703D35109}" type="datetimeFigureOut">
              <a:rPr lang="en-US" smtClean="0"/>
              <a:t>2/14/23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D641D9B-DDE1-4A79-93BD-D6E84947F2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D36F65-C1E5-40D2-A71C-758BEE1FC0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D9A15B-E623-4C4A-A77D-6F8043E25A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06918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9.xml"/><Relationship Id="rId2" Type="http://schemas.openxmlformats.org/officeDocument/2006/relationships/slideLayout" Target="../slideLayouts/slideLayout48.xml"/><Relationship Id="rId1" Type="http://schemas.openxmlformats.org/officeDocument/2006/relationships/slideLayout" Target="../slideLayouts/slideLayout47.xml"/><Relationship Id="rId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7.xml"/><Relationship Id="rId3" Type="http://schemas.openxmlformats.org/officeDocument/2006/relationships/slideLayout" Target="../slideLayouts/slideLayout52.xml"/><Relationship Id="rId7" Type="http://schemas.openxmlformats.org/officeDocument/2006/relationships/slideLayout" Target="../slideLayouts/slideLayout56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1.xml"/><Relationship Id="rId1" Type="http://schemas.openxmlformats.org/officeDocument/2006/relationships/slideLayout" Target="../slideLayouts/slideLayout50.xml"/><Relationship Id="rId6" Type="http://schemas.openxmlformats.org/officeDocument/2006/relationships/slideLayout" Target="../slideLayouts/slideLayout55.xml"/><Relationship Id="rId11" Type="http://schemas.openxmlformats.org/officeDocument/2006/relationships/slideLayout" Target="../slideLayouts/slideLayout60.xml"/><Relationship Id="rId5" Type="http://schemas.openxmlformats.org/officeDocument/2006/relationships/slideLayout" Target="../slideLayouts/slideLayout54.xml"/><Relationship Id="rId10" Type="http://schemas.openxmlformats.org/officeDocument/2006/relationships/slideLayout" Target="../slideLayouts/slideLayout59.xml"/><Relationship Id="rId4" Type="http://schemas.openxmlformats.org/officeDocument/2006/relationships/slideLayout" Target="../slideLayouts/slideLayout53.xml"/><Relationship Id="rId9" Type="http://schemas.openxmlformats.org/officeDocument/2006/relationships/slideLayout" Target="../slideLayouts/slideLayout5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852CCA6-ECF7-432A-A06D-AC8F0BA2C4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935384E-749D-4B1B-BD24-A5514B25A8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342D6B-51F0-43EE-95DB-4EEDA098DEB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A7956F-1116-4160-B8A8-C25703D35109}" type="datetimeFigureOut">
              <a:rPr lang="en-US" smtClean="0"/>
              <a:t>2/14/23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5E0A49-4724-40F6-B39C-3C7E3044A91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3EDFFF-87C6-408A-9F17-F8AF574927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D9A15B-E623-4C4A-A77D-6F8043E25A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87233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852CCA6-ECF7-432A-A06D-AC8F0BA2C4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935384E-749D-4B1B-BD24-A5514B25A8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342D6B-51F0-43EE-95DB-4EEDA098DEB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A7956F-1116-4160-B8A8-C25703D351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2/14/23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5E0A49-4724-40F6-B39C-3C7E3044A91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3EDFFF-87C6-408A-9F17-F8AF574927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AD9A15B-E623-4C4A-A77D-6F8043E25AF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089319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  <p:sldLayoutId id="2147483696" r:id="rId5"/>
    <p:sldLayoutId id="2147483697" r:id="rId6"/>
    <p:sldLayoutId id="2147483698" r:id="rId7"/>
    <p:sldLayoutId id="2147483699" r:id="rId8"/>
    <p:sldLayoutId id="2147483700" r:id="rId9"/>
    <p:sldLayoutId id="2147483701" r:id="rId10"/>
    <p:sldLayoutId id="2147483702" r:id="rId11"/>
    <p:sldLayoutId id="214748370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511B541-8943-41D8-86ED-5848CBAF06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DD2009D-D1C0-4408-9D0D-52D8CA819A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4772EF-8575-45B1-AD3F-CB143DCF8F3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CB4EEE-7484-4DE9-A6D6-59F09D2B9C7A}" type="datetimeFigureOut">
              <a:rPr lang="en-US" smtClean="0"/>
              <a:t>2/14/23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102469-ED16-4024-8B7D-6726C5AC411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99C47C-0470-462F-989F-561157396A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9CAF19-C943-46FB-A1CC-19D4A8B910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07339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  <p:sldLayoutId id="2147483706" r:id="rId2"/>
    <p:sldLayoutId id="2147483707" r:id="rId3"/>
    <p:sldLayoutId id="2147483708" r:id="rId4"/>
    <p:sldLayoutId id="2147483709" r:id="rId5"/>
    <p:sldLayoutId id="2147483710" r:id="rId6"/>
    <p:sldLayoutId id="2147483711" r:id="rId7"/>
    <p:sldLayoutId id="2147483712" r:id="rId8"/>
    <p:sldLayoutId id="2147483713" r:id="rId9"/>
    <p:sldLayoutId id="2147483714" r:id="rId10"/>
    <p:sldLayoutId id="2147483715" r:id="rId11"/>
  </p:sldLayoutIdLst>
  <p:txStyles>
    <p:titleStyle>
      <a:lvl1pPr algn="l" defTabSz="822960" rtl="0" eaLnBrk="1" latinLnBrk="0" hangingPunct="1">
        <a:lnSpc>
          <a:spcPct val="90000"/>
        </a:lnSpc>
        <a:spcBef>
          <a:spcPct val="0"/>
        </a:spcBef>
        <a:buNone/>
        <a:defRPr sz="396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05740" indent="-205740" algn="l" defTabSz="822960" rtl="0" eaLnBrk="1" latinLnBrk="0" hangingPunct="1">
        <a:lnSpc>
          <a:spcPct val="90000"/>
        </a:lnSpc>
        <a:spcBef>
          <a:spcPts val="9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1pPr>
      <a:lvl2pPr marL="617220" indent="-205740" algn="l" defTabSz="82296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2160" kern="1200">
          <a:solidFill>
            <a:schemeClr val="tx1"/>
          </a:solidFill>
          <a:latin typeface="+mn-lt"/>
          <a:ea typeface="+mn-ea"/>
          <a:cs typeface="+mn-cs"/>
        </a:defRPr>
      </a:lvl2pPr>
      <a:lvl3pPr marL="1028700" indent="-205740" algn="l" defTabSz="82296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440180" indent="-205740" algn="l" defTabSz="82296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620" kern="1200">
          <a:solidFill>
            <a:schemeClr val="tx1"/>
          </a:solidFill>
          <a:latin typeface="+mn-lt"/>
          <a:ea typeface="+mn-ea"/>
          <a:cs typeface="+mn-cs"/>
        </a:defRPr>
      </a:lvl4pPr>
      <a:lvl5pPr marL="1851660" indent="-205740" algn="l" defTabSz="82296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620" kern="1200">
          <a:solidFill>
            <a:schemeClr val="tx1"/>
          </a:solidFill>
          <a:latin typeface="+mn-lt"/>
          <a:ea typeface="+mn-ea"/>
          <a:cs typeface="+mn-cs"/>
        </a:defRPr>
      </a:lvl5pPr>
      <a:lvl6pPr marL="2263140" indent="-205740" algn="l" defTabSz="82296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620" kern="1200">
          <a:solidFill>
            <a:schemeClr val="tx1"/>
          </a:solidFill>
          <a:latin typeface="+mn-lt"/>
          <a:ea typeface="+mn-ea"/>
          <a:cs typeface="+mn-cs"/>
        </a:defRPr>
      </a:lvl6pPr>
      <a:lvl7pPr marL="2674620" indent="-205740" algn="l" defTabSz="82296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620" kern="1200">
          <a:solidFill>
            <a:schemeClr val="tx1"/>
          </a:solidFill>
          <a:latin typeface="+mn-lt"/>
          <a:ea typeface="+mn-ea"/>
          <a:cs typeface="+mn-cs"/>
        </a:defRPr>
      </a:lvl7pPr>
      <a:lvl8pPr marL="3086100" indent="-205740" algn="l" defTabSz="82296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620" kern="1200">
          <a:solidFill>
            <a:schemeClr val="tx1"/>
          </a:solidFill>
          <a:latin typeface="+mn-lt"/>
          <a:ea typeface="+mn-ea"/>
          <a:cs typeface="+mn-cs"/>
        </a:defRPr>
      </a:lvl8pPr>
      <a:lvl9pPr marL="3497580" indent="-205740" algn="l" defTabSz="82296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62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1pPr>
      <a:lvl2pPr marL="41148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3pPr>
      <a:lvl4pPr marL="123444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5pPr>
      <a:lvl6pPr marL="205740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7pPr>
      <a:lvl8pPr marL="288036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8pPr>
      <a:lvl9pPr marL="329184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2C40AF8-D2AA-BD48-AFCB-61A2E90F23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E09C6D2-9C5E-A94C-9031-20078B5553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EC0FAB-6235-284C-9F47-DE676446805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4EB7C8-DCCC-C945-A467-4E6A194643D9}" type="datetimeFigureOut">
              <a:rPr lang="en-US" smtClean="0"/>
              <a:t>2/14/23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EFA34F-5EEC-E74F-9E20-FE367361B17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AF7FF8-9729-6343-A228-1156269750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000407-C17F-9047-AD60-CF8D623E0F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3663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6" r:id="rId1"/>
    <p:sldLayoutId id="2147483737" r:id="rId2"/>
    <p:sldLayoutId id="2147483738" r:id="rId3"/>
    <p:sldLayoutId id="2147483739" r:id="rId4"/>
    <p:sldLayoutId id="2147483740" r:id="rId5"/>
    <p:sldLayoutId id="2147483741" r:id="rId6"/>
    <p:sldLayoutId id="2147483742" r:id="rId7"/>
    <p:sldLayoutId id="2147483743" r:id="rId8"/>
    <p:sldLayoutId id="2147483744" r:id="rId9"/>
    <p:sldLayoutId id="2147483745" r:id="rId10"/>
    <p:sldLayoutId id="214748374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115334" y="313119"/>
            <a:ext cx="320207" cy="461665"/>
          </a:xfrm>
          <a:prstGeom prst="rect">
            <a:avLst/>
          </a:prstGeom>
          <a:solidFill>
            <a:srgbClr val="37AC57"/>
          </a:solidFill>
          <a:ln w="12700">
            <a:miter lim="400000"/>
          </a:ln>
        </p:spPr>
        <p:txBody>
          <a:bodyPr lIns="45719" rIns="45719" anchor="ctr">
            <a:spAutoFit/>
          </a:bodyPr>
          <a:lstStyle>
            <a:lvl1pPr indent="29369" algn="ctr">
              <a:defRPr sz="1200">
                <a:solidFill>
                  <a:srgbClr val="FFFFFF"/>
                </a:solidFill>
                <a:latin typeface="Poppins Medium"/>
                <a:ea typeface="Poppins Medium"/>
                <a:cs typeface="Poppins Medium"/>
                <a:sym typeface="Poppins Medium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3" name="Title Text"/>
          <p:cNvSpPr txBox="1">
            <a:spLocks noGrp="1"/>
          </p:cNvSpPr>
          <p:nvPr>
            <p:ph type="title"/>
          </p:nvPr>
        </p:nvSpPr>
        <p:spPr>
          <a:xfrm>
            <a:off x="609600" y="92075"/>
            <a:ext cx="10972801" cy="150812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4" name="Body Level One…"/>
          <p:cNvSpPr txBox="1">
            <a:spLocks noGrp="1"/>
          </p:cNvSpPr>
          <p:nvPr>
            <p:ph type="body" idx="1"/>
          </p:nvPr>
        </p:nvSpPr>
        <p:spPr>
          <a:xfrm>
            <a:off x="609600" y="1600200"/>
            <a:ext cx="10972801" cy="5257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</p:spTree>
    <p:extLst>
      <p:ext uri="{BB962C8B-B14F-4D97-AF65-F5344CB8AC3E}">
        <p14:creationId xmlns:p14="http://schemas.microsoft.com/office/powerpoint/2010/main" val="10557596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9" r:id="rId1"/>
    <p:sldLayoutId id="2147483750" r:id="rId2"/>
    <p:sldLayoutId id="2147483751" r:id="rId3"/>
  </p:sldLayoutIdLst>
  <p:transition spd="med"/>
  <p:txStyles>
    <p:titleStyle>
      <a:lvl1pPr marL="0" marR="0" indent="0" algn="l" defTabSz="914172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350" b="0" i="0" u="none" strike="noStrike" cap="none" spc="0" baseline="0">
          <a:solidFill>
            <a:srgbClr val="000000"/>
          </a:solidFill>
          <a:uFillTx/>
          <a:latin typeface="Poppins Bold"/>
          <a:ea typeface="Poppins Bold"/>
          <a:cs typeface="Poppins Bold"/>
          <a:sym typeface="Poppins Bold"/>
        </a:defRPr>
      </a:lvl1pPr>
      <a:lvl2pPr marL="0" marR="0" indent="0" algn="l" defTabSz="914172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350" b="0" i="0" u="none" strike="noStrike" cap="none" spc="0" baseline="0">
          <a:solidFill>
            <a:srgbClr val="000000"/>
          </a:solidFill>
          <a:uFillTx/>
          <a:latin typeface="Poppins Bold"/>
          <a:ea typeface="Poppins Bold"/>
          <a:cs typeface="Poppins Bold"/>
          <a:sym typeface="Poppins Bold"/>
        </a:defRPr>
      </a:lvl2pPr>
      <a:lvl3pPr marL="0" marR="0" indent="0" algn="l" defTabSz="914172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350" b="0" i="0" u="none" strike="noStrike" cap="none" spc="0" baseline="0">
          <a:solidFill>
            <a:srgbClr val="000000"/>
          </a:solidFill>
          <a:uFillTx/>
          <a:latin typeface="Poppins Bold"/>
          <a:ea typeface="Poppins Bold"/>
          <a:cs typeface="Poppins Bold"/>
          <a:sym typeface="Poppins Bold"/>
        </a:defRPr>
      </a:lvl3pPr>
      <a:lvl4pPr marL="0" marR="0" indent="0" algn="l" defTabSz="914172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350" b="0" i="0" u="none" strike="noStrike" cap="none" spc="0" baseline="0">
          <a:solidFill>
            <a:srgbClr val="000000"/>
          </a:solidFill>
          <a:uFillTx/>
          <a:latin typeface="Poppins Bold"/>
          <a:ea typeface="Poppins Bold"/>
          <a:cs typeface="Poppins Bold"/>
          <a:sym typeface="Poppins Bold"/>
        </a:defRPr>
      </a:lvl4pPr>
      <a:lvl5pPr marL="0" marR="0" indent="0" algn="l" defTabSz="914172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350" b="0" i="0" u="none" strike="noStrike" cap="none" spc="0" baseline="0">
          <a:solidFill>
            <a:srgbClr val="000000"/>
          </a:solidFill>
          <a:uFillTx/>
          <a:latin typeface="Poppins Bold"/>
          <a:ea typeface="Poppins Bold"/>
          <a:cs typeface="Poppins Bold"/>
          <a:sym typeface="Poppins Bold"/>
        </a:defRPr>
      </a:lvl5pPr>
      <a:lvl6pPr marL="0" marR="0" indent="0" algn="l" defTabSz="914172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350" b="0" i="0" u="none" strike="noStrike" cap="none" spc="0" baseline="0">
          <a:solidFill>
            <a:srgbClr val="000000"/>
          </a:solidFill>
          <a:uFillTx/>
          <a:latin typeface="Poppins Bold"/>
          <a:ea typeface="Poppins Bold"/>
          <a:cs typeface="Poppins Bold"/>
          <a:sym typeface="Poppins Bold"/>
        </a:defRPr>
      </a:lvl6pPr>
      <a:lvl7pPr marL="0" marR="0" indent="0" algn="l" defTabSz="914172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350" b="0" i="0" u="none" strike="noStrike" cap="none" spc="0" baseline="0">
          <a:solidFill>
            <a:srgbClr val="000000"/>
          </a:solidFill>
          <a:uFillTx/>
          <a:latin typeface="Poppins Bold"/>
          <a:ea typeface="Poppins Bold"/>
          <a:cs typeface="Poppins Bold"/>
          <a:sym typeface="Poppins Bold"/>
        </a:defRPr>
      </a:lvl7pPr>
      <a:lvl8pPr marL="0" marR="0" indent="0" algn="l" defTabSz="914172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350" b="0" i="0" u="none" strike="noStrike" cap="none" spc="0" baseline="0">
          <a:solidFill>
            <a:srgbClr val="000000"/>
          </a:solidFill>
          <a:uFillTx/>
          <a:latin typeface="Poppins Bold"/>
          <a:ea typeface="Poppins Bold"/>
          <a:cs typeface="Poppins Bold"/>
          <a:sym typeface="Poppins Bold"/>
        </a:defRPr>
      </a:lvl8pPr>
      <a:lvl9pPr marL="0" marR="0" indent="0" algn="l" defTabSz="914172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350" b="0" i="0" u="none" strike="noStrike" cap="none" spc="0" baseline="0">
          <a:solidFill>
            <a:srgbClr val="000000"/>
          </a:solidFill>
          <a:uFillTx/>
          <a:latin typeface="Poppins Bold"/>
          <a:ea typeface="Poppins Bold"/>
          <a:cs typeface="Poppins Bold"/>
          <a:sym typeface="Poppins Bold"/>
        </a:defRPr>
      </a:lvl9pPr>
    </p:titleStyle>
    <p:bodyStyle>
      <a:lvl1pPr marL="0" marR="0" indent="0" algn="l" defTabSz="914172" rtl="0" latinLnBrk="0">
        <a:lnSpc>
          <a:spcPct val="90000"/>
        </a:lnSpc>
        <a:spcBef>
          <a:spcPts val="1000"/>
        </a:spcBef>
        <a:spcAft>
          <a:spcPts val="0"/>
        </a:spcAft>
        <a:buClrTx/>
        <a:buSzTx/>
        <a:buFontTx/>
        <a:buNone/>
        <a:tabLst/>
        <a:defRPr sz="2750" b="0" i="0" u="none" strike="noStrike" cap="none" spc="0" baseline="0">
          <a:solidFill>
            <a:srgbClr val="7F7F7F"/>
          </a:solidFill>
          <a:uFillTx/>
          <a:latin typeface="+mn-lt"/>
          <a:ea typeface="+mn-ea"/>
          <a:cs typeface="+mn-cs"/>
          <a:sym typeface="Lato Light"/>
        </a:defRPr>
      </a:lvl1pPr>
      <a:lvl2pPr marL="0" marR="0" indent="457086" algn="l" defTabSz="914172" rtl="0" latinLnBrk="0">
        <a:lnSpc>
          <a:spcPct val="90000"/>
        </a:lnSpc>
        <a:spcBef>
          <a:spcPts val="1000"/>
        </a:spcBef>
        <a:spcAft>
          <a:spcPts val="0"/>
        </a:spcAft>
        <a:buClrTx/>
        <a:buSzTx/>
        <a:buFontTx/>
        <a:buNone/>
        <a:tabLst/>
        <a:defRPr sz="2750" b="0" i="0" u="none" strike="noStrike" cap="none" spc="0" baseline="0">
          <a:solidFill>
            <a:srgbClr val="7F7F7F"/>
          </a:solidFill>
          <a:uFillTx/>
          <a:latin typeface="+mn-lt"/>
          <a:ea typeface="+mn-ea"/>
          <a:cs typeface="+mn-cs"/>
          <a:sym typeface="Lato Light"/>
        </a:defRPr>
      </a:lvl2pPr>
      <a:lvl3pPr marL="0" marR="0" indent="914172" algn="l" defTabSz="914172" rtl="0" latinLnBrk="0">
        <a:lnSpc>
          <a:spcPct val="90000"/>
        </a:lnSpc>
        <a:spcBef>
          <a:spcPts val="1000"/>
        </a:spcBef>
        <a:spcAft>
          <a:spcPts val="0"/>
        </a:spcAft>
        <a:buClrTx/>
        <a:buSzTx/>
        <a:buFontTx/>
        <a:buNone/>
        <a:tabLst/>
        <a:defRPr sz="2750" b="0" i="0" u="none" strike="noStrike" cap="none" spc="0" baseline="0">
          <a:solidFill>
            <a:srgbClr val="7F7F7F"/>
          </a:solidFill>
          <a:uFillTx/>
          <a:latin typeface="+mn-lt"/>
          <a:ea typeface="+mn-ea"/>
          <a:cs typeface="+mn-cs"/>
          <a:sym typeface="Lato Light"/>
        </a:defRPr>
      </a:lvl3pPr>
      <a:lvl4pPr marL="0" marR="0" indent="1371257" algn="l" defTabSz="914172" rtl="0" latinLnBrk="0">
        <a:lnSpc>
          <a:spcPct val="90000"/>
        </a:lnSpc>
        <a:spcBef>
          <a:spcPts val="1000"/>
        </a:spcBef>
        <a:spcAft>
          <a:spcPts val="0"/>
        </a:spcAft>
        <a:buClrTx/>
        <a:buSzTx/>
        <a:buFontTx/>
        <a:buNone/>
        <a:tabLst/>
        <a:defRPr sz="2750" b="0" i="0" u="none" strike="noStrike" cap="none" spc="0" baseline="0">
          <a:solidFill>
            <a:srgbClr val="7F7F7F"/>
          </a:solidFill>
          <a:uFillTx/>
          <a:latin typeface="+mn-lt"/>
          <a:ea typeface="+mn-ea"/>
          <a:cs typeface="+mn-cs"/>
          <a:sym typeface="Lato Light"/>
        </a:defRPr>
      </a:lvl4pPr>
      <a:lvl5pPr marL="0" marR="0" indent="1828342" algn="l" defTabSz="914172" rtl="0" latinLnBrk="0">
        <a:lnSpc>
          <a:spcPct val="90000"/>
        </a:lnSpc>
        <a:spcBef>
          <a:spcPts val="1000"/>
        </a:spcBef>
        <a:spcAft>
          <a:spcPts val="0"/>
        </a:spcAft>
        <a:buClrTx/>
        <a:buSzTx/>
        <a:buFontTx/>
        <a:buNone/>
        <a:tabLst/>
        <a:defRPr sz="2750" b="0" i="0" u="none" strike="noStrike" cap="none" spc="0" baseline="0">
          <a:solidFill>
            <a:srgbClr val="7F7F7F"/>
          </a:solidFill>
          <a:uFillTx/>
          <a:latin typeface="+mn-lt"/>
          <a:ea typeface="+mn-ea"/>
          <a:cs typeface="+mn-cs"/>
          <a:sym typeface="Lato Light"/>
        </a:defRPr>
      </a:lvl5pPr>
      <a:lvl6pPr marL="2644568" marR="0" indent="-359139" algn="l" defTabSz="914172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Tx/>
        <a:buChar char="•"/>
        <a:tabLst/>
        <a:defRPr sz="2750" b="0" i="0" u="none" strike="noStrike" cap="none" spc="0" baseline="0">
          <a:solidFill>
            <a:srgbClr val="7F7F7F"/>
          </a:solidFill>
          <a:uFillTx/>
          <a:latin typeface="+mn-lt"/>
          <a:ea typeface="+mn-ea"/>
          <a:cs typeface="+mn-cs"/>
          <a:sym typeface="Lato Light"/>
        </a:defRPr>
      </a:lvl6pPr>
      <a:lvl7pPr marL="3101653" marR="0" indent="-359139" algn="l" defTabSz="914172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Tx/>
        <a:buChar char="•"/>
        <a:tabLst/>
        <a:defRPr sz="2750" b="0" i="0" u="none" strike="noStrike" cap="none" spc="0" baseline="0">
          <a:solidFill>
            <a:srgbClr val="7F7F7F"/>
          </a:solidFill>
          <a:uFillTx/>
          <a:latin typeface="+mn-lt"/>
          <a:ea typeface="+mn-ea"/>
          <a:cs typeface="+mn-cs"/>
          <a:sym typeface="Lato Light"/>
        </a:defRPr>
      </a:lvl7pPr>
      <a:lvl8pPr marL="3558739" marR="0" indent="-359139" algn="l" defTabSz="914172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Tx/>
        <a:buChar char="•"/>
        <a:tabLst/>
        <a:defRPr sz="2750" b="0" i="0" u="none" strike="noStrike" cap="none" spc="0" baseline="0">
          <a:solidFill>
            <a:srgbClr val="7F7F7F"/>
          </a:solidFill>
          <a:uFillTx/>
          <a:latin typeface="+mn-lt"/>
          <a:ea typeface="+mn-ea"/>
          <a:cs typeface="+mn-cs"/>
          <a:sym typeface="Lato Light"/>
        </a:defRPr>
      </a:lvl8pPr>
      <a:lvl9pPr marL="4015824" marR="0" indent="-359139" algn="l" defTabSz="914172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Tx/>
        <a:buChar char="•"/>
        <a:tabLst/>
        <a:defRPr sz="2750" b="0" i="0" u="none" strike="noStrike" cap="none" spc="0" baseline="0">
          <a:solidFill>
            <a:srgbClr val="7F7F7F"/>
          </a:solidFill>
          <a:uFillTx/>
          <a:latin typeface="+mn-lt"/>
          <a:ea typeface="+mn-ea"/>
          <a:cs typeface="+mn-cs"/>
          <a:sym typeface="Lato Light"/>
        </a:defRPr>
      </a:lvl9pPr>
    </p:bodyStyle>
    <p:otherStyle>
      <a:lvl1pPr marL="0" marR="0" indent="29369" algn="ctr" defTabSz="91421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Poppins Medium"/>
        </a:defRPr>
      </a:lvl1pPr>
      <a:lvl2pPr marL="0" marR="0" indent="457108" algn="ctr" defTabSz="91421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Poppins Medium"/>
        </a:defRPr>
      </a:lvl2pPr>
      <a:lvl3pPr marL="0" marR="0" indent="914217" algn="ctr" defTabSz="91421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Poppins Medium"/>
        </a:defRPr>
      </a:lvl3pPr>
      <a:lvl4pPr marL="0" marR="0" indent="1371326" algn="ctr" defTabSz="91421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Poppins Medium"/>
        </a:defRPr>
      </a:lvl4pPr>
      <a:lvl5pPr marL="0" marR="0" indent="1828434" algn="ctr" defTabSz="91421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Poppins Medium"/>
        </a:defRPr>
      </a:lvl5pPr>
      <a:lvl6pPr marL="0" marR="0" indent="2285543" algn="ctr" defTabSz="91421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Poppins Medium"/>
        </a:defRPr>
      </a:lvl6pPr>
      <a:lvl7pPr marL="0" marR="0" indent="2742652" algn="ctr" defTabSz="91421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Poppins Medium"/>
        </a:defRPr>
      </a:lvl7pPr>
      <a:lvl8pPr marL="0" marR="0" indent="3199760" algn="ctr" defTabSz="91421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Poppins Medium"/>
        </a:defRPr>
      </a:lvl8pPr>
      <a:lvl9pPr marL="0" marR="0" indent="3656869" algn="ctr" defTabSz="91421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Poppins Medium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ED0EA8E-CC4B-D94E-20CE-CAB5AF51C9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35B7864-3003-5317-A57C-DAE1754ABC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484324-37A7-924B-DD14-A8467214673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055D47-0F88-48C3-AEA6-99FF032DAA8E}" type="datetimeFigureOut">
              <a:rPr lang="en-US" smtClean="0"/>
              <a:t>2/14/23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F2510F-CCAA-CBB7-3099-E47D164EBB6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694C11-129A-6143-5EE1-E301F7B9BDB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47CA75-0F30-4572-A7EA-51FEDF960A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6840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7" r:id="rId1"/>
    <p:sldLayoutId id="2147483768" r:id="rId2"/>
    <p:sldLayoutId id="2147483769" r:id="rId3"/>
    <p:sldLayoutId id="2147483770" r:id="rId4"/>
    <p:sldLayoutId id="2147483771" r:id="rId5"/>
    <p:sldLayoutId id="2147483772" r:id="rId6"/>
    <p:sldLayoutId id="2147483773" r:id="rId7"/>
    <p:sldLayoutId id="2147483774" r:id="rId8"/>
    <p:sldLayoutId id="2147483775" r:id="rId9"/>
    <p:sldLayoutId id="2147483776" r:id="rId10"/>
    <p:sldLayoutId id="214748377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chart" Target="../charts/chart4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3.xml"/><Relationship Id="rId5" Type="http://schemas.openxmlformats.org/officeDocument/2006/relationships/chart" Target="../charts/chart2.xml"/><Relationship Id="rId4" Type="http://schemas.openxmlformats.org/officeDocument/2006/relationships/chart" Target="../charts/char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6.xml"/><Relationship Id="rId4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9.xml"/><Relationship Id="rId5" Type="http://schemas.openxmlformats.org/officeDocument/2006/relationships/image" Target="../media/image18.png"/><Relationship Id="rId4" Type="http://schemas.openxmlformats.org/officeDocument/2006/relationships/image" Target="../media/image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8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8.xml"/><Relationship Id="rId4" Type="http://schemas.openxmlformats.org/officeDocument/2006/relationships/image" Target="../media/image1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8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8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8.xml"/><Relationship Id="rId4" Type="http://schemas.openxmlformats.org/officeDocument/2006/relationships/image" Target="../media/image2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9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8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8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9.xml"/><Relationship Id="rId4" Type="http://schemas.openxmlformats.org/officeDocument/2006/relationships/image" Target="../media/image2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9.xml"/><Relationship Id="rId4" Type="http://schemas.openxmlformats.org/officeDocument/2006/relationships/image" Target="../media/image2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2.jpe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3" Type="http://schemas.openxmlformats.org/officeDocument/2006/relationships/image" Target="../media/image5.png"/><Relationship Id="rId7" Type="http://schemas.openxmlformats.org/officeDocument/2006/relationships/image" Target="../media/image9.jpeg"/><Relationship Id="rId12" Type="http://schemas.openxmlformats.org/officeDocument/2006/relationships/image" Target="../media/image14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8.png"/><Relationship Id="rId11" Type="http://schemas.openxmlformats.org/officeDocument/2006/relationships/image" Target="../media/image13.jpeg"/><Relationship Id="rId5" Type="http://schemas.openxmlformats.org/officeDocument/2006/relationships/image" Target="../media/image7.jpeg"/><Relationship Id="rId10" Type="http://schemas.openxmlformats.org/officeDocument/2006/relationships/image" Target="../media/image12.jpe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rrow: Pentagon 2">
            <a:extLst>
              <a:ext uri="{FF2B5EF4-FFF2-40B4-BE49-F238E27FC236}">
                <a16:creationId xmlns:a16="http://schemas.microsoft.com/office/drawing/2014/main" id="{C04311D4-275A-443F-942C-E89EC9BE6B78}"/>
              </a:ext>
            </a:extLst>
          </p:cNvPr>
          <p:cNvSpPr/>
          <p:nvPr/>
        </p:nvSpPr>
        <p:spPr>
          <a:xfrm>
            <a:off x="1118154" y="1424566"/>
            <a:ext cx="9700591" cy="1649896"/>
          </a:xfrm>
          <a:prstGeom prst="homePlat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E647F59-AF4B-4F03-92C8-B1007C81D9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C981FEF-19B9-4885-80CB-A60E238ABFA9}" type="slidenum">
              <a:rPr kumimoji="0" lang="th-TH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th-TH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Cordia New" panose="020B0304020202020204" pitchFamily="34" charset="-34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5237C3E-9FE9-40B8-9186-D4E53AD385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46688" y="14272"/>
            <a:ext cx="2546153" cy="92333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565710A-5E92-4D04-8740-3F2D154F967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00300" y="4833966"/>
            <a:ext cx="9791700" cy="202408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D5EA1D0-3986-477C-9646-0798236EB8C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73173"/>
          <a:stretch/>
        </p:blipFill>
        <p:spPr>
          <a:xfrm flipH="1">
            <a:off x="-5080" y="4848447"/>
            <a:ext cx="2405380" cy="2024083"/>
          </a:xfrm>
          <a:prstGeom prst="rect">
            <a:avLst/>
          </a:prstGeom>
        </p:spPr>
      </p:pic>
      <p:sp>
        <p:nvSpPr>
          <p:cNvPr id="9" name="Arrow: Chevron 8">
            <a:extLst>
              <a:ext uri="{FF2B5EF4-FFF2-40B4-BE49-F238E27FC236}">
                <a16:creationId xmlns:a16="http://schemas.microsoft.com/office/drawing/2014/main" id="{208C19DB-08D6-4734-B587-35ABD69E1AC0}"/>
              </a:ext>
            </a:extLst>
          </p:cNvPr>
          <p:cNvSpPr/>
          <p:nvPr/>
        </p:nvSpPr>
        <p:spPr>
          <a:xfrm>
            <a:off x="10171047" y="1424566"/>
            <a:ext cx="1373255" cy="1649896"/>
          </a:xfrm>
          <a:prstGeom prst="chevron">
            <a:avLst>
              <a:gd name="adj" fmla="val 63751"/>
            </a:avLst>
          </a:prstGeom>
          <a:solidFill>
            <a:srgbClr val="8F53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9019809-FE90-4BA7-AF64-E74DAA251900}"/>
              </a:ext>
            </a:extLst>
          </p:cNvPr>
          <p:cNvSpPr/>
          <p:nvPr/>
        </p:nvSpPr>
        <p:spPr>
          <a:xfrm>
            <a:off x="551624" y="1406963"/>
            <a:ext cx="432352" cy="1649896"/>
          </a:xfrm>
          <a:prstGeom prst="rect">
            <a:avLst/>
          </a:prstGeom>
          <a:solidFill>
            <a:srgbClr val="8F53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EC259C8-7ACA-40CD-B006-395433491E2B}"/>
              </a:ext>
            </a:extLst>
          </p:cNvPr>
          <p:cNvSpPr/>
          <p:nvPr/>
        </p:nvSpPr>
        <p:spPr>
          <a:xfrm>
            <a:off x="11599" y="1406963"/>
            <a:ext cx="432352" cy="1649896"/>
          </a:xfrm>
          <a:prstGeom prst="rect">
            <a:avLst/>
          </a:prstGeom>
          <a:solidFill>
            <a:srgbClr val="89DB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Arrow: Chevron 12">
            <a:extLst>
              <a:ext uri="{FF2B5EF4-FFF2-40B4-BE49-F238E27FC236}">
                <a16:creationId xmlns:a16="http://schemas.microsoft.com/office/drawing/2014/main" id="{3AC421A1-1F26-4A32-9A32-4252E5649C5A}"/>
              </a:ext>
            </a:extLst>
          </p:cNvPr>
          <p:cNvSpPr/>
          <p:nvPr/>
        </p:nvSpPr>
        <p:spPr>
          <a:xfrm>
            <a:off x="10818745" y="1406963"/>
            <a:ext cx="1373255" cy="1649896"/>
          </a:xfrm>
          <a:prstGeom prst="chevron">
            <a:avLst>
              <a:gd name="adj" fmla="val 63751"/>
            </a:avLst>
          </a:prstGeom>
          <a:solidFill>
            <a:srgbClr val="89DB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1FF6458-3118-4BF0-ADD1-C4C8852AC4AA}"/>
              </a:ext>
            </a:extLst>
          </p:cNvPr>
          <p:cNvSpPr/>
          <p:nvPr/>
        </p:nvSpPr>
        <p:spPr>
          <a:xfrm>
            <a:off x="246715" y="1600047"/>
            <a:ext cx="1093787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th-TH" sz="4400" b="1" dirty="0">
                <a:solidFill>
                  <a:prstClr val="white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ประชุมหารือความร่วมมือ</a:t>
            </a:r>
          </a:p>
          <a:p>
            <a:pPr lvl="0" algn="ctr">
              <a:defRPr/>
            </a:pPr>
            <a:r>
              <a:rPr lang="th-TH" sz="3600" b="1" dirty="0">
                <a:solidFill>
                  <a:prstClr val="white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ระหว่าง </a:t>
            </a:r>
            <a:r>
              <a:rPr lang="th-TH" sz="3600" b="1" dirty="0" err="1">
                <a:solidFill>
                  <a:prstClr val="white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ศลช</a:t>
            </a:r>
            <a:r>
              <a:rPr lang="th-TH" sz="3600" b="1" dirty="0">
                <a:solidFill>
                  <a:prstClr val="white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. กับคณะเภสัชศาสตร์ มหาวิทยาลัยมหิดล 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E132E88-1B32-4132-AFAE-1F797F0D95CB}"/>
              </a:ext>
            </a:extLst>
          </p:cNvPr>
          <p:cNvSpPr/>
          <p:nvPr/>
        </p:nvSpPr>
        <p:spPr>
          <a:xfrm>
            <a:off x="305707" y="3257888"/>
            <a:ext cx="11532702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th-TH" sz="4000" b="1" dirty="0">
                <a:solidFill>
                  <a:srgbClr val="00206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ศูนย์ความเป็นเลิศด้านชีววิทยาศาสตร์ (องค์การมหาชน)</a:t>
            </a:r>
            <a:endParaRPr lang="th-TH" sz="3200" b="1" dirty="0">
              <a:solidFill>
                <a:srgbClr val="002060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algn="ctr"/>
            <a:r>
              <a:rPr lang="th-TH" sz="3200" b="1" dirty="0">
                <a:solidFill>
                  <a:srgbClr val="00206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วันพุธที่ </a:t>
            </a:r>
            <a:r>
              <a:rPr lang="en-US" sz="3200" b="1" dirty="0">
                <a:solidFill>
                  <a:srgbClr val="00206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15 </a:t>
            </a:r>
            <a:r>
              <a:rPr lang="th-TH" sz="3200" b="1" dirty="0">
                <a:solidFill>
                  <a:srgbClr val="00206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กุมภาพันธ์ 256</a:t>
            </a:r>
            <a:r>
              <a:rPr lang="en-US" sz="3200" b="1" dirty="0">
                <a:solidFill>
                  <a:srgbClr val="00206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6</a:t>
            </a:r>
            <a:r>
              <a:rPr lang="th-TH" sz="3200" b="1" dirty="0">
                <a:solidFill>
                  <a:srgbClr val="00206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เวลา </a:t>
            </a:r>
            <a:r>
              <a:rPr lang="en-US" sz="3200" b="1" dirty="0">
                <a:solidFill>
                  <a:srgbClr val="00206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13.30 </a:t>
            </a:r>
            <a:r>
              <a:rPr lang="th-TH" sz="3200" b="1" dirty="0">
                <a:solidFill>
                  <a:srgbClr val="00206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น. – 1</a:t>
            </a:r>
            <a:r>
              <a:rPr lang="en-US" sz="3200" b="1" dirty="0">
                <a:solidFill>
                  <a:srgbClr val="00206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5</a:t>
            </a:r>
            <a:r>
              <a:rPr lang="th-TH" sz="3200" b="1" dirty="0">
                <a:solidFill>
                  <a:srgbClr val="00206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.</a:t>
            </a:r>
            <a:r>
              <a:rPr lang="en-US" sz="3200" b="1" dirty="0">
                <a:solidFill>
                  <a:srgbClr val="00206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3</a:t>
            </a:r>
            <a:r>
              <a:rPr lang="th-TH" sz="3200" b="1" dirty="0">
                <a:solidFill>
                  <a:srgbClr val="00206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0 น.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790F7AAD-A4F0-4043-B7F1-653FB66434FC}"/>
              </a:ext>
            </a:extLst>
          </p:cNvPr>
          <p:cNvGrpSpPr/>
          <p:nvPr/>
        </p:nvGrpSpPr>
        <p:grpSpPr>
          <a:xfrm>
            <a:off x="227775" y="5150796"/>
            <a:ext cx="8382825" cy="827899"/>
            <a:chOff x="169508" y="5696328"/>
            <a:chExt cx="8382825" cy="827899"/>
          </a:xfrm>
        </p:grpSpPr>
        <p:pic>
          <p:nvPicPr>
            <p:cNvPr id="19" name="Picture 2" descr="Contact">
              <a:extLst>
                <a:ext uri="{FF2B5EF4-FFF2-40B4-BE49-F238E27FC236}">
                  <a16:creationId xmlns:a16="http://schemas.microsoft.com/office/drawing/2014/main" id="{A9187C74-BBFF-43DC-96B4-0B5B82FF0A8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9508" y="5791552"/>
              <a:ext cx="672757" cy="67777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42828B33-9F7C-4F03-B77E-8D75B466CA62}"/>
                </a:ext>
              </a:extLst>
            </p:cNvPr>
            <p:cNvSpPr txBox="1"/>
            <p:nvPr/>
          </p:nvSpPr>
          <p:spPr>
            <a:xfrm>
              <a:off x="1184737" y="5729291"/>
              <a:ext cx="7367596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h-TH" sz="1400">
                  <a:solidFill>
                    <a:schemeClr val="tx2"/>
                  </a:solidFill>
                  <a:latin typeface="supermarket" panose="02000000000000000000" pitchFamily="2" charset="0"/>
                  <a:cs typeface="supermarket" panose="02000000000000000000" pitchFamily="2" charset="0"/>
                </a:rPr>
                <a:t>เพื่อเป็นการปฏิบัติตามพระราชบัญญัติคุ้มครองข้อมูลส่วนบุคคล</a:t>
              </a:r>
              <a:r>
                <a:rPr lang="en-US" sz="1400">
                  <a:solidFill>
                    <a:schemeClr val="tx2"/>
                  </a:solidFill>
                  <a:latin typeface="supermarket" panose="02000000000000000000" pitchFamily="2" charset="0"/>
                  <a:cs typeface="supermarket" panose="02000000000000000000" pitchFamily="2" charset="0"/>
                </a:rPr>
                <a:t> </a:t>
              </a:r>
              <a:r>
                <a:rPr lang="th-TH" sz="1400">
                  <a:solidFill>
                    <a:schemeClr val="tx2"/>
                  </a:solidFill>
                  <a:latin typeface="supermarket" panose="02000000000000000000" pitchFamily="2" charset="0"/>
                  <a:cs typeface="supermarket" panose="02000000000000000000" pitchFamily="2" charset="0"/>
                </a:rPr>
                <a:t>พ.ศ. 2562</a:t>
              </a:r>
            </a:p>
            <a:p>
              <a:r>
                <a:rPr lang="en-US" sz="1400">
                  <a:solidFill>
                    <a:schemeClr val="tx2"/>
                  </a:solidFill>
                  <a:latin typeface="supermarket" panose="02000000000000000000" pitchFamily="2" charset="0"/>
                  <a:cs typeface="supermarket" panose="02000000000000000000" pitchFamily="2" charset="0"/>
                </a:rPr>
                <a:t>TCELS </a:t>
              </a:r>
              <a:r>
                <a:rPr lang="th-TH" sz="1400">
                  <a:solidFill>
                    <a:schemeClr val="tx2"/>
                  </a:solidFill>
                  <a:latin typeface="supermarket" panose="02000000000000000000" pitchFamily="2" charset="0"/>
                  <a:cs typeface="supermarket" panose="02000000000000000000" pitchFamily="2" charset="0"/>
                </a:rPr>
                <a:t>ขอแจ้งให้ทราบว่าการประชุมนี้มีการบันทึกวีดีโอ</a:t>
              </a:r>
              <a:r>
                <a:rPr lang="en-US" sz="1400">
                  <a:solidFill>
                    <a:schemeClr val="tx2"/>
                  </a:solidFill>
                  <a:latin typeface="supermarket" panose="02000000000000000000" pitchFamily="2" charset="0"/>
                  <a:cs typeface="supermarket" panose="02000000000000000000" pitchFamily="2" charset="0"/>
                </a:rPr>
                <a:t> </a:t>
              </a:r>
              <a:r>
                <a:rPr lang="th-TH" sz="1400">
                  <a:solidFill>
                    <a:schemeClr val="tx2"/>
                  </a:solidFill>
                  <a:latin typeface="supermarket" panose="02000000000000000000" pitchFamily="2" charset="0"/>
                  <a:cs typeface="supermarket" panose="02000000000000000000" pitchFamily="2" charset="0"/>
                </a:rPr>
                <a:t>ภาพนิ่ง</a:t>
              </a:r>
              <a:r>
                <a:rPr lang="en-US" sz="1400">
                  <a:solidFill>
                    <a:schemeClr val="tx2"/>
                  </a:solidFill>
                  <a:latin typeface="supermarket" panose="02000000000000000000" pitchFamily="2" charset="0"/>
                  <a:cs typeface="supermarket" panose="02000000000000000000" pitchFamily="2" charset="0"/>
                </a:rPr>
                <a:t> </a:t>
              </a:r>
              <a:r>
                <a:rPr lang="th-TH" sz="1400">
                  <a:solidFill>
                    <a:schemeClr val="tx2"/>
                  </a:solidFill>
                  <a:latin typeface="supermarket" panose="02000000000000000000" pitchFamily="2" charset="0"/>
                  <a:cs typeface="supermarket" panose="02000000000000000000" pitchFamily="2" charset="0"/>
                </a:rPr>
                <a:t>และเสียง</a:t>
              </a:r>
            </a:p>
            <a:p>
              <a:r>
                <a:rPr lang="th-TH" sz="1400">
                  <a:solidFill>
                    <a:schemeClr val="tx2"/>
                  </a:solidFill>
                  <a:latin typeface="supermarket" panose="02000000000000000000" pitchFamily="2" charset="0"/>
                  <a:cs typeface="supermarket" panose="02000000000000000000" pitchFamily="2" charset="0"/>
                </a:rPr>
                <a:t>เพื่อใช้ในการจัดทำรายงานสรุปผลการจัดงาน</a:t>
              </a:r>
            </a:p>
          </p:txBody>
        </p:sp>
        <p:sp>
          <p:nvSpPr>
            <p:cNvPr id="21" name="Rounded Rectangle 27">
              <a:extLst>
                <a:ext uri="{FF2B5EF4-FFF2-40B4-BE49-F238E27FC236}">
                  <a16:creationId xmlns:a16="http://schemas.microsoft.com/office/drawing/2014/main" id="{6A144104-0C2A-4580-A6C4-B77FB517F911}"/>
                </a:ext>
              </a:extLst>
            </p:cNvPr>
            <p:cNvSpPr/>
            <p:nvPr/>
          </p:nvSpPr>
          <p:spPr>
            <a:xfrm>
              <a:off x="923760" y="5969622"/>
              <a:ext cx="229642" cy="194102"/>
            </a:xfrm>
            <a:custGeom>
              <a:avLst/>
              <a:gdLst/>
              <a:ahLst/>
              <a:cxnLst/>
              <a:rect l="l" t="t" r="r" b="b"/>
              <a:pathLst>
                <a:path w="3186824" h="2447912">
                  <a:moveTo>
                    <a:pt x="1917737" y="1021643"/>
                  </a:moveTo>
                  <a:cubicBezTo>
                    <a:pt x="2188548" y="1021643"/>
                    <a:pt x="2408083" y="1241178"/>
                    <a:pt x="2408083" y="1511989"/>
                  </a:cubicBezTo>
                  <a:cubicBezTo>
                    <a:pt x="2408083" y="1782800"/>
                    <a:pt x="2188548" y="2002335"/>
                    <a:pt x="1917737" y="2002335"/>
                  </a:cubicBezTo>
                  <a:cubicBezTo>
                    <a:pt x="1646926" y="2002335"/>
                    <a:pt x="1427391" y="1782800"/>
                    <a:pt x="1427391" y="1511989"/>
                  </a:cubicBezTo>
                  <a:cubicBezTo>
                    <a:pt x="1427391" y="1241178"/>
                    <a:pt x="1646926" y="1021643"/>
                    <a:pt x="1917737" y="1021643"/>
                  </a:cubicBezTo>
                  <a:close/>
                  <a:moveTo>
                    <a:pt x="1917737" y="827913"/>
                  </a:moveTo>
                  <a:cubicBezTo>
                    <a:pt x="1539932" y="827913"/>
                    <a:pt x="1233661" y="1134184"/>
                    <a:pt x="1233661" y="1511989"/>
                  </a:cubicBezTo>
                  <a:cubicBezTo>
                    <a:pt x="1233661" y="1889794"/>
                    <a:pt x="1539932" y="2196065"/>
                    <a:pt x="1917737" y="2196065"/>
                  </a:cubicBezTo>
                  <a:cubicBezTo>
                    <a:pt x="2295542" y="2196065"/>
                    <a:pt x="2601813" y="1889794"/>
                    <a:pt x="2601813" y="1511989"/>
                  </a:cubicBezTo>
                  <a:cubicBezTo>
                    <a:pt x="2601813" y="1134184"/>
                    <a:pt x="2295542" y="827913"/>
                    <a:pt x="1917737" y="827913"/>
                  </a:cubicBezTo>
                  <a:close/>
                  <a:moveTo>
                    <a:pt x="1112286" y="675885"/>
                  </a:moveTo>
                  <a:lnTo>
                    <a:pt x="1112286" y="830188"/>
                  </a:lnTo>
                  <a:lnTo>
                    <a:pt x="1328310" y="830188"/>
                  </a:lnTo>
                  <a:lnTo>
                    <a:pt x="1328310" y="675885"/>
                  </a:lnTo>
                  <a:close/>
                  <a:moveTo>
                    <a:pt x="2586084" y="626422"/>
                  </a:moveTo>
                  <a:lnTo>
                    <a:pt x="2586084" y="830188"/>
                  </a:lnTo>
                  <a:lnTo>
                    <a:pt x="3001340" y="830188"/>
                  </a:lnTo>
                  <a:lnTo>
                    <a:pt x="3001340" y="626422"/>
                  </a:lnTo>
                  <a:close/>
                  <a:moveTo>
                    <a:pt x="1593701" y="108218"/>
                  </a:moveTo>
                  <a:lnTo>
                    <a:pt x="1593701" y="432905"/>
                  </a:lnTo>
                  <a:lnTo>
                    <a:pt x="2241773" y="432905"/>
                  </a:lnTo>
                  <a:lnTo>
                    <a:pt x="2241773" y="108218"/>
                  </a:lnTo>
                  <a:close/>
                  <a:moveTo>
                    <a:pt x="1452512" y="0"/>
                  </a:moveTo>
                  <a:lnTo>
                    <a:pt x="2382963" y="0"/>
                  </a:lnTo>
                  <a:cubicBezTo>
                    <a:pt x="2433311" y="0"/>
                    <a:pt x="2474127" y="40816"/>
                    <a:pt x="2474127" y="91164"/>
                  </a:cubicBezTo>
                  <a:lnTo>
                    <a:pt x="2474127" y="432905"/>
                  </a:lnTo>
                  <a:lnTo>
                    <a:pt x="2933014" y="432905"/>
                  </a:lnTo>
                  <a:cubicBezTo>
                    <a:pt x="3073189" y="432905"/>
                    <a:pt x="3186824" y="546540"/>
                    <a:pt x="3186824" y="686715"/>
                  </a:cubicBezTo>
                  <a:lnTo>
                    <a:pt x="3186824" y="2194102"/>
                  </a:lnTo>
                  <a:cubicBezTo>
                    <a:pt x="3186824" y="2334277"/>
                    <a:pt x="3073189" y="2447912"/>
                    <a:pt x="2933014" y="2447912"/>
                  </a:cubicBezTo>
                  <a:lnTo>
                    <a:pt x="253810" y="2447912"/>
                  </a:lnTo>
                  <a:cubicBezTo>
                    <a:pt x="113635" y="2447912"/>
                    <a:pt x="0" y="2334277"/>
                    <a:pt x="0" y="2194102"/>
                  </a:cubicBezTo>
                  <a:lnTo>
                    <a:pt x="0" y="686715"/>
                  </a:lnTo>
                  <a:cubicBezTo>
                    <a:pt x="0" y="546540"/>
                    <a:pt x="113635" y="432905"/>
                    <a:pt x="253810" y="432905"/>
                  </a:cubicBezTo>
                  <a:lnTo>
                    <a:pt x="307082" y="432905"/>
                  </a:lnTo>
                  <a:lnTo>
                    <a:pt x="307082" y="313169"/>
                  </a:lnTo>
                  <a:cubicBezTo>
                    <a:pt x="307082" y="287995"/>
                    <a:pt x="327490" y="267587"/>
                    <a:pt x="352664" y="267587"/>
                  </a:cubicBezTo>
                  <a:lnTo>
                    <a:pt x="817888" y="267587"/>
                  </a:lnTo>
                  <a:cubicBezTo>
                    <a:pt x="843062" y="267587"/>
                    <a:pt x="863470" y="287995"/>
                    <a:pt x="863470" y="313169"/>
                  </a:cubicBezTo>
                  <a:lnTo>
                    <a:pt x="863470" y="432905"/>
                  </a:lnTo>
                  <a:lnTo>
                    <a:pt x="1361348" y="432905"/>
                  </a:lnTo>
                  <a:lnTo>
                    <a:pt x="1361348" y="91164"/>
                  </a:lnTo>
                  <a:cubicBezTo>
                    <a:pt x="1361348" y="40816"/>
                    <a:pt x="1402164" y="0"/>
                    <a:pt x="1452512" y="0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/>
            </a:p>
          </p:txBody>
        </p:sp>
        <p:sp>
          <p:nvSpPr>
            <p:cNvPr id="22" name="Chord 15">
              <a:extLst>
                <a:ext uri="{FF2B5EF4-FFF2-40B4-BE49-F238E27FC236}">
                  <a16:creationId xmlns:a16="http://schemas.microsoft.com/office/drawing/2014/main" id="{1F197291-C6A6-4E31-BD39-8C160F603C95}"/>
                </a:ext>
              </a:extLst>
            </p:cNvPr>
            <p:cNvSpPr/>
            <p:nvPr/>
          </p:nvSpPr>
          <p:spPr>
            <a:xfrm>
              <a:off x="953477" y="6246573"/>
              <a:ext cx="149592" cy="277654"/>
            </a:xfrm>
            <a:custGeom>
              <a:avLst/>
              <a:gdLst/>
              <a:ahLst/>
              <a:cxnLst/>
              <a:rect l="l" t="t" r="r" b="b"/>
              <a:pathLst>
                <a:path w="1492970" h="3255081">
                  <a:moveTo>
                    <a:pt x="1492970" y="1569688"/>
                  </a:moveTo>
                  <a:cubicBezTo>
                    <a:pt x="1492970" y="1957118"/>
                    <a:pt x="1197680" y="2277765"/>
                    <a:pt x="816277" y="2310957"/>
                  </a:cubicBezTo>
                  <a:lnTo>
                    <a:pt x="816277" y="2787043"/>
                  </a:lnTo>
                  <a:cubicBezTo>
                    <a:pt x="873982" y="2789209"/>
                    <a:pt x="931009" y="2798017"/>
                    <a:pt x="986081" y="2811674"/>
                  </a:cubicBezTo>
                  <a:cubicBezTo>
                    <a:pt x="1252919" y="2877847"/>
                    <a:pt x="1430830" y="3046369"/>
                    <a:pt x="1433593" y="3235566"/>
                  </a:cubicBezTo>
                  <a:lnTo>
                    <a:pt x="57488" y="3255081"/>
                  </a:lnTo>
                  <a:cubicBezTo>
                    <a:pt x="47920" y="3062506"/>
                    <a:pt x="221127" y="2886615"/>
                    <a:pt x="490574" y="2815284"/>
                  </a:cubicBezTo>
                  <a:cubicBezTo>
                    <a:pt x="549928" y="2799571"/>
                    <a:pt x="611777" y="2789553"/>
                    <a:pt x="674460" y="2787163"/>
                  </a:cubicBezTo>
                  <a:lnTo>
                    <a:pt x="674460" y="2310809"/>
                  </a:lnTo>
                  <a:cubicBezTo>
                    <a:pt x="317470" y="2280245"/>
                    <a:pt x="28405" y="1994114"/>
                    <a:pt x="0" y="1627428"/>
                  </a:cubicBezTo>
                  <a:lnTo>
                    <a:pt x="142201" y="1616413"/>
                  </a:lnTo>
                  <a:cubicBezTo>
                    <a:pt x="167304" y="1940464"/>
                    <a:pt x="443969" y="2186771"/>
                    <a:pt x="768748" y="2174211"/>
                  </a:cubicBezTo>
                  <a:cubicBezTo>
                    <a:pt x="1093527" y="2161650"/>
                    <a:pt x="1350342" y="1894710"/>
                    <a:pt x="1350342" y="1569689"/>
                  </a:cubicBezTo>
                  <a:close/>
                  <a:moveTo>
                    <a:pt x="745368" y="0"/>
                  </a:moveTo>
                  <a:cubicBezTo>
                    <a:pt x="989132" y="0"/>
                    <a:pt x="1186742" y="197610"/>
                    <a:pt x="1186742" y="441374"/>
                  </a:cubicBezTo>
                  <a:lnTo>
                    <a:pt x="1186742" y="1575353"/>
                  </a:lnTo>
                  <a:cubicBezTo>
                    <a:pt x="1186742" y="1819117"/>
                    <a:pt x="989132" y="2016727"/>
                    <a:pt x="745368" y="2016727"/>
                  </a:cubicBezTo>
                  <a:cubicBezTo>
                    <a:pt x="501604" y="2016727"/>
                    <a:pt x="303994" y="1819117"/>
                    <a:pt x="303994" y="1575353"/>
                  </a:cubicBezTo>
                  <a:lnTo>
                    <a:pt x="303994" y="441374"/>
                  </a:lnTo>
                  <a:cubicBezTo>
                    <a:pt x="303994" y="197610"/>
                    <a:pt x="501604" y="0"/>
                    <a:pt x="745368" y="0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/>
            </a:p>
          </p:txBody>
        </p:sp>
        <p:sp>
          <p:nvSpPr>
            <p:cNvPr id="23" name="Rounded Rectangle 7">
              <a:extLst>
                <a:ext uri="{FF2B5EF4-FFF2-40B4-BE49-F238E27FC236}">
                  <a16:creationId xmlns:a16="http://schemas.microsoft.com/office/drawing/2014/main" id="{F6521D79-7C8D-4A4A-BE4D-966D4B9D0B7C}"/>
                </a:ext>
              </a:extLst>
            </p:cNvPr>
            <p:cNvSpPr/>
            <p:nvPr/>
          </p:nvSpPr>
          <p:spPr>
            <a:xfrm>
              <a:off x="923760" y="5696328"/>
              <a:ext cx="229792" cy="194102"/>
            </a:xfrm>
            <a:custGeom>
              <a:avLst/>
              <a:gdLst/>
              <a:ahLst/>
              <a:cxnLst/>
              <a:rect l="l" t="t" r="r" b="b"/>
              <a:pathLst>
                <a:path w="3240006" h="2796091">
                  <a:moveTo>
                    <a:pt x="686867" y="612319"/>
                  </a:moveTo>
                  <a:cubicBezTo>
                    <a:pt x="611281" y="612319"/>
                    <a:pt x="550007" y="673593"/>
                    <a:pt x="550007" y="749179"/>
                  </a:cubicBezTo>
                  <a:cubicBezTo>
                    <a:pt x="550007" y="824765"/>
                    <a:pt x="611281" y="886039"/>
                    <a:pt x="686867" y="886039"/>
                  </a:cubicBezTo>
                  <a:cubicBezTo>
                    <a:pt x="762453" y="886039"/>
                    <a:pt x="823727" y="824765"/>
                    <a:pt x="823727" y="749179"/>
                  </a:cubicBezTo>
                  <a:cubicBezTo>
                    <a:pt x="823727" y="673593"/>
                    <a:pt x="762453" y="612319"/>
                    <a:pt x="686867" y="612319"/>
                  </a:cubicBezTo>
                  <a:close/>
                  <a:moveTo>
                    <a:pt x="1587500" y="281447"/>
                  </a:moveTo>
                  <a:cubicBezTo>
                    <a:pt x="1432061" y="281447"/>
                    <a:pt x="1306053" y="407455"/>
                    <a:pt x="1306053" y="562894"/>
                  </a:cubicBezTo>
                  <a:cubicBezTo>
                    <a:pt x="1306053" y="718333"/>
                    <a:pt x="1432061" y="844341"/>
                    <a:pt x="1587500" y="844341"/>
                  </a:cubicBezTo>
                  <a:cubicBezTo>
                    <a:pt x="1742939" y="844341"/>
                    <a:pt x="1868947" y="718333"/>
                    <a:pt x="1868947" y="562894"/>
                  </a:cubicBezTo>
                  <a:cubicBezTo>
                    <a:pt x="1868947" y="407455"/>
                    <a:pt x="1742939" y="281447"/>
                    <a:pt x="1587500" y="281447"/>
                  </a:cubicBezTo>
                  <a:close/>
                  <a:moveTo>
                    <a:pt x="1587500" y="0"/>
                  </a:moveTo>
                  <a:cubicBezTo>
                    <a:pt x="1898378" y="0"/>
                    <a:pt x="2150394" y="252016"/>
                    <a:pt x="2150394" y="562894"/>
                  </a:cubicBezTo>
                  <a:cubicBezTo>
                    <a:pt x="2150394" y="786167"/>
                    <a:pt x="2020401" y="979078"/>
                    <a:pt x="1831095" y="1068260"/>
                  </a:cubicBezTo>
                  <a:lnTo>
                    <a:pt x="2215710" y="1068260"/>
                  </a:lnTo>
                  <a:cubicBezTo>
                    <a:pt x="2374756" y="1068260"/>
                    <a:pt x="2503688" y="1197192"/>
                    <a:pt x="2503688" y="1356238"/>
                  </a:cubicBezTo>
                  <a:lnTo>
                    <a:pt x="2503688" y="1474975"/>
                  </a:lnTo>
                  <a:lnTo>
                    <a:pt x="2656086" y="1474975"/>
                  </a:lnTo>
                  <a:cubicBezTo>
                    <a:pt x="2692420" y="1474975"/>
                    <a:pt x="2722815" y="1500405"/>
                    <a:pt x="2728975" y="1534767"/>
                  </a:cubicBezTo>
                  <a:lnTo>
                    <a:pt x="3240006" y="1109804"/>
                  </a:lnTo>
                  <a:lnTo>
                    <a:pt x="3240006" y="2754548"/>
                  </a:lnTo>
                  <a:lnTo>
                    <a:pt x="2728975" y="2329585"/>
                  </a:lnTo>
                  <a:cubicBezTo>
                    <a:pt x="2722815" y="2363946"/>
                    <a:pt x="2692420" y="2389375"/>
                    <a:pt x="2656086" y="2389375"/>
                  </a:cubicBezTo>
                  <a:lnTo>
                    <a:pt x="2503688" y="2389375"/>
                  </a:lnTo>
                  <a:lnTo>
                    <a:pt x="2503688" y="2508113"/>
                  </a:lnTo>
                  <a:cubicBezTo>
                    <a:pt x="2503688" y="2667159"/>
                    <a:pt x="2374756" y="2796091"/>
                    <a:pt x="2215710" y="2796091"/>
                  </a:cubicBezTo>
                  <a:lnTo>
                    <a:pt x="287978" y="2796091"/>
                  </a:lnTo>
                  <a:cubicBezTo>
                    <a:pt x="128932" y="2796091"/>
                    <a:pt x="0" y="2667159"/>
                    <a:pt x="0" y="2508113"/>
                  </a:cubicBezTo>
                  <a:lnTo>
                    <a:pt x="0" y="1356238"/>
                  </a:lnTo>
                  <a:cubicBezTo>
                    <a:pt x="0" y="1197192"/>
                    <a:pt x="128932" y="1068260"/>
                    <a:pt x="287978" y="1068260"/>
                  </a:cubicBezTo>
                  <a:lnTo>
                    <a:pt x="544513" y="1068260"/>
                  </a:lnTo>
                  <a:cubicBezTo>
                    <a:pt x="422089" y="1014226"/>
                    <a:pt x="336949" y="891645"/>
                    <a:pt x="336949" y="749179"/>
                  </a:cubicBezTo>
                  <a:cubicBezTo>
                    <a:pt x="336949" y="555925"/>
                    <a:pt x="493613" y="399261"/>
                    <a:pt x="686867" y="399261"/>
                  </a:cubicBezTo>
                  <a:cubicBezTo>
                    <a:pt x="880121" y="399261"/>
                    <a:pt x="1036785" y="555925"/>
                    <a:pt x="1036785" y="749179"/>
                  </a:cubicBezTo>
                  <a:cubicBezTo>
                    <a:pt x="1036785" y="891645"/>
                    <a:pt x="951645" y="1014226"/>
                    <a:pt x="829222" y="1068260"/>
                  </a:cubicBezTo>
                  <a:lnTo>
                    <a:pt x="1343906" y="1068260"/>
                  </a:lnTo>
                  <a:cubicBezTo>
                    <a:pt x="1154600" y="979078"/>
                    <a:pt x="1024606" y="786167"/>
                    <a:pt x="1024606" y="562894"/>
                  </a:cubicBezTo>
                  <a:cubicBezTo>
                    <a:pt x="1024606" y="252016"/>
                    <a:pt x="1276622" y="0"/>
                    <a:pt x="1587500" y="0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/>
            </a:p>
          </p:txBody>
        </p:sp>
      </p:grpSp>
    </p:spTree>
    <p:extLst>
      <p:ext uri="{BB962C8B-B14F-4D97-AF65-F5344CB8AC3E}">
        <p14:creationId xmlns:p14="http://schemas.microsoft.com/office/powerpoint/2010/main" val="38037310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6BF97F0D-A82A-4A76-8A50-B342B150F29B}"/>
              </a:ext>
            </a:extLst>
          </p:cNvPr>
          <p:cNvSpPr/>
          <p:nvPr/>
        </p:nvSpPr>
        <p:spPr>
          <a:xfrm>
            <a:off x="6268867" y="779592"/>
            <a:ext cx="5713765" cy="390565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1356C598-BE1A-4F09-9947-CEB8C52E3F56}"/>
              </a:ext>
            </a:extLst>
          </p:cNvPr>
          <p:cNvSpPr/>
          <p:nvPr/>
        </p:nvSpPr>
        <p:spPr>
          <a:xfrm>
            <a:off x="223581" y="773264"/>
            <a:ext cx="5713765" cy="390565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E647F59-AF4B-4F03-92C8-B1007C81D9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C981FEF-19B9-4885-80CB-A60E238ABFA9}" type="slidenum">
              <a:rPr kumimoji="0" lang="th-TH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th-TH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Cordia New" panose="020B0304020202020204" pitchFamily="34" charset="-34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5237C3E-9FE9-40B8-9186-D4E53AD385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52117" y="0"/>
            <a:ext cx="2101273" cy="7620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6C762F14-FD21-4A1F-B0FE-CD9FB9225500}"/>
              </a:ext>
            </a:extLst>
          </p:cNvPr>
          <p:cNvSpPr/>
          <p:nvPr/>
        </p:nvSpPr>
        <p:spPr>
          <a:xfrm>
            <a:off x="151734" y="954188"/>
            <a:ext cx="12093899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66687" marR="0" lvl="0" indent="0" algn="thaiDi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H SarabunPSK" panose="020B0500040200020003" pitchFamily="34" charset="-34"/>
              <a:ea typeface="Calibri" panose="020F0502020204030204" pitchFamily="34" charset="0"/>
              <a:cs typeface="TH SarabunPSK" panose="020B0500040200020003" pitchFamily="34" charset="-34"/>
            </a:endParaRPr>
          </a:p>
          <a:p>
            <a:pPr marL="166687" marR="0" lvl="0" indent="0" algn="thaiDi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H SarabunPSK" panose="020B0500040200020003" pitchFamily="34" charset="-34"/>
              <a:ea typeface="Calibri" panose="020F0502020204030204" pitchFamily="34" charset="0"/>
              <a:cs typeface="TH SarabunPSK" panose="020B0500040200020003" pitchFamily="34" charset="-34"/>
            </a:endParaRPr>
          </a:p>
          <a:p>
            <a:pPr marL="166687" marR="0" lvl="0" indent="0" algn="thaiDi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H SarabunPSK" panose="020B0500040200020003" pitchFamily="34" charset="-34"/>
              <a:ea typeface="Calibri" panose="020F0502020204030204" pitchFamily="34" charset="0"/>
              <a:cs typeface="TH SarabunPSK" panose="020B0500040200020003" pitchFamily="34" charset="-34"/>
            </a:endParaRPr>
          </a:p>
          <a:p>
            <a:pPr marL="166687" marR="0" lvl="0" indent="0" algn="thaiDi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H SarabunPSK" panose="020B0500040200020003" pitchFamily="34" charset="-34"/>
              <a:ea typeface="Calibri" panose="020F0502020204030204" pitchFamily="34" charset="0"/>
              <a:cs typeface="TH SarabunPSK" panose="020B0500040200020003" pitchFamily="34" charset="-34"/>
            </a:endParaRPr>
          </a:p>
          <a:p>
            <a:pPr marL="166687" marR="0" lvl="0" indent="0" algn="thaiDi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H SarabunPSK" panose="020B0500040200020003" pitchFamily="34" charset="-34"/>
              <a:ea typeface="Calibri" panose="020F0502020204030204" pitchFamily="34" charset="0"/>
              <a:cs typeface="TH SarabunPSK" panose="020B0500040200020003" pitchFamily="34" charset="-34"/>
            </a:endParaRPr>
          </a:p>
          <a:p>
            <a:pPr marL="166687" marR="0" lvl="0" indent="0" algn="thaiDi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H SarabunPSK" panose="020B0500040200020003" pitchFamily="34" charset="-34"/>
              <a:ea typeface="Calibri" panose="020F0502020204030204" pitchFamily="34" charset="0"/>
              <a:cs typeface="TH SarabunPSK" panose="020B0500040200020003" pitchFamily="34" charset="-34"/>
            </a:endParaRPr>
          </a:p>
          <a:p>
            <a:pPr marL="166687" marR="0" lvl="0" indent="0" algn="thaiDi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H SarabunPSK" panose="020B0500040200020003" pitchFamily="34" charset="-34"/>
              <a:ea typeface="Calibri" panose="020F0502020204030204" pitchFamily="34" charset="0"/>
              <a:cs typeface="TH SarabunPSK" panose="020B0500040200020003" pitchFamily="34" charset="-34"/>
            </a:endParaRPr>
          </a:p>
          <a:p>
            <a:pPr marL="166687" marR="0" lvl="0" indent="0" algn="thaiDi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H SarabunPSK" panose="020B0500040200020003" pitchFamily="34" charset="-34"/>
              <a:ea typeface="Calibri" panose="020F0502020204030204" pitchFamily="34" charset="0"/>
              <a:cs typeface="TH SarabunPSK" panose="020B0500040200020003" pitchFamily="34" charset="-34"/>
            </a:endParaRPr>
          </a:p>
          <a:p>
            <a:pPr marL="166687" marR="0" lvl="0" indent="0" algn="thaiDi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H SarabunPSK" panose="020B0500040200020003" pitchFamily="34" charset="-34"/>
              <a:ea typeface="Calibri" panose="020F0502020204030204" pitchFamily="34" charset="0"/>
              <a:cs typeface="TH SarabunPSK" panose="020B0500040200020003" pitchFamily="34" charset="-34"/>
            </a:endParaRPr>
          </a:p>
          <a:p>
            <a:pPr marL="914400" marR="0" lvl="0" indent="0" algn="thaiDi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9BD5">
                  <a:lumMod val="50000"/>
                </a:srgbClr>
              </a:buClr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   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81AD429C-4527-4CE7-AE34-00183B501585}"/>
              </a:ext>
            </a:extLst>
          </p:cNvPr>
          <p:cNvSpPr txBox="1">
            <a:spLocks/>
          </p:cNvSpPr>
          <p:nvPr/>
        </p:nvSpPr>
        <p:spPr>
          <a:xfrm>
            <a:off x="1" y="0"/>
            <a:ext cx="9432758" cy="733187"/>
          </a:xfrm>
          <a:prstGeom prst="rect">
            <a:avLst/>
          </a:prstGeom>
          <a:solidFill>
            <a:srgbClr val="0000FF">
              <a:alpha val="49804"/>
            </a:srgb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rmAutofit fontScale="25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3600" b="1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  </a:t>
            </a:r>
            <a:r>
              <a:rPr kumimoji="0" lang="en-US" sz="3600" b="1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        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600" b="1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  </a:t>
            </a:r>
            <a:endParaRPr kumimoji="0" lang="en-US" sz="14400" b="1" i="0" u="none" strike="noStrike" kern="1200" cap="none" spc="0" normalizeH="0" baseline="0" noProof="0" dirty="0">
              <a:ln w="0"/>
              <a:solidFill>
                <a:srgbClr val="000000"/>
              </a:solidFill>
              <a:effectLst/>
              <a:uLnTx/>
              <a:uFillTx/>
              <a:latin typeface="TH SarabunPSK" panose="020B0500040200020003" pitchFamily="34" charset="-34"/>
              <a:ea typeface="+mn-ea"/>
              <a:cs typeface="TH SarabunPSK" panose="020B0500040200020003" pitchFamily="34" charset="-34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400" b="1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          2. </a:t>
            </a:r>
            <a:r>
              <a:rPr kumimoji="0" lang="th-TH" sz="14400" b="1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สัดส่วนการร่วมสนับสนุนจากภาคเอกชน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3600" b="1" i="0" u="none" strike="noStrike" kern="1200" cap="none" spc="0" normalizeH="0" baseline="0" noProof="0" dirty="0">
              <a:ln w="0"/>
              <a:solidFill>
                <a:srgbClr val="000000"/>
              </a:solidFill>
              <a:effectLst/>
              <a:uLnTx/>
              <a:uFillTx/>
              <a:latin typeface="TH SarabunPSK" panose="020B0500040200020003" pitchFamily="34" charset="-34"/>
              <a:ea typeface="+mn-ea"/>
              <a:cs typeface="TH SarabunPSK" panose="020B0500040200020003" pitchFamily="34" charset="-34"/>
            </a:endParaRPr>
          </a:p>
        </p:txBody>
      </p:sp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7735E426-0D16-4497-88A5-DC2C926B229B}"/>
              </a:ext>
            </a:extLst>
          </p:cNvPr>
          <p:cNvGraphicFramePr/>
          <p:nvPr/>
        </p:nvGraphicFramePr>
        <p:xfrm>
          <a:off x="151734" y="1614906"/>
          <a:ext cx="2928730" cy="20957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A5E3ECF9-9944-416E-AB65-48CA1B0A06E1}"/>
              </a:ext>
            </a:extLst>
          </p:cNvPr>
          <p:cNvSpPr txBox="1"/>
          <p:nvPr/>
        </p:nvSpPr>
        <p:spPr>
          <a:xfrm>
            <a:off x="1020912" y="885156"/>
            <a:ext cx="4119102" cy="584775"/>
          </a:xfrm>
          <a:prstGeom prst="rect">
            <a:avLst/>
          </a:prstGeom>
          <a:gradFill flip="none" rotWithShape="1">
            <a:gsLst>
              <a:gs pos="0">
                <a:srgbClr val="96E6C6">
                  <a:tint val="66000"/>
                  <a:satMod val="160000"/>
                </a:srgbClr>
              </a:gs>
              <a:gs pos="50000">
                <a:srgbClr val="96E6C6">
                  <a:tint val="44500"/>
                  <a:satMod val="160000"/>
                </a:srgbClr>
              </a:gs>
              <a:gs pos="100000">
                <a:srgbClr val="96E6C6">
                  <a:tint val="23500"/>
                  <a:satMod val="160000"/>
                </a:srgbClr>
              </a:gs>
            </a:gsLst>
            <a:lin ang="8100000" scaled="1"/>
            <a:tileRect/>
          </a:gra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1. </a:t>
            </a:r>
            <a:r>
              <a:rPr kumimoji="0" lang="th-TH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กรณีผู้ขอรับทุนเป็นหน่วยงานรัฐ 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H SarabunPSK" panose="020B0500040200020003" pitchFamily="34" charset="-34"/>
              <a:ea typeface="Calibri" panose="020F0502020204030204" pitchFamily="34" charset="0"/>
              <a:cs typeface="TH SarabunPSK" panose="020B0500040200020003" pitchFamily="34" charset="-34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4A52B2E-E1DE-4E01-8814-DF418F0225A7}"/>
              </a:ext>
            </a:extLst>
          </p:cNvPr>
          <p:cNvSpPr txBox="1"/>
          <p:nvPr/>
        </p:nvSpPr>
        <p:spPr>
          <a:xfrm>
            <a:off x="3372594" y="3810359"/>
            <a:ext cx="24677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in-cash </a:t>
            </a:r>
            <a:r>
              <a:rPr kumimoji="0" lang="th-TH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ไม่น้อยกว่าร้อยละ 10 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H SarabunPSK" panose="020B0500040200020003" pitchFamily="34" charset="-34"/>
              <a:ea typeface="Calibri" panose="020F0502020204030204" pitchFamily="34" charset="0"/>
              <a:cs typeface="TH SarabunPSK" panose="020B0500040200020003" pitchFamily="34" charset="-34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in-kind </a:t>
            </a:r>
            <a:r>
              <a:rPr kumimoji="0" lang="th-TH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ไม่น้อยกว่าร้อยละ 10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9593040-832E-475F-9726-54168BEAFCE2}"/>
              </a:ext>
            </a:extLst>
          </p:cNvPr>
          <p:cNvSpPr txBox="1"/>
          <p:nvPr/>
        </p:nvSpPr>
        <p:spPr>
          <a:xfrm>
            <a:off x="382234" y="3839610"/>
            <a:ext cx="24677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in-cash </a:t>
            </a:r>
            <a:r>
              <a:rPr kumimoji="0" lang="th-TH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ไม่น้อยกว่าร้อยละ 20 </a:t>
            </a:r>
            <a:r>
              <a:rPr kumimoji="0" lang="th-TH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(ทั้งนี้ ไม่รวมถึงโครงการพัฒนา 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ecosystem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 </a:t>
            </a:r>
            <a:r>
              <a:rPr kumimoji="0" lang="th-TH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ที่เป็นภาระหน้าที่ของภาครัฐ)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H SarabunPSK" panose="020B0500040200020003" pitchFamily="34" charset="-34"/>
              <a:ea typeface="Calibri" panose="020F0502020204030204" pitchFamily="34" charset="0"/>
              <a:cs typeface="TH SarabunPSK" panose="020B0500040200020003" pitchFamily="34" charset="-34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7B8271A-1B4D-4E6E-905E-25E59528208B}"/>
              </a:ext>
            </a:extLst>
          </p:cNvPr>
          <p:cNvSpPr txBox="1"/>
          <p:nvPr/>
        </p:nvSpPr>
        <p:spPr>
          <a:xfrm>
            <a:off x="817030" y="2773967"/>
            <a:ext cx="16495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2400" b="1" i="0" u="none" strike="noStrike" kern="1200" cap="none" normalizeH="0" baseline="0" noProof="0" dirty="0">
                <a:ln>
                  <a:noFill/>
                </a:ln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ภาครัฐ </a:t>
            </a:r>
            <a:r>
              <a:rPr kumimoji="0" lang="en-US" sz="2400" b="1" i="0" u="none" strike="noStrike" kern="1200" cap="none" normalizeH="0" baseline="0" noProof="0" dirty="0">
                <a:ln>
                  <a:noFill/>
                </a:ln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100 </a:t>
            </a:r>
          </a:p>
        </p:txBody>
      </p:sp>
      <p:graphicFrame>
        <p:nvGraphicFramePr>
          <p:cNvPr id="17" name="Chart 16">
            <a:extLst>
              <a:ext uri="{FF2B5EF4-FFF2-40B4-BE49-F238E27FC236}">
                <a16:creationId xmlns:a16="http://schemas.microsoft.com/office/drawing/2014/main" id="{280C1C98-1AB1-482B-BD06-3E5C1EBA16A8}"/>
              </a:ext>
            </a:extLst>
          </p:cNvPr>
          <p:cNvGraphicFramePr/>
          <p:nvPr/>
        </p:nvGraphicFramePr>
        <p:xfrm>
          <a:off x="2849964" y="1632850"/>
          <a:ext cx="2928730" cy="20957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9" name="TextBox 18">
            <a:extLst>
              <a:ext uri="{FF2B5EF4-FFF2-40B4-BE49-F238E27FC236}">
                <a16:creationId xmlns:a16="http://schemas.microsoft.com/office/drawing/2014/main" id="{A3F327C2-9CC4-447B-B657-76E1245D99CB}"/>
              </a:ext>
            </a:extLst>
          </p:cNvPr>
          <p:cNvSpPr txBox="1"/>
          <p:nvPr/>
        </p:nvSpPr>
        <p:spPr>
          <a:xfrm>
            <a:off x="1616099" y="1884291"/>
            <a:ext cx="7219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เอกชน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20</a:t>
            </a:r>
            <a:r>
              <a:rPr kumimoji="0" lang="th-TH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 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H SarabunPSK" panose="020B0500040200020003" pitchFamily="34" charset="-34"/>
              <a:ea typeface="+mn-ea"/>
              <a:cs typeface="TH SarabunPSK" panose="020B0500040200020003" pitchFamily="34" charset="-34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64CC8B8-546D-4E23-90F6-928C33AAA2F3}"/>
              </a:ext>
            </a:extLst>
          </p:cNvPr>
          <p:cNvSpPr txBox="1"/>
          <p:nvPr/>
        </p:nvSpPr>
        <p:spPr>
          <a:xfrm>
            <a:off x="4286825" y="1460750"/>
            <a:ext cx="8800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 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In-cash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10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6F2123D-BE3D-4031-855D-7F82B2F554A0}"/>
              </a:ext>
            </a:extLst>
          </p:cNvPr>
          <p:cNvSpPr txBox="1"/>
          <p:nvPr/>
        </p:nvSpPr>
        <p:spPr>
          <a:xfrm>
            <a:off x="4673979" y="1797084"/>
            <a:ext cx="8800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  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In-kind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10</a:t>
            </a:r>
            <a:r>
              <a:rPr kumimoji="0" lang="th-TH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 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H SarabunPSK" panose="020B0500040200020003" pitchFamily="34" charset="-34"/>
              <a:ea typeface="+mn-ea"/>
              <a:cs typeface="TH SarabunPSK" panose="020B0500040200020003" pitchFamily="34" charset="-34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27A713E-1801-4820-89C6-4CDDAD3D4851}"/>
              </a:ext>
            </a:extLst>
          </p:cNvPr>
          <p:cNvSpPr txBox="1"/>
          <p:nvPr/>
        </p:nvSpPr>
        <p:spPr>
          <a:xfrm>
            <a:off x="6812983" y="888332"/>
            <a:ext cx="4625530" cy="584775"/>
          </a:xfrm>
          <a:prstGeom prst="rect">
            <a:avLst/>
          </a:prstGeom>
          <a:gradFill flip="none" rotWithShape="1">
            <a:gsLst>
              <a:gs pos="0">
                <a:srgbClr val="96E6C6">
                  <a:tint val="66000"/>
                  <a:satMod val="160000"/>
                </a:srgbClr>
              </a:gs>
              <a:gs pos="50000">
                <a:srgbClr val="96E6C6">
                  <a:tint val="44500"/>
                  <a:satMod val="160000"/>
                </a:srgbClr>
              </a:gs>
              <a:gs pos="100000">
                <a:srgbClr val="96E6C6">
                  <a:tint val="23500"/>
                  <a:satMod val="160000"/>
                </a:srgbClr>
              </a:gs>
            </a:gsLst>
            <a:lin ang="8100000" scaled="1"/>
            <a:tileRect/>
          </a:gra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2. </a:t>
            </a:r>
            <a:r>
              <a:rPr kumimoji="0" lang="th-TH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กรณีผู้ขอรับทุนเป็นหน่วยงานเอกชน 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H SarabunPSK" panose="020B0500040200020003" pitchFamily="34" charset="-34"/>
              <a:ea typeface="Calibri" panose="020F0502020204030204" pitchFamily="34" charset="0"/>
              <a:cs typeface="TH SarabunPSK" panose="020B0500040200020003" pitchFamily="34" charset="-34"/>
            </a:endParaRPr>
          </a:p>
        </p:txBody>
      </p:sp>
      <p:graphicFrame>
        <p:nvGraphicFramePr>
          <p:cNvPr id="23" name="Chart 22">
            <a:extLst>
              <a:ext uri="{FF2B5EF4-FFF2-40B4-BE49-F238E27FC236}">
                <a16:creationId xmlns:a16="http://schemas.microsoft.com/office/drawing/2014/main" id="{52996D4A-A423-4584-B0B4-143B192F8C2D}"/>
              </a:ext>
            </a:extLst>
          </p:cNvPr>
          <p:cNvGraphicFramePr/>
          <p:nvPr/>
        </p:nvGraphicFramePr>
        <p:xfrm>
          <a:off x="6145050" y="1671813"/>
          <a:ext cx="2928730" cy="20957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25" name="TextBox 24">
            <a:extLst>
              <a:ext uri="{FF2B5EF4-FFF2-40B4-BE49-F238E27FC236}">
                <a16:creationId xmlns:a16="http://schemas.microsoft.com/office/drawing/2014/main" id="{03F150F5-AE14-4AB2-905C-C97D5C36B9C4}"/>
              </a:ext>
            </a:extLst>
          </p:cNvPr>
          <p:cNvSpPr txBox="1"/>
          <p:nvPr/>
        </p:nvSpPr>
        <p:spPr>
          <a:xfrm>
            <a:off x="7730167" y="2079802"/>
            <a:ext cx="7219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เอกชน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30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8461101F-72CB-4CCB-9CE9-79D86542C744}"/>
              </a:ext>
            </a:extLst>
          </p:cNvPr>
          <p:cNvSpPr/>
          <p:nvPr/>
        </p:nvSpPr>
        <p:spPr>
          <a:xfrm>
            <a:off x="5649705" y="3853387"/>
            <a:ext cx="329288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9144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5B9BD5">
                  <a:lumMod val="50000"/>
                </a:srgbClr>
              </a:buClr>
              <a:buSzTx/>
              <a:buFontTx/>
              <a:buNone/>
              <a:tabLst>
                <a:tab pos="1260475" algn="l"/>
              </a:tabLst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in-cash </a:t>
            </a:r>
            <a:r>
              <a:rPr kumimoji="0" lang="th-TH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ไม่น้อยกว่าร้อยละ 30 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H SarabunPSK" panose="020B0500040200020003" pitchFamily="34" charset="-34"/>
              <a:ea typeface="Calibri" panose="020F0502020204030204" pitchFamily="34" charset="0"/>
              <a:cs typeface="TH SarabunPSK" panose="020B0500040200020003" pitchFamily="34" charset="-34"/>
            </a:endParaRPr>
          </a:p>
        </p:txBody>
      </p:sp>
      <p:graphicFrame>
        <p:nvGraphicFramePr>
          <p:cNvPr id="29" name="Chart 28">
            <a:extLst>
              <a:ext uri="{FF2B5EF4-FFF2-40B4-BE49-F238E27FC236}">
                <a16:creationId xmlns:a16="http://schemas.microsoft.com/office/drawing/2014/main" id="{A81AAA6E-96B9-449E-B48D-B69FDE694A9A}"/>
              </a:ext>
            </a:extLst>
          </p:cNvPr>
          <p:cNvGraphicFramePr/>
          <p:nvPr/>
        </p:nvGraphicFramePr>
        <p:xfrm>
          <a:off x="8999554" y="1726116"/>
          <a:ext cx="2928730" cy="20957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28" name="TextBox 27">
            <a:extLst>
              <a:ext uri="{FF2B5EF4-FFF2-40B4-BE49-F238E27FC236}">
                <a16:creationId xmlns:a16="http://schemas.microsoft.com/office/drawing/2014/main" id="{75C2E6BC-873A-4808-AD0C-A20253D2DB86}"/>
              </a:ext>
            </a:extLst>
          </p:cNvPr>
          <p:cNvSpPr txBox="1"/>
          <p:nvPr/>
        </p:nvSpPr>
        <p:spPr>
          <a:xfrm>
            <a:off x="9712823" y="2957827"/>
            <a:ext cx="14412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2400" b="1" i="0" u="none" strike="noStrike" kern="1200" cap="none" normalizeH="0" baseline="0" noProof="0" dirty="0">
                <a:ln>
                  <a:noFill/>
                </a:ln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ภาครัฐ </a:t>
            </a:r>
            <a:r>
              <a:rPr lang="en-US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10</a:t>
            </a:r>
            <a:r>
              <a:rPr kumimoji="0" lang="en-US" sz="2400" b="1" i="0" u="none" strike="noStrike" kern="1200" cap="none" normalizeH="0" baseline="0" noProof="0" dirty="0">
                <a:ln>
                  <a:noFill/>
                </a:ln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0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C08DA950-40C4-4E26-9B93-BE2CCC41B23E}"/>
              </a:ext>
            </a:extLst>
          </p:cNvPr>
          <p:cNvSpPr txBox="1"/>
          <p:nvPr/>
        </p:nvSpPr>
        <p:spPr>
          <a:xfrm>
            <a:off x="10934927" y="2275650"/>
            <a:ext cx="11053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      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In-kind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15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532E8071-8D1D-4D61-B3B8-027859C2C83A}"/>
              </a:ext>
            </a:extLst>
          </p:cNvPr>
          <p:cNvSpPr txBox="1"/>
          <p:nvPr/>
        </p:nvSpPr>
        <p:spPr>
          <a:xfrm>
            <a:off x="10513609" y="1652184"/>
            <a:ext cx="8800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 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In-cash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15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D039D5AF-8829-42C0-95FD-B68B3201C87B}"/>
              </a:ext>
            </a:extLst>
          </p:cNvPr>
          <p:cNvSpPr txBox="1"/>
          <p:nvPr/>
        </p:nvSpPr>
        <p:spPr>
          <a:xfrm>
            <a:off x="9396227" y="3795167"/>
            <a:ext cx="29287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in-cash </a:t>
            </a:r>
            <a:r>
              <a:rPr kumimoji="0" lang="th-TH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ไม่น้อยกว่าร้อยละ 1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5</a:t>
            </a:r>
            <a:r>
              <a:rPr kumimoji="0" lang="th-TH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 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H SarabunPSK" panose="020B0500040200020003" pitchFamily="34" charset="-34"/>
              <a:ea typeface="Calibri" panose="020F0502020204030204" pitchFamily="34" charset="0"/>
              <a:cs typeface="TH SarabunPSK" panose="020B0500040200020003" pitchFamily="34" charset="-34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in-kind </a:t>
            </a:r>
            <a:r>
              <a:rPr kumimoji="0" lang="th-TH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ไม่น้อยกว่าร้อยละ 1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5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630CF519-5F33-4A92-859C-A224CDF4A78E}"/>
              </a:ext>
            </a:extLst>
          </p:cNvPr>
          <p:cNvSpPr txBox="1"/>
          <p:nvPr/>
        </p:nvSpPr>
        <p:spPr>
          <a:xfrm>
            <a:off x="2609786" y="3126139"/>
            <a:ext cx="6855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หรือ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H SarabunPSK" panose="020B0500040200020003" pitchFamily="34" charset="-34"/>
              <a:ea typeface="+mn-ea"/>
              <a:cs typeface="TH SarabunPSK" panose="020B0500040200020003" pitchFamily="34" charset="-34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0D5BA5F5-5E92-47AC-B937-36B9A4E2D5B4}"/>
              </a:ext>
            </a:extLst>
          </p:cNvPr>
          <p:cNvSpPr txBox="1"/>
          <p:nvPr/>
        </p:nvSpPr>
        <p:spPr>
          <a:xfrm>
            <a:off x="8782971" y="3154322"/>
            <a:ext cx="6855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หรือ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H SarabunPSK" panose="020B0500040200020003" pitchFamily="34" charset="-34"/>
              <a:ea typeface="+mn-ea"/>
              <a:cs typeface="TH SarabunPSK" panose="020B0500040200020003" pitchFamily="34" charset="-34"/>
            </a:endParaRPr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EDF4B78C-E065-4CFF-AA39-D6BE5F31BED1}"/>
              </a:ext>
            </a:extLst>
          </p:cNvPr>
          <p:cNvSpPr/>
          <p:nvPr/>
        </p:nvSpPr>
        <p:spPr>
          <a:xfrm>
            <a:off x="1351370" y="4735708"/>
            <a:ext cx="10002430" cy="905588"/>
          </a:xfrm>
          <a:prstGeom prst="roundRect">
            <a:avLst/>
          </a:prstGeom>
          <a:solidFill>
            <a:schemeClr val="accent1">
              <a:lumMod val="20000"/>
              <a:lumOff val="80000"/>
              <a:alpha val="92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DD701DB2-91A9-42DF-B6B8-D1BFA53D032D}"/>
              </a:ext>
            </a:extLst>
          </p:cNvPr>
          <p:cNvSpPr txBox="1"/>
          <p:nvPr/>
        </p:nvSpPr>
        <p:spPr>
          <a:xfrm>
            <a:off x="1616099" y="4848174"/>
            <a:ext cx="90945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2762" lvl="0" algn="ctr">
              <a:buClr>
                <a:srgbClr val="ED7D31"/>
              </a:buClr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3. </a:t>
            </a:r>
            <a:r>
              <a:rPr kumimoji="0" lang="th-TH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กรณีผู้ขอรับทุนซึ่งเป็นหน่วยงานภาคเอกชนร่วมกันหลายหน่วย เช่น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consortium</a:t>
            </a:r>
            <a:r>
              <a:rPr kumimoji="0" lang="th-TH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 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TH SarabunPSK" panose="020B0500040200020003" pitchFamily="34" charset="-34"/>
              <a:ea typeface="Calibri" panose="020F0502020204030204" pitchFamily="34" charset="0"/>
              <a:cs typeface="TH SarabunPSK" panose="020B0500040200020003" pitchFamily="34" charset="-34"/>
            </a:endParaRPr>
          </a:p>
          <a:p>
            <a:pPr marL="512762" lvl="0" algn="ctr">
              <a:buClr>
                <a:srgbClr val="ED7D31"/>
              </a:buClr>
              <a:defRPr/>
            </a:pPr>
            <a:r>
              <a:rPr kumimoji="0" lang="th-TH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หรือมีภาครัฐร่วมหุ้นด้วย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 </a:t>
            </a:r>
            <a:r>
              <a:rPr kumimoji="0" lang="th-TH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ไม่เกิน 40% เช่น </a:t>
            </a:r>
            <a:r>
              <a:rPr lang="en-US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social enterprise</a:t>
            </a:r>
            <a:r>
              <a:rPr kumimoji="0" lang="th-TH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 สามารถยื่นขอรับทุนสนับสนุนได้</a:t>
            </a:r>
          </a:p>
        </p:txBody>
      </p:sp>
      <p:sp>
        <p:nvSpPr>
          <p:cNvPr id="38" name="TextBox 15">
            <a:extLst>
              <a:ext uri="{FF2B5EF4-FFF2-40B4-BE49-F238E27FC236}">
                <a16:creationId xmlns:a16="http://schemas.microsoft.com/office/drawing/2014/main" id="{44FEB314-50E2-45FC-BA0E-D3992D41F6B3}"/>
              </a:ext>
            </a:extLst>
          </p:cNvPr>
          <p:cNvSpPr txBox="1"/>
          <p:nvPr/>
        </p:nvSpPr>
        <p:spPr>
          <a:xfrm>
            <a:off x="6773844" y="2903289"/>
            <a:ext cx="16495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2400" b="1" i="0" u="none" strike="noStrike" kern="1200" cap="none" normalizeH="0" baseline="0" noProof="0" dirty="0">
                <a:ln>
                  <a:noFill/>
                </a:ln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ภาครัฐ </a:t>
            </a:r>
            <a:r>
              <a:rPr kumimoji="0" lang="en-US" sz="2400" b="1" i="0" u="none" strike="noStrike" kern="1200" cap="none" normalizeH="0" baseline="0" noProof="0" dirty="0">
                <a:ln>
                  <a:noFill/>
                </a:ln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100</a:t>
            </a: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241A2C2B-EBD8-4585-AC16-19C3EE849195}"/>
              </a:ext>
            </a:extLst>
          </p:cNvPr>
          <p:cNvSpPr/>
          <p:nvPr/>
        </p:nvSpPr>
        <p:spPr>
          <a:xfrm>
            <a:off x="1351370" y="5691587"/>
            <a:ext cx="10002430" cy="1145023"/>
          </a:xfrm>
          <a:prstGeom prst="roundRect">
            <a:avLst/>
          </a:prstGeom>
          <a:solidFill>
            <a:srgbClr val="FFC000"/>
          </a:solidFill>
          <a:ln>
            <a:solidFill>
              <a:srgbClr val="66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A53AF1F-87CC-4ED0-B3EC-460B04DA063E}"/>
              </a:ext>
            </a:extLst>
          </p:cNvPr>
          <p:cNvSpPr/>
          <p:nvPr/>
        </p:nvSpPr>
        <p:spPr>
          <a:xfrm>
            <a:off x="45680" y="5682020"/>
            <a:ext cx="12199953" cy="12618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92350" lvl="0" indent="-285750">
              <a:buClr>
                <a:srgbClr val="FF0000"/>
              </a:buClr>
              <a:buFont typeface="Wingdings" panose="05000000000000000000" pitchFamily="2" charset="2"/>
              <a:buChar char="§"/>
              <a:defRPr/>
            </a:pPr>
            <a:r>
              <a:rPr lang="th-TH" sz="1900" b="1" dirty="0">
                <a:solidFill>
                  <a:prstClr val="black"/>
                </a:solidFill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สืบเนื่องจากระดับเทคโนโลยี มูลค่าทรัพย์สินทางปัญญา รวมถึงระดับความพร้อมในด้านต่างๆของโครงการไม่เท่ากัน</a:t>
            </a:r>
            <a:r>
              <a:rPr lang="en-US" sz="1900" b="1" dirty="0">
                <a:solidFill>
                  <a:prstClr val="black"/>
                </a:solidFill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 </a:t>
            </a:r>
            <a:endParaRPr lang="th-TH" sz="1900" b="1" dirty="0">
              <a:solidFill>
                <a:prstClr val="black"/>
              </a:solidFill>
              <a:latin typeface="TH SarabunPSK" panose="020B0500040200020003" pitchFamily="34" charset="-34"/>
              <a:ea typeface="Calibri" panose="020F0502020204030204" pitchFamily="34" charset="0"/>
              <a:cs typeface="TH SarabunPSK" panose="020B0500040200020003" pitchFamily="34" charset="-34"/>
            </a:endParaRPr>
          </a:p>
          <a:p>
            <a:pPr marL="2006600" lvl="0">
              <a:buClr>
                <a:srgbClr val="FF0000"/>
              </a:buClr>
              <a:defRPr/>
            </a:pPr>
            <a:r>
              <a:rPr lang="en-US" sz="1900" b="1" dirty="0">
                <a:solidFill>
                  <a:prstClr val="black"/>
                </a:solidFill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      </a:t>
            </a:r>
            <a:r>
              <a:rPr lang="th-TH" sz="1900" b="1" dirty="0">
                <a:solidFill>
                  <a:prstClr val="black"/>
                </a:solidFill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ศลช.ขอสงวนสิทธิในการพิจารณาสัดส่วนการร่วมสนับสนุนจากภาคเอกชน โดยให้เป็นไปตามดุลยพินิจของคณะกรรมการ</a:t>
            </a:r>
            <a:endParaRPr lang="en-US" sz="1900" b="1" dirty="0">
              <a:solidFill>
                <a:prstClr val="black"/>
              </a:solidFill>
              <a:latin typeface="TH SarabunPSK" panose="020B0500040200020003" pitchFamily="34" charset="-34"/>
              <a:ea typeface="Calibri" panose="020F0502020204030204" pitchFamily="34" charset="0"/>
              <a:cs typeface="TH SarabunPSK" panose="020B0500040200020003" pitchFamily="34" charset="-34"/>
            </a:endParaRPr>
          </a:p>
          <a:p>
            <a:pPr marL="2292350" lvl="0" indent="-285750">
              <a:buClr>
                <a:srgbClr val="FF0000"/>
              </a:buClr>
              <a:buFont typeface="Wingdings" panose="05000000000000000000" pitchFamily="2" charset="2"/>
              <a:buChar char="§"/>
              <a:defRPr/>
            </a:pPr>
            <a:r>
              <a:rPr lang="th-TH" sz="1900" b="1" dirty="0">
                <a:solidFill>
                  <a:prstClr val="black"/>
                </a:solidFill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กรณีเป็นการสนับสนุนเพื่อพัฒนา </a:t>
            </a:r>
            <a:r>
              <a:rPr lang="en-US" sz="1900" b="1" dirty="0">
                <a:solidFill>
                  <a:prstClr val="black"/>
                </a:solidFill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ecosystem </a:t>
            </a:r>
            <a:r>
              <a:rPr lang="th-TH" sz="1900" b="1" dirty="0">
                <a:solidFill>
                  <a:prstClr val="black"/>
                </a:solidFill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ที่จำเป็นของประเทศ และเป็นกรณีที่ต้องดำเนินการโดยภาครัฐเท่านั้น </a:t>
            </a:r>
          </a:p>
          <a:p>
            <a:pPr marL="2006600" lvl="0">
              <a:buClr>
                <a:srgbClr val="FF0000"/>
              </a:buClr>
              <a:defRPr/>
            </a:pPr>
            <a:r>
              <a:rPr lang="en-US" sz="1900" b="1" dirty="0">
                <a:solidFill>
                  <a:prstClr val="black"/>
                </a:solidFill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     </a:t>
            </a:r>
            <a:r>
              <a:rPr lang="th-TH" sz="1900" b="1" dirty="0">
                <a:solidFill>
                  <a:prstClr val="black"/>
                </a:solidFill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 ศลช. ขอสงวนสิทธิ์ในการเสนอต่อคณะกรรมการเป็นผู้ใช้ดุลยพินิจและพิจารณา</a:t>
            </a:r>
          </a:p>
        </p:txBody>
      </p:sp>
    </p:spTree>
    <p:extLst>
      <p:ext uri="{BB962C8B-B14F-4D97-AF65-F5344CB8AC3E}">
        <p14:creationId xmlns:p14="http://schemas.microsoft.com/office/powerpoint/2010/main" val="11951611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D5EA1D0-3986-477C-9646-0798236EB8C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73173"/>
          <a:stretch/>
        </p:blipFill>
        <p:spPr>
          <a:xfrm flipH="1">
            <a:off x="-5080" y="4848447"/>
            <a:ext cx="2405380" cy="202408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565710A-5E92-4D04-8740-3F2D154F96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00300" y="4848447"/>
            <a:ext cx="9791700" cy="2024083"/>
          </a:xfrm>
          <a:prstGeom prst="rect">
            <a:avLst/>
          </a:prstGeom>
        </p:spPr>
      </p:pic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9C0B5243-CC9D-48F8-A385-3C4BB6F6E888}"/>
              </a:ext>
            </a:extLst>
          </p:cNvPr>
          <p:cNvSpPr/>
          <p:nvPr/>
        </p:nvSpPr>
        <p:spPr>
          <a:xfrm>
            <a:off x="6151419" y="1288472"/>
            <a:ext cx="5749636" cy="5458691"/>
          </a:xfrm>
          <a:prstGeom prst="roundRect">
            <a:avLst/>
          </a:prstGeom>
          <a:solidFill>
            <a:srgbClr val="E7FFFF"/>
          </a:solidFill>
          <a:ln w="12700">
            <a:solidFill>
              <a:srgbClr val="2169D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37561FD6-B9F7-496E-80B5-DBCFCD2F0595}"/>
              </a:ext>
            </a:extLst>
          </p:cNvPr>
          <p:cNvSpPr/>
          <p:nvPr/>
        </p:nvSpPr>
        <p:spPr>
          <a:xfrm>
            <a:off x="166255" y="1302327"/>
            <a:ext cx="5749636" cy="5458691"/>
          </a:xfrm>
          <a:prstGeom prst="roundRect">
            <a:avLst/>
          </a:prstGeom>
          <a:solidFill>
            <a:srgbClr val="E7FFFF"/>
          </a:solidFill>
          <a:ln w="12700">
            <a:solidFill>
              <a:srgbClr val="2169D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E647F59-AF4B-4F03-92C8-B1007C81D9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C981FEF-19B9-4885-80CB-A60E238ABFA9}" type="slidenum">
              <a:rPr kumimoji="0" lang="th-TH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th-TH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Cordia New" panose="020B0304020202020204" pitchFamily="34" charset="-34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5237C3E-9FE9-40B8-9186-D4E53AD385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52117" y="0"/>
            <a:ext cx="2101273" cy="762000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E40956D4-5D29-4FF6-B4DB-08639F9546E1}"/>
              </a:ext>
            </a:extLst>
          </p:cNvPr>
          <p:cNvSpPr txBox="1">
            <a:spLocks/>
          </p:cNvSpPr>
          <p:nvPr/>
        </p:nvSpPr>
        <p:spPr>
          <a:xfrm>
            <a:off x="1" y="0"/>
            <a:ext cx="9351818" cy="733187"/>
          </a:xfrm>
          <a:prstGeom prst="rect">
            <a:avLst/>
          </a:prstGeom>
          <a:solidFill>
            <a:srgbClr val="0000FF">
              <a:alpha val="49804"/>
            </a:srgb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defRPr/>
            </a:pPr>
            <a:r>
              <a:rPr lang="th-TH" sz="3600" b="1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   </a:t>
            </a:r>
            <a:r>
              <a:rPr lang="en-US" sz="3600" b="1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3. </a:t>
            </a:r>
            <a:r>
              <a:rPr lang="th-TH" sz="3600" b="1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การกลั่นกรอง</a:t>
            </a:r>
            <a:r>
              <a:rPr lang="en-US" sz="3600" b="1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th-TH" sz="3600" b="1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และการพิจารณาข้อเสนอโครงการ</a:t>
            </a:r>
            <a:endParaRPr kumimoji="0" lang="th-TH" sz="3600" b="1" i="0" u="none" strike="noStrike" kern="1200" cap="none" spc="0" normalizeH="0" baseline="0" noProof="0">
              <a:ln w="0"/>
              <a:solidFill>
                <a:schemeClr val="tx1"/>
              </a:solidFill>
              <a:effectLst/>
              <a:uLnTx/>
              <a:uFillTx/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91ECCD2-E7B1-41A4-B46C-97C7E83AA3E5}"/>
              </a:ext>
            </a:extLst>
          </p:cNvPr>
          <p:cNvSpPr/>
          <p:nvPr/>
        </p:nvSpPr>
        <p:spPr>
          <a:xfrm>
            <a:off x="79128" y="1685984"/>
            <a:ext cx="5762370" cy="472437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457200" lvl="0" indent="-284163" algn="thaiDist">
              <a:defRPr/>
            </a:pPr>
            <a:r>
              <a:rPr lang="th-TH" sz="2400" b="1"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1.	มีวัตถุประสงค์และเป้าหมายสอดคล้องต่อแผนงานตามกรอบทุนวิจัย</a:t>
            </a:r>
            <a:r>
              <a:rPr lang="en-US" sz="2400" b="1"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 </a:t>
            </a:r>
            <a:r>
              <a:rPr lang="th-TH" sz="2400" b="1"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และได้ให้ข้อมูลตามที่กำหนดในแบบฟอร์ม</a:t>
            </a:r>
            <a:r>
              <a:rPr lang="en-US" sz="2400" b="1"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 </a:t>
            </a:r>
            <a:endParaRPr lang="th-TH" sz="2400" b="1">
              <a:latin typeface="TH SarabunPSK" panose="020B0500040200020003" pitchFamily="34" charset="-34"/>
              <a:ea typeface="Calibri" panose="020F0502020204030204" pitchFamily="34" charset="0"/>
              <a:cs typeface="TH SarabunPSK" panose="020B0500040200020003" pitchFamily="34" charset="-34"/>
            </a:endParaRPr>
          </a:p>
          <a:p>
            <a:pPr marL="457200" lvl="0" indent="-290513" algn="thaiDist">
              <a:defRPr/>
            </a:pPr>
            <a:r>
              <a:rPr lang="th-TH" sz="2400" b="1"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    พร้อมเอกสารแนบโดยครบถ้วน</a:t>
            </a:r>
          </a:p>
          <a:p>
            <a:pPr marL="457200" lvl="0" indent="-290513" algn="thaiDist">
              <a:defRPr/>
            </a:pPr>
            <a:r>
              <a:rPr lang="th-TH" sz="2400" b="1"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2.	มีภาคเอกชนเข้าร่วมโครงการ และภาคเอกชนร่วมสนับสนุนงบประมาณตามสัดส่วนที่กำหนด (ทั้งนี้ไม่รวมถึงโครงการพัฒนา </a:t>
            </a:r>
            <a:r>
              <a:rPr lang="en-US" sz="2400" b="1"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ecosystem</a:t>
            </a:r>
            <a:r>
              <a:rPr lang="th-TH" sz="2400" b="1"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 ที่เป็นภาระหน้าที่ของภาครัฐ)</a:t>
            </a:r>
            <a:endParaRPr lang="en-US" sz="2400" b="1">
              <a:latin typeface="TH SarabunPSK" panose="020B0500040200020003" pitchFamily="34" charset="-34"/>
              <a:ea typeface="Calibri" panose="020F0502020204030204" pitchFamily="34" charset="0"/>
              <a:cs typeface="TH SarabunPSK" panose="020B0500040200020003" pitchFamily="34" charset="-34"/>
            </a:endParaRPr>
          </a:p>
          <a:p>
            <a:pPr marL="463550" lvl="0" indent="-285750" algn="thaiDist">
              <a:buAutoNum type="arabicPeriod" startAt="3"/>
              <a:defRPr/>
            </a:pPr>
            <a:r>
              <a:rPr lang="th-TH" sz="2400" b="1"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ข้อเสนอโครงการ ต้องแสดงระดับความพร้อมของเทคโนโลยีที่จะพัฒนา (</a:t>
            </a:r>
            <a:r>
              <a:rPr lang="en-US" sz="2400" b="1"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TRL) </a:t>
            </a:r>
            <a:r>
              <a:rPr lang="th-TH" sz="2400" b="1"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ตามที่กำหนดไว้ </a:t>
            </a:r>
          </a:p>
          <a:p>
            <a:pPr marL="622300" lvl="0" indent="-227013" algn="thaiDist">
              <a:buClr>
                <a:srgbClr val="FF6600"/>
              </a:buClr>
              <a:buFont typeface="Wingdings" panose="05000000000000000000" pitchFamily="2" charset="2"/>
              <a:buChar char="§"/>
              <a:defRPr/>
            </a:pPr>
            <a:r>
              <a:rPr lang="th-TH" sz="2000" b="1"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กรณีพัฒนาผลิตภัณฑ์บริการ ในระดับ </a:t>
            </a:r>
            <a:r>
              <a:rPr lang="en-US" sz="2000" b="1"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TRL 7-9 </a:t>
            </a:r>
            <a:endParaRPr lang="th-TH" sz="2000" b="1">
              <a:latin typeface="TH SarabunPSK" panose="020B0500040200020003" pitchFamily="34" charset="-34"/>
              <a:ea typeface="Calibri" panose="020F0502020204030204" pitchFamily="34" charset="0"/>
              <a:cs typeface="TH SarabunPSK" panose="020B0500040200020003" pitchFamily="34" charset="-34"/>
            </a:endParaRPr>
          </a:p>
          <a:p>
            <a:pPr marL="622300" lvl="0" indent="-227013" algn="thaiDist">
              <a:buClr>
                <a:srgbClr val="FF6600"/>
              </a:buClr>
              <a:buFont typeface="Wingdings" panose="05000000000000000000" pitchFamily="2" charset="2"/>
              <a:buChar char="§"/>
              <a:defRPr/>
            </a:pPr>
            <a:r>
              <a:rPr lang="th-TH" sz="2000" b="1"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กรณีพัฒนาระบบนิเวศ (</a:t>
            </a:r>
            <a:r>
              <a:rPr lang="en-US" sz="2000" b="1"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ecosystem) </a:t>
            </a:r>
            <a:r>
              <a:rPr lang="th-TH" sz="2000" b="1"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ในระดับ </a:t>
            </a:r>
            <a:r>
              <a:rPr lang="en-US" sz="2000" b="1"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TRL 5-9 </a:t>
            </a:r>
            <a:endParaRPr lang="th-TH" sz="2000" b="1">
              <a:latin typeface="TH SarabunPSK" panose="020B0500040200020003" pitchFamily="34" charset="-34"/>
              <a:ea typeface="Calibri" panose="020F0502020204030204" pitchFamily="34" charset="0"/>
              <a:cs typeface="TH SarabunPSK" panose="020B0500040200020003" pitchFamily="34" charset="-34"/>
            </a:endParaRPr>
          </a:p>
          <a:p>
            <a:pPr marL="395287" lvl="0" algn="thaiDist">
              <a:buClr>
                <a:srgbClr val="FF6600"/>
              </a:buClr>
              <a:defRPr/>
            </a:pPr>
            <a:r>
              <a:rPr lang="en-US" sz="2300" b="1"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4. </a:t>
            </a:r>
            <a:r>
              <a:rPr lang="th-TH" sz="2300" b="1"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มีเอกสารหลักฐานแสดงการประเมินความเป็นไปได้ในด้านต่างๆ (</a:t>
            </a:r>
            <a:r>
              <a:rPr lang="en-US" sz="2300" b="1"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concept feasibility</a:t>
            </a:r>
            <a:r>
              <a:rPr lang="th-TH" sz="2300" b="1"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)</a:t>
            </a:r>
            <a:r>
              <a:rPr lang="en-US" sz="2300" b="1"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 </a:t>
            </a:r>
            <a:r>
              <a:rPr lang="th-TH" sz="2300" b="1"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เช่น </a:t>
            </a:r>
            <a:r>
              <a:rPr lang="en-US" sz="2300" b="1"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technology feasibility, </a:t>
            </a:r>
          </a:p>
          <a:p>
            <a:pPr marL="395287" lvl="0" algn="thaiDist">
              <a:buClr>
                <a:srgbClr val="FF6600"/>
              </a:buClr>
              <a:defRPr/>
            </a:pPr>
            <a:r>
              <a:rPr lang="en-US" sz="2300" b="1"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Market feasibility, Business model </a:t>
            </a:r>
            <a:r>
              <a:rPr lang="th-TH" sz="2300" b="1"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เป็นต้น</a:t>
            </a:r>
            <a:endParaRPr lang="en-US" sz="2300" b="1">
              <a:latin typeface="TH SarabunPSK" panose="020B0500040200020003" pitchFamily="34" charset="-34"/>
              <a:ea typeface="Calibri" panose="020F0502020204030204" pitchFamily="34" charset="0"/>
              <a:cs typeface="TH SarabunPSK" panose="020B0500040200020003" pitchFamily="34" charset="-34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166697B-5F8A-4F85-BD10-66F11BBC0C5F}"/>
              </a:ext>
            </a:extLst>
          </p:cNvPr>
          <p:cNvSpPr/>
          <p:nvPr/>
        </p:nvSpPr>
        <p:spPr>
          <a:xfrm>
            <a:off x="5942786" y="1711061"/>
            <a:ext cx="5927504" cy="489364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457200" lvl="0" indent="-284163" algn="thaiDist">
              <a:defRPr/>
            </a:pPr>
            <a:r>
              <a:rPr lang="th-TH" sz="2400" b="1" dirty="0"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1.	 การประเมิน 3 ด้าน ต่างๆ ดังนี้ </a:t>
            </a:r>
          </a:p>
          <a:p>
            <a:pPr marL="457200" lvl="0" indent="-292100" algn="thaiDist">
              <a:defRPr/>
            </a:pPr>
            <a:r>
              <a:rPr lang="th-TH" sz="2400" b="1" dirty="0"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    ส่วนที่ 1 ศักยภาพของหัวหน้าโครงการและทีมงาน</a:t>
            </a:r>
          </a:p>
          <a:p>
            <a:pPr marL="457200" lvl="0" indent="-292100" algn="thaiDist">
              <a:defRPr/>
            </a:pPr>
            <a:r>
              <a:rPr lang="en-US" sz="2400" b="1" dirty="0"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 </a:t>
            </a:r>
            <a:r>
              <a:rPr lang="th-TH" sz="2400" b="1" dirty="0"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   ส่วนที่ 2 คุณสมบัติโครงการ </a:t>
            </a:r>
          </a:p>
          <a:p>
            <a:pPr marL="457200" lvl="0" indent="-292100" algn="thaiDist">
              <a:defRPr/>
            </a:pPr>
            <a:r>
              <a:rPr lang="th-TH" sz="2400" b="1" dirty="0"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    ส่วนที่ 3 ความพร้อมของโครงการ</a:t>
            </a:r>
          </a:p>
          <a:p>
            <a:pPr marL="457200" lvl="0" indent="-292100" algn="thaiDist">
              <a:buAutoNum type="arabicPeriod" startAt="2"/>
              <a:defRPr/>
            </a:pPr>
            <a:r>
              <a:rPr lang="th-TH" sz="2400" b="1" dirty="0"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ประเมินการวิเคราะห์ศักยภาพของข้อเสนอโครงการ </a:t>
            </a:r>
            <a:endParaRPr lang="en-US" sz="2400" b="1" dirty="0">
              <a:latin typeface="TH SarabunPSK" panose="020B0500040200020003" pitchFamily="34" charset="-34"/>
              <a:ea typeface="Calibri" panose="020F0502020204030204" pitchFamily="34" charset="0"/>
              <a:cs typeface="TH SarabunPSK" panose="020B0500040200020003" pitchFamily="34" charset="-34"/>
            </a:endParaRPr>
          </a:p>
          <a:p>
            <a:pPr marL="395288" lvl="0" indent="-230188" algn="thaiDist">
              <a:defRPr/>
            </a:pPr>
            <a:r>
              <a:rPr lang="en-US" sz="2400" b="1" dirty="0"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    </a:t>
            </a:r>
            <a:r>
              <a:rPr lang="th-TH" sz="2400" b="1" dirty="0"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และประโยชน์ทางเศรษฐกิจและสังคม ที่ประเทศจะได้รับจากการ</a:t>
            </a:r>
            <a:r>
              <a:rPr lang="en-US" sz="2400" b="1" dirty="0"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  </a:t>
            </a:r>
            <a:r>
              <a:rPr lang="th-TH" sz="2400" b="1" dirty="0"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ดำเนินโครงการ หากเป็นการพัฒนาผลิตภัณฑ์หรือบริการต้องมีการแสดงการเปรียบเทียบ (</a:t>
            </a:r>
            <a:r>
              <a:rPr lang="en-US" sz="2400" b="1" dirty="0"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benchmarking) </a:t>
            </a:r>
            <a:endParaRPr lang="th-TH" sz="2400" b="1" dirty="0">
              <a:latin typeface="TH SarabunPSK" panose="020B0500040200020003" pitchFamily="34" charset="-34"/>
              <a:ea typeface="Calibri" panose="020F0502020204030204" pitchFamily="34" charset="0"/>
              <a:cs typeface="TH SarabunPSK" panose="020B0500040200020003" pitchFamily="34" charset="-34"/>
            </a:endParaRPr>
          </a:p>
          <a:p>
            <a:pPr marL="396875" lvl="0" indent="-231775" algn="thaiDist">
              <a:defRPr/>
            </a:pPr>
            <a:r>
              <a:rPr lang="en-US" sz="2400" b="1" dirty="0"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3.</a:t>
            </a:r>
            <a:r>
              <a:rPr lang="th-TH" sz="2400" b="1" dirty="0"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 การจัดลำดับความสำคัญของโครงการ และให้คะแนน โดยข้อเสนอโครงการที่ผ่านการคัดเลือก ต้องได้รับการเห็นชอบผลการตัดสินจากคณะกรรมการ </a:t>
            </a:r>
          </a:p>
          <a:p>
            <a:pPr marL="623887" lvl="0" indent="-457200" algn="thaiDist">
              <a:buAutoNum type="arabicPeriod" startAt="2"/>
              <a:defRPr/>
            </a:pPr>
            <a:endParaRPr lang="th-TH" sz="2400" b="1" dirty="0">
              <a:solidFill>
                <a:srgbClr val="C00000"/>
              </a:solidFill>
              <a:latin typeface="TH SarabunPSK" panose="020B0500040200020003" pitchFamily="34" charset="-34"/>
              <a:ea typeface="Calibri" panose="020F0502020204030204" pitchFamily="34" charset="0"/>
              <a:cs typeface="TH SarabunPSK" panose="020B0500040200020003" pitchFamily="34" charset="-34"/>
            </a:endParaRPr>
          </a:p>
          <a:p>
            <a:pPr marL="623887" lvl="0" indent="-457200" algn="thaiDist">
              <a:spcAft>
                <a:spcPts val="1200"/>
              </a:spcAft>
              <a:buAutoNum type="arabicPeriod" startAt="2"/>
              <a:defRPr/>
            </a:pPr>
            <a:endParaRPr lang="th-TH" sz="2400" b="1" dirty="0">
              <a:solidFill>
                <a:srgbClr val="C00000"/>
              </a:solidFill>
              <a:latin typeface="TH SarabunPSK" panose="020B0500040200020003" pitchFamily="34" charset="-34"/>
              <a:ea typeface="Calibri" panose="020F0502020204030204" pitchFamily="34" charset="0"/>
              <a:cs typeface="TH SarabunPSK" panose="020B0500040200020003" pitchFamily="34" charset="-34"/>
            </a:endParaRPr>
          </a:p>
        </p:txBody>
      </p:sp>
      <p:sp>
        <p:nvSpPr>
          <p:cNvPr id="15" name="Flowchart: Alternate Process 14">
            <a:extLst>
              <a:ext uri="{FF2B5EF4-FFF2-40B4-BE49-F238E27FC236}">
                <a16:creationId xmlns:a16="http://schemas.microsoft.com/office/drawing/2014/main" id="{A6F7BA56-C0A3-46B5-AA96-B5A1F1E45BE4}"/>
              </a:ext>
            </a:extLst>
          </p:cNvPr>
          <p:cNvSpPr/>
          <p:nvPr/>
        </p:nvSpPr>
        <p:spPr>
          <a:xfrm>
            <a:off x="1260763" y="845124"/>
            <a:ext cx="3399101" cy="609601"/>
          </a:xfrm>
          <a:prstGeom prst="flowChartAlternateProcess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9B8EE48-4596-4E1A-9A32-A60E3D780F07}"/>
              </a:ext>
            </a:extLst>
          </p:cNvPr>
          <p:cNvSpPr txBox="1"/>
          <p:nvPr/>
        </p:nvSpPr>
        <p:spPr>
          <a:xfrm>
            <a:off x="1131335" y="916022"/>
            <a:ext cx="352853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2800" b="1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การคัดกรองเบื้องต้น (</a:t>
            </a:r>
            <a:r>
              <a:rPr lang="en-US" sz="2800" b="1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Screening)</a:t>
            </a:r>
          </a:p>
        </p:txBody>
      </p:sp>
      <p:sp>
        <p:nvSpPr>
          <p:cNvPr id="16" name="Flowchart: Alternate Process 15">
            <a:extLst>
              <a:ext uri="{FF2B5EF4-FFF2-40B4-BE49-F238E27FC236}">
                <a16:creationId xmlns:a16="http://schemas.microsoft.com/office/drawing/2014/main" id="{D8ECA102-E9A3-4240-AFCA-E955C4C28587}"/>
              </a:ext>
            </a:extLst>
          </p:cNvPr>
          <p:cNvSpPr/>
          <p:nvPr/>
        </p:nvSpPr>
        <p:spPr>
          <a:xfrm>
            <a:off x="6494204" y="872831"/>
            <a:ext cx="4566461" cy="609601"/>
          </a:xfrm>
          <a:prstGeom prst="flowChartAlternateProcess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82274FB-8169-469D-9D7B-EBFD829B8F7F}"/>
              </a:ext>
            </a:extLst>
          </p:cNvPr>
          <p:cNvSpPr txBox="1"/>
          <p:nvPr/>
        </p:nvSpPr>
        <p:spPr>
          <a:xfrm>
            <a:off x="6494204" y="900529"/>
            <a:ext cx="47122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800" b="1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การประเมินด้านเทคนิค (</a:t>
            </a:r>
            <a:r>
              <a:rPr lang="en-US" sz="2800" b="1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Technical review) </a:t>
            </a:r>
          </a:p>
        </p:txBody>
      </p:sp>
    </p:spTree>
    <p:extLst>
      <p:ext uri="{BB962C8B-B14F-4D97-AF65-F5344CB8AC3E}">
        <p14:creationId xmlns:p14="http://schemas.microsoft.com/office/powerpoint/2010/main" val="42535406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95CCA1D7-4491-4DCB-B484-BA869E95D45E}"/>
              </a:ext>
            </a:extLst>
          </p:cNvPr>
          <p:cNvSpPr/>
          <p:nvPr/>
        </p:nvSpPr>
        <p:spPr>
          <a:xfrm>
            <a:off x="412954" y="1403858"/>
            <a:ext cx="11253019" cy="32624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747713" lvl="0" indent="-290513">
              <a:spcAft>
                <a:spcPts val="1200"/>
              </a:spcAft>
              <a:defRPr/>
            </a:pPr>
            <a:r>
              <a:rPr lang="en-US" sz="2800" b="1" dirty="0"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1. </a:t>
            </a:r>
            <a:r>
              <a:rPr lang="th-TH" sz="2800" b="1" dirty="0"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การจัดลำดับความสำคัญของข้อเสนอโครงการ (</a:t>
            </a:r>
            <a:r>
              <a:rPr lang="en-US" sz="2800" b="1" dirty="0"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ranking) </a:t>
            </a:r>
            <a:r>
              <a:rPr lang="th-TH" sz="2800" b="1" dirty="0"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โดยพิจารณาการจัดอันดับข้อเสนอโครงการในแต่ละแผนงาน</a:t>
            </a:r>
            <a:r>
              <a:rPr lang="en-US" sz="2800" b="1" dirty="0"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 </a:t>
            </a:r>
            <a:r>
              <a:rPr lang="th-TH" sz="2800" b="1" dirty="0"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เพื่อเปรียบเทียบความสอดคล้องกับวัตถุประสงค์ ผลผลิต ผลลัพธ์ แสดงกลุ่มเป้าหมายผู้รับประโยชน์ที่ชัดเจน มีแผนการดำเนินงานและกิจกรรมที่ชัดเจนเป็นไปได้จริง สามารถส่งผลต่อการบรรลุเป้าหมายอย่างเป็นรูปธรรม</a:t>
            </a:r>
            <a:endParaRPr lang="en-US" sz="2800" b="1" dirty="0">
              <a:latin typeface="TH SarabunPSK" panose="020B0500040200020003" pitchFamily="34" charset="-34"/>
              <a:ea typeface="Calibri" panose="020F0502020204030204" pitchFamily="34" charset="0"/>
              <a:cs typeface="TH SarabunPSK" panose="020B0500040200020003" pitchFamily="34" charset="-34"/>
            </a:endParaRPr>
          </a:p>
          <a:p>
            <a:pPr marL="747713" lvl="0" indent="-290513">
              <a:spcAft>
                <a:spcPts val="1200"/>
              </a:spcAft>
              <a:defRPr/>
            </a:pPr>
            <a:r>
              <a:rPr lang="en-US" sz="2800" b="1" dirty="0"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2. </a:t>
            </a:r>
            <a:r>
              <a:rPr lang="th-TH" sz="2800" b="1" dirty="0"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การให้คะแนน (</a:t>
            </a:r>
            <a:r>
              <a:rPr lang="en-US" sz="2800" b="1" dirty="0"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scoring) </a:t>
            </a:r>
            <a:r>
              <a:rPr lang="th-TH" sz="2800" b="1" dirty="0"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โดยคำนึงถึงวัตถุประสงค์หลักและผลประโยชน์ของการพัฒนาธุรกิจอุตสาหกรรมด้านชีววิทยาศาสตร์เป็นสำคัญเป็นสำคัญ โดยข้อเสนอที่ผ่านการคัดเลือกต้องได้รับการเห็นชอบผลการตัดสินจากคณะผู้ทบทวน </a:t>
            </a:r>
            <a:r>
              <a:rPr lang="en-US" sz="2800" b="1" dirty="0"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/</a:t>
            </a:r>
            <a:r>
              <a:rPr lang="th-TH" sz="2800" b="1" dirty="0"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 ผู้ทรงคุณวุฒิ</a:t>
            </a:r>
            <a:r>
              <a:rPr lang="en-US" sz="2800" b="1" dirty="0"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 </a:t>
            </a:r>
            <a:r>
              <a:rPr lang="th-TH" sz="2800" b="1" dirty="0"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ด้วยคะแนนเฉลี่ยรวมไม่ต่ำกว่า 80</a:t>
            </a:r>
            <a:endParaRPr lang="th-TH" sz="2400" b="1" dirty="0">
              <a:latin typeface="TH SarabunPSK" panose="020B0500040200020003" pitchFamily="34" charset="-34"/>
              <a:ea typeface="Calibri" panose="020F0502020204030204" pitchFamily="34" charset="0"/>
              <a:cs typeface="TH SarabunPSK" panose="020B0500040200020003" pitchFamily="34" charset="-34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E647F59-AF4B-4F03-92C8-B1007C81D9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C981FEF-19B9-4885-80CB-A60E238ABFA9}" type="slidenum">
              <a:rPr kumimoji="0" lang="th-TH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th-TH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Cordia New" panose="020B0304020202020204" pitchFamily="34" charset="-34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5237C3E-9FE9-40B8-9186-D4E53AD385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52117" y="0"/>
            <a:ext cx="2101273" cy="762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565710A-5E92-4D04-8740-3F2D154F967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00300" y="4848447"/>
            <a:ext cx="9791700" cy="202408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D5EA1D0-3986-477C-9646-0798236EB8C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73173"/>
          <a:stretch/>
        </p:blipFill>
        <p:spPr>
          <a:xfrm flipH="1">
            <a:off x="-5080" y="4848447"/>
            <a:ext cx="2405380" cy="2024083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E40956D4-5D29-4FF6-B4DB-08639F9546E1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9351818" cy="733187"/>
          </a:xfrm>
          <a:prstGeom prst="rect">
            <a:avLst/>
          </a:prstGeom>
          <a:solidFill>
            <a:srgbClr val="0000FF">
              <a:alpha val="49804"/>
            </a:srgb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defRPr/>
            </a:pPr>
            <a:r>
              <a:rPr lang="en-US" sz="3600" b="1">
                <a:ln w="0"/>
                <a:solidFill>
                  <a:srgbClr val="00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4. </a:t>
            </a:r>
            <a:r>
              <a:rPr lang="th-TH" sz="3600" b="1">
                <a:ln w="0"/>
                <a:solidFill>
                  <a:srgbClr val="00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การจัดลำดับความสำคัญ และการพิจารณาให้คะแนน </a:t>
            </a:r>
            <a:endParaRPr kumimoji="0" lang="th-TH" sz="3600" b="1" i="0" u="none" strike="noStrike" kern="1200" cap="none" spc="0" normalizeH="0" baseline="0" noProof="0">
              <a:ln w="0"/>
              <a:solidFill>
                <a:srgbClr val="000000"/>
              </a:solidFill>
              <a:effectLst/>
              <a:uLnTx/>
              <a:uFillTx/>
              <a:latin typeface="TH SarabunPSK" panose="020B0500040200020003" pitchFamily="34" charset="-34"/>
              <a:ea typeface="+mn-ea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9426334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E647F59-AF4B-4F03-92C8-B1007C81D9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C981FEF-19B9-4885-80CB-A60E238ABFA9}" type="slidenum">
              <a:rPr kumimoji="0" lang="th-TH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th-TH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Cordia New" panose="020B0304020202020204" pitchFamily="34" charset="-34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565710A-5E92-4D04-8740-3F2D154F96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00300" y="4833917"/>
            <a:ext cx="9791700" cy="202408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D5EA1D0-3986-477C-9646-0798236EB8C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73173"/>
          <a:stretch/>
        </p:blipFill>
        <p:spPr>
          <a:xfrm flipH="1">
            <a:off x="-5080" y="4848447"/>
            <a:ext cx="2405380" cy="2024083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2F493A09-A6D5-4A67-8DDA-B006D9BF0AD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52117" y="0"/>
            <a:ext cx="2101273" cy="7620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73233201-82E0-41CD-8E92-D9C9EF59DD77}"/>
              </a:ext>
            </a:extLst>
          </p:cNvPr>
          <p:cNvSpPr/>
          <p:nvPr/>
        </p:nvSpPr>
        <p:spPr>
          <a:xfrm>
            <a:off x="1197610" y="1125846"/>
            <a:ext cx="9661008" cy="187064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ข้อกำหนดในการพิจารณาข้อเสนอโครงการด้านผลิตภัณฑ์ </a:t>
            </a: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ATMPs </a:t>
            </a:r>
            <a:r>
              <a:rPr kumimoji="0" lang="th-TH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รวมถึงชีววัตถุที่เกี่ยวข้อง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77EDA54-EA29-45AF-B6C3-C01D426F439C}"/>
              </a:ext>
            </a:extLst>
          </p:cNvPr>
          <p:cNvSpPr/>
          <p:nvPr/>
        </p:nvSpPr>
        <p:spPr>
          <a:xfrm>
            <a:off x="636905" y="3140838"/>
            <a:ext cx="10918190" cy="27420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32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คุณสุวิมล  </a:t>
            </a:r>
            <a:r>
              <a:rPr kumimoji="0" lang="th-TH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จั</a:t>
            </a:r>
            <a:r>
              <a:rPr kumimoji="0" lang="th-TH" sz="32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นทรอาภรณ์กุล </a:t>
            </a:r>
          </a:p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32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ผู้ชำนาญการ งานบริหารโครงการ สังกัดโปรแกรมบริหารเภสัชภัณฑ์และเซลล์บำบัด</a:t>
            </a:r>
          </a:p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เจ้าภาพแผนงาน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F2 (S1P1):</a:t>
            </a:r>
            <a:r>
              <a:rPr kumimoji="0" lang="th-TH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 พัฒนาและผลิต</a:t>
            </a:r>
            <a:r>
              <a:rPr kumimoji="0" lang="th-TH" sz="2400" b="1" i="0" u="sng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ผลิตภัณฑ์การแพทย์ขั้นสูง รวมถึงชีววัตถุที่เกี่ยวข้อง </a:t>
            </a:r>
            <a:endParaRPr kumimoji="0" lang="en-US" sz="2400" b="1" i="0" u="sng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TH SarabunPSK" panose="020B0500040200020003" pitchFamily="34" charset="-34"/>
              <a:ea typeface="Calibri" panose="020F0502020204030204" pitchFamily="34" charset="0"/>
              <a:cs typeface="TH SarabunPSK" panose="020B0500040200020003" pitchFamily="34" charset="-34"/>
            </a:endParaRPr>
          </a:p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และวัสดุอุปกรณ์เครื่องมือแพทย์ที่เป็นนวัตกรรมระดับสูงและมูลค่าสูง ให้เป็นอันดับหนึ่งของอาเซียน</a:t>
            </a:r>
          </a:p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H SarabunPSK" panose="020B0500040200020003" pitchFamily="34" charset="-34"/>
              <a:ea typeface="+mn-ea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40535106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41">
            <a:extLst>
              <a:ext uri="{FF2B5EF4-FFF2-40B4-BE49-F238E27FC236}">
                <a16:creationId xmlns:a16="http://schemas.microsoft.com/office/drawing/2014/main" id="{DCCF7ACF-36E7-B3ED-F770-47EA956A6E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666" y="4287616"/>
            <a:ext cx="12192000" cy="2552700"/>
          </a:xfrm>
          <a:prstGeom prst="rect">
            <a:avLst/>
          </a:prstGeom>
        </p:spPr>
      </p:pic>
      <p:sp>
        <p:nvSpPr>
          <p:cNvPr id="478" name="Shape"/>
          <p:cNvSpPr/>
          <p:nvPr/>
        </p:nvSpPr>
        <p:spPr>
          <a:xfrm flipH="1">
            <a:off x="1454472" y="1753129"/>
            <a:ext cx="3316329" cy="407827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8932" h="19340" extrusionOk="0">
                <a:moveTo>
                  <a:pt x="17554" y="6756"/>
                </a:moveTo>
                <a:cubicBezTo>
                  <a:pt x="20257" y="11838"/>
                  <a:pt x="18903" y="17607"/>
                  <a:pt x="14214" y="18984"/>
                </a:cubicBezTo>
                <a:cubicBezTo>
                  <a:pt x="9810" y="20277"/>
                  <a:pt x="4064" y="18005"/>
                  <a:pt x="1360" y="12920"/>
                </a:cubicBezTo>
                <a:cubicBezTo>
                  <a:pt x="-1343" y="7837"/>
                  <a:pt x="139" y="2413"/>
                  <a:pt x="4424" y="574"/>
                </a:cubicBezTo>
                <a:cubicBezTo>
                  <a:pt x="8841" y="-1323"/>
                  <a:pt x="14850" y="1673"/>
                  <a:pt x="17554" y="6756"/>
                </a:cubicBezTo>
              </a:path>
            </a:pathLst>
          </a:custGeom>
          <a:solidFill>
            <a:schemeClr val="accent5">
              <a:lumMod val="50000"/>
            </a:schemeClr>
          </a:solidFill>
          <a:ln w="12700">
            <a:miter lim="400000"/>
          </a:ln>
        </p:spPr>
        <p:txBody>
          <a:bodyPr lIns="22860" rIns="22860" anchor="ctr"/>
          <a:lstStyle/>
          <a:p>
            <a:pPr marL="0" marR="0" lvl="0" indent="0" algn="l" defTabSz="914217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500">
                <a:latin typeface="+mn-lt"/>
                <a:ea typeface="+mn-ea"/>
                <a:cs typeface="+mn-cs"/>
                <a:sym typeface="Lato Light"/>
              </a:defRPr>
            </a:pPr>
            <a:endParaRPr kumimoji="0" sz="3250" b="0" i="0" u="none" strike="noStrike" kern="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479" name="Shape"/>
          <p:cNvSpPr/>
          <p:nvPr/>
        </p:nvSpPr>
        <p:spPr>
          <a:xfrm flipH="1">
            <a:off x="1237786" y="1543908"/>
            <a:ext cx="3357106" cy="408726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8920" h="19249" extrusionOk="0">
                <a:moveTo>
                  <a:pt x="17591" y="6623"/>
                </a:moveTo>
                <a:cubicBezTo>
                  <a:pt x="20260" y="11670"/>
                  <a:pt x="18784" y="17108"/>
                  <a:pt x="14293" y="18766"/>
                </a:cubicBezTo>
                <a:cubicBezTo>
                  <a:pt x="9803" y="20424"/>
                  <a:pt x="3999" y="17675"/>
                  <a:pt x="1329" y="12625"/>
                </a:cubicBezTo>
                <a:cubicBezTo>
                  <a:pt x="-1340" y="7578"/>
                  <a:pt x="136" y="2140"/>
                  <a:pt x="4627" y="484"/>
                </a:cubicBezTo>
                <a:cubicBezTo>
                  <a:pt x="9119" y="-1176"/>
                  <a:pt x="14921" y="1574"/>
                  <a:pt x="17591" y="6623"/>
                </a:cubicBezTo>
              </a:path>
            </a:pathLst>
          </a:custGeom>
          <a:solidFill>
            <a:srgbClr val="FFFFFF"/>
          </a:solidFill>
          <a:ln w="12700">
            <a:miter lim="400000"/>
          </a:ln>
        </p:spPr>
        <p:txBody>
          <a:bodyPr lIns="22860" rIns="22860" anchor="ctr"/>
          <a:lstStyle/>
          <a:p>
            <a:pPr marL="0" marR="0" lvl="0" indent="0" algn="l" defTabSz="914217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500">
                <a:latin typeface="+mn-lt"/>
                <a:ea typeface="+mn-ea"/>
                <a:cs typeface="+mn-cs"/>
                <a:sym typeface="Lato Light"/>
              </a:defRPr>
            </a:pPr>
            <a:endParaRPr kumimoji="0" sz="3250" b="0" i="0" u="none" strike="noStrike" kern="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480" name="Shape"/>
          <p:cNvSpPr/>
          <p:nvPr/>
        </p:nvSpPr>
        <p:spPr>
          <a:xfrm flipH="1">
            <a:off x="1246998" y="1600562"/>
            <a:ext cx="3357107" cy="408743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8920" h="20294" extrusionOk="0">
                <a:moveTo>
                  <a:pt x="9600" y="7887"/>
                </a:moveTo>
                <a:cubicBezTo>
                  <a:pt x="10347" y="7954"/>
                  <a:pt x="11116" y="8492"/>
                  <a:pt x="11525" y="9308"/>
                </a:cubicBezTo>
                <a:cubicBezTo>
                  <a:pt x="12069" y="10399"/>
                  <a:pt x="11767" y="11570"/>
                  <a:pt x="10851" y="11929"/>
                </a:cubicBezTo>
                <a:cubicBezTo>
                  <a:pt x="9934" y="12287"/>
                  <a:pt x="8745" y="11694"/>
                  <a:pt x="8201" y="10603"/>
                </a:cubicBezTo>
                <a:cubicBezTo>
                  <a:pt x="7655" y="9514"/>
                  <a:pt x="7956" y="8343"/>
                  <a:pt x="8874" y="7984"/>
                </a:cubicBezTo>
                <a:cubicBezTo>
                  <a:pt x="9104" y="7895"/>
                  <a:pt x="9351" y="7865"/>
                  <a:pt x="9600" y="7887"/>
                </a:cubicBezTo>
                <a:close/>
                <a:moveTo>
                  <a:pt x="9330" y="6851"/>
                </a:moveTo>
                <a:cubicBezTo>
                  <a:pt x="8953" y="6817"/>
                  <a:pt x="8581" y="6862"/>
                  <a:pt x="8234" y="6997"/>
                </a:cubicBezTo>
                <a:cubicBezTo>
                  <a:pt x="6848" y="7537"/>
                  <a:pt x="6391" y="9311"/>
                  <a:pt x="7214" y="10952"/>
                </a:cubicBezTo>
                <a:cubicBezTo>
                  <a:pt x="8039" y="12595"/>
                  <a:pt x="9837" y="13493"/>
                  <a:pt x="11223" y="12953"/>
                </a:cubicBezTo>
                <a:cubicBezTo>
                  <a:pt x="12608" y="12415"/>
                  <a:pt x="13065" y="10639"/>
                  <a:pt x="12240" y="8998"/>
                </a:cubicBezTo>
                <a:cubicBezTo>
                  <a:pt x="11624" y="7766"/>
                  <a:pt x="10459" y="6954"/>
                  <a:pt x="9330" y="6851"/>
                </a:cubicBezTo>
                <a:close/>
                <a:moveTo>
                  <a:pt x="8727" y="5353"/>
                </a:moveTo>
                <a:cubicBezTo>
                  <a:pt x="10514" y="5322"/>
                  <a:pt x="12444" y="6563"/>
                  <a:pt x="13433" y="8534"/>
                </a:cubicBezTo>
                <a:cubicBezTo>
                  <a:pt x="14651" y="10959"/>
                  <a:pt x="13978" y="13569"/>
                  <a:pt x="11930" y="14367"/>
                </a:cubicBezTo>
                <a:cubicBezTo>
                  <a:pt x="9884" y="15162"/>
                  <a:pt x="7240" y="13842"/>
                  <a:pt x="6023" y="11418"/>
                </a:cubicBezTo>
                <a:cubicBezTo>
                  <a:pt x="4805" y="8993"/>
                  <a:pt x="5479" y="6381"/>
                  <a:pt x="7525" y="5584"/>
                </a:cubicBezTo>
                <a:cubicBezTo>
                  <a:pt x="7909" y="5435"/>
                  <a:pt x="8314" y="5360"/>
                  <a:pt x="8727" y="5353"/>
                </a:cubicBezTo>
                <a:close/>
                <a:moveTo>
                  <a:pt x="8460" y="4145"/>
                </a:moveTo>
                <a:cubicBezTo>
                  <a:pt x="7940" y="4154"/>
                  <a:pt x="7430" y="4248"/>
                  <a:pt x="6946" y="4435"/>
                </a:cubicBezTo>
                <a:cubicBezTo>
                  <a:pt x="4369" y="5439"/>
                  <a:pt x="3518" y="8740"/>
                  <a:pt x="5050" y="11792"/>
                </a:cubicBezTo>
                <a:cubicBezTo>
                  <a:pt x="6583" y="14847"/>
                  <a:pt x="9926" y="16517"/>
                  <a:pt x="12502" y="15513"/>
                </a:cubicBezTo>
                <a:cubicBezTo>
                  <a:pt x="15079" y="14510"/>
                  <a:pt x="15929" y="11209"/>
                  <a:pt x="14398" y="8156"/>
                </a:cubicBezTo>
                <a:cubicBezTo>
                  <a:pt x="13152" y="5676"/>
                  <a:pt x="10714" y="4108"/>
                  <a:pt x="8460" y="4145"/>
                </a:cubicBezTo>
                <a:close/>
                <a:moveTo>
                  <a:pt x="8138" y="2657"/>
                </a:moveTo>
                <a:cubicBezTo>
                  <a:pt x="10967" y="2609"/>
                  <a:pt x="14024" y="4573"/>
                  <a:pt x="15589" y="7692"/>
                </a:cubicBezTo>
                <a:cubicBezTo>
                  <a:pt x="17516" y="11530"/>
                  <a:pt x="16450" y="15664"/>
                  <a:pt x="13210" y="16925"/>
                </a:cubicBezTo>
                <a:cubicBezTo>
                  <a:pt x="9972" y="18187"/>
                  <a:pt x="5784" y="16095"/>
                  <a:pt x="3859" y="12256"/>
                </a:cubicBezTo>
                <a:cubicBezTo>
                  <a:pt x="1932" y="8419"/>
                  <a:pt x="2997" y="4285"/>
                  <a:pt x="6237" y="3023"/>
                </a:cubicBezTo>
                <a:cubicBezTo>
                  <a:pt x="6845" y="2787"/>
                  <a:pt x="7485" y="2669"/>
                  <a:pt x="8138" y="2657"/>
                </a:cubicBezTo>
                <a:close/>
                <a:moveTo>
                  <a:pt x="7583" y="1490"/>
                </a:moveTo>
                <a:cubicBezTo>
                  <a:pt x="6810" y="1503"/>
                  <a:pt x="6053" y="1643"/>
                  <a:pt x="5335" y="1923"/>
                </a:cubicBezTo>
                <a:cubicBezTo>
                  <a:pt x="1508" y="3412"/>
                  <a:pt x="247" y="8314"/>
                  <a:pt x="2522" y="12847"/>
                </a:cubicBezTo>
                <a:cubicBezTo>
                  <a:pt x="4796" y="17383"/>
                  <a:pt x="9759" y="19861"/>
                  <a:pt x="13585" y="18372"/>
                </a:cubicBezTo>
                <a:cubicBezTo>
                  <a:pt x="17412" y="16882"/>
                  <a:pt x="18673" y="11981"/>
                  <a:pt x="16400" y="7447"/>
                </a:cubicBezTo>
                <a:cubicBezTo>
                  <a:pt x="14551" y="3761"/>
                  <a:pt x="10929" y="1434"/>
                  <a:pt x="7583" y="1490"/>
                </a:cubicBezTo>
                <a:close/>
                <a:moveTo>
                  <a:pt x="7262" y="1"/>
                </a:moveTo>
                <a:cubicBezTo>
                  <a:pt x="11184" y="-67"/>
                  <a:pt x="15422" y="2658"/>
                  <a:pt x="17591" y="6983"/>
                </a:cubicBezTo>
                <a:cubicBezTo>
                  <a:pt x="20260" y="12304"/>
                  <a:pt x="18784" y="18037"/>
                  <a:pt x="14293" y="19785"/>
                </a:cubicBezTo>
                <a:cubicBezTo>
                  <a:pt x="9803" y="21533"/>
                  <a:pt x="3999" y="18635"/>
                  <a:pt x="1329" y="13311"/>
                </a:cubicBezTo>
                <a:cubicBezTo>
                  <a:pt x="-1340" y="7990"/>
                  <a:pt x="136" y="2257"/>
                  <a:pt x="4627" y="509"/>
                </a:cubicBezTo>
                <a:cubicBezTo>
                  <a:pt x="5469" y="181"/>
                  <a:pt x="6357" y="16"/>
                  <a:pt x="7262" y="1"/>
                </a:cubicBezTo>
                <a:close/>
              </a:path>
            </a:pathLst>
          </a:custGeom>
          <a:solidFill>
            <a:schemeClr val="accent5">
              <a:lumMod val="75000"/>
            </a:schemeClr>
          </a:solidFill>
          <a:ln w="12700">
            <a:miter lim="400000"/>
          </a:ln>
        </p:spPr>
        <p:txBody>
          <a:bodyPr lIns="22860" rIns="22860" anchor="ctr"/>
          <a:lstStyle/>
          <a:p>
            <a:pPr marL="0" marR="0" lvl="0" indent="0" algn="l" defTabSz="914217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500">
                <a:latin typeface="+mn-lt"/>
                <a:ea typeface="+mn-ea"/>
                <a:cs typeface="+mn-cs"/>
                <a:sym typeface="Lato Light"/>
              </a:defRPr>
            </a:pPr>
            <a:endParaRPr kumimoji="0" sz="3250" b="0" i="0" u="none" strike="noStrike" kern="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494" name="Shape"/>
          <p:cNvSpPr/>
          <p:nvPr/>
        </p:nvSpPr>
        <p:spPr>
          <a:xfrm>
            <a:off x="4308156" y="847923"/>
            <a:ext cx="7655244" cy="2499108"/>
          </a:xfrm>
          <a:custGeom>
            <a:avLst/>
            <a:gdLst>
              <a:gd name="connsiteX0" fmla="*/ 3064 w 21423"/>
              <a:gd name="connsiteY0" fmla="*/ 6743 h 13486"/>
              <a:gd name="connsiteX1" fmla="*/ 3064 w 21423"/>
              <a:gd name="connsiteY1" fmla="*/ 6743 h 13486"/>
              <a:gd name="connsiteX2" fmla="*/ 4789 w 21423"/>
              <a:gd name="connsiteY2" fmla="*/ 0 h 13486"/>
              <a:gd name="connsiteX3" fmla="*/ 19698 w 21423"/>
              <a:gd name="connsiteY3" fmla="*/ 0 h 13486"/>
              <a:gd name="connsiteX4" fmla="*/ 21423 w 21423"/>
              <a:gd name="connsiteY4" fmla="*/ 6743 h 13486"/>
              <a:gd name="connsiteX5" fmla="*/ 21423 w 21423"/>
              <a:gd name="connsiteY5" fmla="*/ 6743 h 13486"/>
              <a:gd name="connsiteX6" fmla="*/ 19698 w 21423"/>
              <a:gd name="connsiteY6" fmla="*/ 13486 h 13486"/>
              <a:gd name="connsiteX7" fmla="*/ 4789 w 21423"/>
              <a:gd name="connsiteY7" fmla="*/ 13486 h 13486"/>
              <a:gd name="connsiteX8" fmla="*/ 3825 w 21423"/>
              <a:gd name="connsiteY8" fmla="*/ 12335 h 13486"/>
              <a:gd name="connsiteX9" fmla="*/ 3665 w 21423"/>
              <a:gd name="connsiteY9" fmla="*/ 11820 h 13486"/>
              <a:gd name="connsiteX10" fmla="*/ 0 w 21423"/>
              <a:gd name="connsiteY10" fmla="*/ 12368 h 13486"/>
              <a:gd name="connsiteX11" fmla="*/ 3290 w 21423"/>
              <a:gd name="connsiteY11" fmla="*/ 10019 h 13486"/>
              <a:gd name="connsiteX12" fmla="*/ 3200 w 21423"/>
              <a:gd name="connsiteY12" fmla="*/ 9368 h 13486"/>
              <a:gd name="connsiteX13" fmla="*/ 3099 w 21423"/>
              <a:gd name="connsiteY13" fmla="*/ 8102 h 13486"/>
              <a:gd name="connsiteX14" fmla="*/ 3064 w 21423"/>
              <a:gd name="connsiteY14" fmla="*/ 6743 h 13486"/>
              <a:gd name="connsiteX15" fmla="*/ 3099 w 21423"/>
              <a:gd name="connsiteY15" fmla="*/ 5384 h 13486"/>
              <a:gd name="connsiteX16" fmla="*/ 4789 w 21423"/>
              <a:gd name="connsiteY16" fmla="*/ 0 h 134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1423" h="13486" extrusionOk="0">
                <a:moveTo>
                  <a:pt x="3064" y="6743"/>
                </a:moveTo>
                <a:lnTo>
                  <a:pt x="3064" y="6743"/>
                </a:lnTo>
                <a:close/>
                <a:moveTo>
                  <a:pt x="4789" y="0"/>
                </a:moveTo>
                <a:lnTo>
                  <a:pt x="19698" y="0"/>
                </a:lnTo>
                <a:cubicBezTo>
                  <a:pt x="20651" y="0"/>
                  <a:pt x="21423" y="3019"/>
                  <a:pt x="21423" y="6743"/>
                </a:cubicBezTo>
                <a:lnTo>
                  <a:pt x="21423" y="6743"/>
                </a:lnTo>
                <a:cubicBezTo>
                  <a:pt x="21423" y="10467"/>
                  <a:pt x="20651" y="13486"/>
                  <a:pt x="19698" y="13486"/>
                </a:cubicBezTo>
                <a:lnTo>
                  <a:pt x="4789" y="13486"/>
                </a:lnTo>
                <a:cubicBezTo>
                  <a:pt x="4432" y="13486"/>
                  <a:pt x="4100" y="13062"/>
                  <a:pt x="3825" y="12335"/>
                </a:cubicBezTo>
                <a:cubicBezTo>
                  <a:pt x="3772" y="12163"/>
                  <a:pt x="3718" y="11992"/>
                  <a:pt x="3665" y="11820"/>
                </a:cubicBezTo>
                <a:lnTo>
                  <a:pt x="0" y="12368"/>
                </a:lnTo>
                <a:lnTo>
                  <a:pt x="3290" y="10019"/>
                </a:lnTo>
                <a:lnTo>
                  <a:pt x="3200" y="9368"/>
                </a:lnTo>
                <a:cubicBezTo>
                  <a:pt x="3156" y="8964"/>
                  <a:pt x="3122" y="8541"/>
                  <a:pt x="3099" y="8102"/>
                </a:cubicBezTo>
                <a:cubicBezTo>
                  <a:pt x="3087" y="7649"/>
                  <a:pt x="3076" y="7196"/>
                  <a:pt x="3064" y="6743"/>
                </a:cubicBezTo>
                <a:cubicBezTo>
                  <a:pt x="3076" y="6290"/>
                  <a:pt x="3087" y="5837"/>
                  <a:pt x="3099" y="5384"/>
                </a:cubicBezTo>
                <a:cubicBezTo>
                  <a:pt x="3260" y="2311"/>
                  <a:pt x="3956" y="0"/>
                  <a:pt x="4789" y="0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22860" rIns="22860" anchor="ctr"/>
          <a:lstStyle/>
          <a:p>
            <a:pPr marL="0" marR="0" lvl="0" indent="0" algn="ctr" defTabSz="914217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Lato Light"/>
              </a:defRPr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495" name="Shape"/>
          <p:cNvSpPr/>
          <p:nvPr/>
        </p:nvSpPr>
        <p:spPr>
          <a:xfrm>
            <a:off x="4272247" y="3403685"/>
            <a:ext cx="7507512" cy="3436632"/>
          </a:xfrm>
          <a:custGeom>
            <a:avLst/>
            <a:gdLst>
              <a:gd name="connsiteX0" fmla="*/ 5783 w 22628"/>
              <a:gd name="connsiteY0" fmla="*/ 0 h 21600"/>
              <a:gd name="connsiteX1" fmla="*/ 20881 w 22628"/>
              <a:gd name="connsiteY1" fmla="*/ 0 h 21600"/>
              <a:gd name="connsiteX2" fmla="*/ 22628 w 22628"/>
              <a:gd name="connsiteY2" fmla="*/ 10800 h 21600"/>
              <a:gd name="connsiteX3" fmla="*/ 22628 w 22628"/>
              <a:gd name="connsiteY3" fmla="*/ 10800 h 21600"/>
              <a:gd name="connsiteX4" fmla="*/ 20881 w 22628"/>
              <a:gd name="connsiteY4" fmla="*/ 21600 h 21600"/>
              <a:gd name="connsiteX5" fmla="*/ 5783 w 22628"/>
              <a:gd name="connsiteY5" fmla="*/ 21600 h 21600"/>
              <a:gd name="connsiteX6" fmla="*/ 4174 w 22628"/>
              <a:gd name="connsiteY6" fmla="*/ 15004 h 21600"/>
              <a:gd name="connsiteX7" fmla="*/ 4107 w 22628"/>
              <a:gd name="connsiteY7" fmla="*/ 13675 h 21600"/>
              <a:gd name="connsiteX8" fmla="*/ 0 w 22628"/>
              <a:gd name="connsiteY8" fmla="*/ 4857 h 21600"/>
              <a:gd name="connsiteX9" fmla="*/ 4050 w 22628"/>
              <a:gd name="connsiteY9" fmla="*/ 9990 h 21600"/>
              <a:gd name="connsiteX10" fmla="*/ 4072 w 22628"/>
              <a:gd name="connsiteY10" fmla="*/ 8623 h 21600"/>
              <a:gd name="connsiteX11" fmla="*/ 5783 w 22628"/>
              <a:gd name="connsiteY11" fmla="*/ 0 h 2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2628" h="21600" extrusionOk="0">
                <a:moveTo>
                  <a:pt x="5783" y="0"/>
                </a:moveTo>
                <a:lnTo>
                  <a:pt x="20881" y="0"/>
                </a:lnTo>
                <a:cubicBezTo>
                  <a:pt x="21846" y="0"/>
                  <a:pt x="22628" y="4835"/>
                  <a:pt x="22628" y="10800"/>
                </a:cubicBezTo>
                <a:lnTo>
                  <a:pt x="22628" y="10800"/>
                </a:lnTo>
                <a:cubicBezTo>
                  <a:pt x="22628" y="16765"/>
                  <a:pt x="21846" y="21600"/>
                  <a:pt x="20881" y="21600"/>
                </a:cubicBezTo>
                <a:lnTo>
                  <a:pt x="5783" y="21600"/>
                </a:lnTo>
                <a:cubicBezTo>
                  <a:pt x="5060" y="21600"/>
                  <a:pt x="4439" y="18880"/>
                  <a:pt x="4174" y="15004"/>
                </a:cubicBezTo>
                <a:cubicBezTo>
                  <a:pt x="4152" y="14561"/>
                  <a:pt x="4129" y="14118"/>
                  <a:pt x="4107" y="13675"/>
                </a:cubicBezTo>
                <a:lnTo>
                  <a:pt x="0" y="4857"/>
                </a:lnTo>
                <a:lnTo>
                  <a:pt x="4050" y="9990"/>
                </a:lnTo>
                <a:cubicBezTo>
                  <a:pt x="4057" y="9534"/>
                  <a:pt x="4065" y="9079"/>
                  <a:pt x="4072" y="8623"/>
                </a:cubicBezTo>
                <a:cubicBezTo>
                  <a:pt x="4235" y="3702"/>
                  <a:pt x="4939" y="0"/>
                  <a:pt x="5783" y="0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22860" rIns="22860" anchor="ctr"/>
          <a:lstStyle/>
          <a:p>
            <a:pPr marL="0" marR="0" lvl="0" indent="0" algn="ctr" defTabSz="914217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Lato Light"/>
              </a:defRPr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498" name="Circle"/>
          <p:cNvSpPr/>
          <p:nvPr/>
        </p:nvSpPr>
        <p:spPr>
          <a:xfrm>
            <a:off x="5550141" y="1202144"/>
            <a:ext cx="796835" cy="796835"/>
          </a:xfrm>
          <a:prstGeom prst="ellipse">
            <a:avLst/>
          </a:prstGeom>
          <a:solidFill>
            <a:srgbClr val="FFFFFF"/>
          </a:solidFill>
          <a:ln w="50800">
            <a:solidFill>
              <a:srgbClr val="2E6B73"/>
            </a:solidFill>
            <a:miter/>
          </a:ln>
        </p:spPr>
        <p:txBody>
          <a:bodyPr lIns="22860" rIns="22860" anchor="ctr"/>
          <a:lstStyle/>
          <a:p>
            <a:pPr marL="0" marR="0" lvl="0" indent="0" algn="ctr" defTabSz="914217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Lato Light"/>
              </a:defRPr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499" name="Circle"/>
          <p:cNvSpPr/>
          <p:nvPr/>
        </p:nvSpPr>
        <p:spPr>
          <a:xfrm>
            <a:off x="5815849" y="3792264"/>
            <a:ext cx="891616" cy="796835"/>
          </a:xfrm>
          <a:prstGeom prst="ellipse">
            <a:avLst/>
          </a:prstGeom>
          <a:solidFill>
            <a:srgbClr val="FFFFFF"/>
          </a:solidFill>
          <a:ln w="50800">
            <a:solidFill>
              <a:srgbClr val="384A7A"/>
            </a:solidFill>
            <a:miter/>
          </a:ln>
        </p:spPr>
        <p:txBody>
          <a:bodyPr lIns="22860" rIns="22860" anchor="ctr"/>
          <a:lstStyle/>
          <a:p>
            <a:pPr marL="0" marR="0" lvl="0" indent="0" algn="ctr" defTabSz="914217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Lato Light"/>
              </a:defRPr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502" name="หัวเรื่อง 01"/>
          <p:cNvSpPr txBox="1"/>
          <p:nvPr/>
        </p:nvSpPr>
        <p:spPr>
          <a:xfrm>
            <a:off x="7343515" y="791270"/>
            <a:ext cx="2314416" cy="5232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22860" rIns="22860" anchor="ctr">
            <a:spAutoFit/>
          </a:bodyPr>
          <a:lstStyle>
            <a:lvl1pPr>
              <a:defRPr sz="4500">
                <a:solidFill>
                  <a:srgbClr val="FFFFFF"/>
                </a:solidFill>
                <a:latin typeface="DB Helvethaica X 75 Bd"/>
                <a:ea typeface="DB Helvethaica X 75 Bd"/>
                <a:cs typeface="DB Helvethaica X 75 Bd"/>
                <a:sym typeface="DB Helvethaica X 75 Bd"/>
              </a:defRPr>
            </a:lvl1pPr>
          </a:lstStyle>
          <a:p>
            <a:pPr marL="0" marR="0" lvl="0" indent="0" algn="l" defTabSz="914217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28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H SarabunPSK" panose="020B0500040200020003" pitchFamily="34" charset="-34"/>
                <a:cs typeface="TH SarabunPSK" panose="020B0500040200020003" pitchFamily="34" charset="-34"/>
                <a:sym typeface="DB Helvethaica X 75 Bd"/>
              </a:rPr>
              <a:t>เป้าหมาย</a:t>
            </a:r>
            <a:r>
              <a:rPr kumimoji="0" lang="en-US" sz="28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H SarabunPSK" panose="020B0500040200020003" pitchFamily="34" charset="-34"/>
                <a:cs typeface="TH SarabunPSK" panose="020B0500040200020003" pitchFamily="34" charset="-34"/>
                <a:sym typeface="DB Helvethaica X 75 Bd"/>
              </a:rPr>
              <a:t> </a:t>
            </a:r>
            <a:r>
              <a:rPr kumimoji="0" lang="th-TH" sz="28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H SarabunPSK" panose="020B0500040200020003" pitchFamily="34" charset="-34"/>
                <a:cs typeface="TH SarabunPSK" panose="020B0500040200020003" pitchFamily="34" charset="-34"/>
                <a:sym typeface="DB Helvethaica X 75 Bd"/>
              </a:rPr>
              <a:t>(</a:t>
            </a:r>
            <a:r>
              <a:rPr kumimoji="0" lang="en-US" sz="28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H SarabunPSK" panose="020B0500040200020003" pitchFamily="34" charset="-34"/>
                <a:cs typeface="TH SarabunPSK" panose="020B0500040200020003" pitchFamily="34" charset="-34"/>
                <a:sym typeface="DB Helvethaica X 75 Bd"/>
              </a:rPr>
              <a:t>Objective)</a:t>
            </a:r>
            <a:endParaRPr kumimoji="0" sz="28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H SarabunPSK" panose="020B0500040200020003" pitchFamily="34" charset="-34"/>
              <a:cs typeface="TH SarabunPSK" panose="020B0500040200020003" pitchFamily="34" charset="-34"/>
              <a:sym typeface="DB Helvethaica X 75 Bd"/>
            </a:endParaRPr>
          </a:p>
        </p:txBody>
      </p:sp>
      <p:sp>
        <p:nvSpPr>
          <p:cNvPr id="503" name="เริ่มสร้างสรรค์เนื้อหาด้วยตัวเองได้เลย!…"/>
          <p:cNvSpPr txBox="1"/>
          <p:nvPr/>
        </p:nvSpPr>
        <p:spPr>
          <a:xfrm>
            <a:off x="6415913" y="1391768"/>
            <a:ext cx="5456571" cy="15871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4372" tIns="54372" rIns="54372" bIns="54372" anchor="t">
            <a:spAutoFit/>
          </a:bodyPr>
          <a:lstStyle/>
          <a:p>
            <a:pPr marL="0" marR="0" lvl="0" indent="0" algn="l" defTabSz="543818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500">
                <a:solidFill>
                  <a:srgbClr val="FFFFFF"/>
                </a:solidFill>
                <a:latin typeface="DB Helvethaica X 35 Thin"/>
                <a:ea typeface="DB Helvethaica X 35 Thin"/>
                <a:cs typeface="DB Helvethaica X 35 Thin"/>
                <a:sym typeface="DB Helvethaica X 35 Thin"/>
              </a:defRPr>
            </a:pPr>
            <a:r>
              <a:rPr kumimoji="0" lang="th-TH" sz="24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H SarabunPSK" panose="020B0500040200020003" pitchFamily="34" charset="-34"/>
                <a:cs typeface="TH SarabunPSK" panose="020B0500040200020003" pitchFamily="34" charset="-34"/>
                <a:sym typeface="DB Helvethaica X 35 Thin"/>
              </a:rPr>
              <a:t>ประเทศไทยเป็นอันดับหนึ่งของอาเซียนด้านอุตสาหกรรมผลิตภัณฑ์การแพทย์ขั้นสูง</a:t>
            </a:r>
            <a:r>
              <a:rPr kumimoji="0" lang="en-US" sz="24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H SarabunPSK" panose="020B0500040200020003" pitchFamily="34" charset="-34"/>
                <a:cs typeface="TH SarabunPSK" panose="020B0500040200020003" pitchFamily="34" charset="-34"/>
                <a:sym typeface="DB Helvethaica X 35 Thin"/>
              </a:rPr>
              <a:t> </a:t>
            </a:r>
            <a:r>
              <a:rPr kumimoji="0" lang="th-TH" sz="24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H SarabunPSK" panose="020B0500040200020003" pitchFamily="34" charset="-34"/>
                <a:cs typeface="TH SarabunPSK" panose="020B0500040200020003" pitchFamily="34" charset="-34"/>
                <a:sym typeface="DB Helvethaica X 35 Thin"/>
              </a:rPr>
              <a:t>(</a:t>
            </a:r>
            <a:r>
              <a:rPr kumimoji="0" lang="en-US" sz="24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H SarabunPSK" panose="020B0500040200020003" pitchFamily="34" charset="-34"/>
                <a:cs typeface="TH SarabunPSK" panose="020B0500040200020003" pitchFamily="34" charset="-34"/>
                <a:sym typeface="DB Helvethaica X 35 Thin"/>
              </a:rPr>
              <a:t>Advanced Therapy Medicinal Products; ATMPs) </a:t>
            </a:r>
            <a:r>
              <a:rPr kumimoji="0" lang="th-TH" sz="24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H SarabunPSK" panose="020B0500040200020003" pitchFamily="34" charset="-34"/>
                <a:cs typeface="TH SarabunPSK" panose="020B0500040200020003" pitchFamily="34" charset="-34"/>
                <a:sym typeface="DB Helvethaica X 35 Thin"/>
              </a:rPr>
              <a:t>รวมถึงชีววัตถุที่เกี่ยวข้อง โดยการใช้ผลงานวิจัย องค์ความรู้ เทคโนโลยีและนวัตกรรม</a:t>
            </a:r>
          </a:p>
        </p:txBody>
      </p:sp>
      <p:sp>
        <p:nvSpPr>
          <p:cNvPr id="504" name="หัวเรื่อง 02"/>
          <p:cNvSpPr txBox="1"/>
          <p:nvPr/>
        </p:nvSpPr>
        <p:spPr>
          <a:xfrm>
            <a:off x="7239320" y="3403684"/>
            <a:ext cx="2628605" cy="5232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22860" rIns="22860" anchor="ctr">
            <a:spAutoFit/>
          </a:bodyPr>
          <a:lstStyle>
            <a:lvl1pPr>
              <a:defRPr sz="4500">
                <a:solidFill>
                  <a:srgbClr val="FFFFFF"/>
                </a:solidFill>
                <a:latin typeface="DB Helvethaica X 75 Bd"/>
                <a:ea typeface="DB Helvethaica X 75 Bd"/>
                <a:cs typeface="DB Helvethaica X 75 Bd"/>
                <a:sym typeface="DB Helvethaica X 75 Bd"/>
              </a:defRPr>
            </a:lvl1pPr>
          </a:lstStyle>
          <a:p>
            <a:pPr marL="0" marR="0" lvl="0" indent="0" algn="l" defTabSz="914217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28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H SarabunPSK" panose="020B0500040200020003" pitchFamily="34" charset="-34"/>
                <a:cs typeface="TH SarabunPSK" panose="020B0500040200020003" pitchFamily="34" charset="-34"/>
                <a:sym typeface="DB Helvethaica X 75 Bd"/>
              </a:rPr>
              <a:t>ผลสัมฤทธิ์ (</a:t>
            </a:r>
            <a:r>
              <a:rPr kumimoji="0" lang="en-US" sz="28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H SarabunPSK" panose="020B0500040200020003" pitchFamily="34" charset="-34"/>
                <a:cs typeface="TH SarabunPSK" panose="020B0500040200020003" pitchFamily="34" charset="-34"/>
                <a:sym typeface="DB Helvethaica X 75 Bd"/>
              </a:rPr>
              <a:t>Key Results)</a:t>
            </a:r>
            <a:endParaRPr kumimoji="0" sz="28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H SarabunPSK" panose="020B0500040200020003" pitchFamily="34" charset="-34"/>
              <a:cs typeface="TH SarabunPSK" panose="020B0500040200020003" pitchFamily="34" charset="-34"/>
              <a:sym typeface="DB Helvethaica X 75 Bd"/>
            </a:endParaRPr>
          </a:p>
        </p:txBody>
      </p:sp>
      <p:sp>
        <p:nvSpPr>
          <p:cNvPr id="505" name="เริ่มสร้างสรรค์เนื้อหาด้วยตัวเองได้เลย!…"/>
          <p:cNvSpPr txBox="1"/>
          <p:nvPr/>
        </p:nvSpPr>
        <p:spPr>
          <a:xfrm>
            <a:off x="6740766" y="3869739"/>
            <a:ext cx="5090156" cy="30644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4372" tIns="54372" rIns="54372" bIns="54372">
            <a:spAutoFit/>
          </a:bodyPr>
          <a:lstStyle/>
          <a:p>
            <a:pPr marL="0" marR="0" lvl="0" indent="0" algn="l" defTabSz="543818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500">
                <a:solidFill>
                  <a:srgbClr val="FFFFFF"/>
                </a:solidFill>
                <a:latin typeface="DB Helvethaica X 35 Thin"/>
                <a:ea typeface="DB Helvethaica X 35 Thin"/>
                <a:cs typeface="DB Helvethaica X 35 Thin"/>
                <a:sym typeface="DB Helvethaica X 35 Thin"/>
              </a:defRPr>
            </a:pPr>
            <a:r>
              <a:rPr kumimoji="0" lang="en-US" sz="2400" b="1" i="0" u="sng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H SarabunPSK" panose="020B0500040200020003" pitchFamily="34" charset="-34"/>
                <a:cs typeface="TH SarabunPSK" panose="020B0500040200020003" pitchFamily="34" charset="-34"/>
                <a:sym typeface="DB Helvethaica X 35 Thin"/>
              </a:rPr>
              <a:t>KR1 F2: </a:t>
            </a:r>
            <a:r>
              <a:rPr kumimoji="0" lang="th-TH" sz="24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H SarabunPSK" panose="020B0500040200020003" pitchFamily="34" charset="-34"/>
                <a:cs typeface="TH SarabunPSK" panose="020B0500040200020003" pitchFamily="34" charset="-34"/>
                <a:sym typeface="DB Helvethaica X 35 Thin"/>
              </a:rPr>
              <a:t>สัดส่วนการเติบโตของอุตสาหกรรมผลิตภัณฑ์การแพทย์ขั้นสูง (</a:t>
            </a:r>
            <a:r>
              <a:rPr kumimoji="0" lang="en-US" sz="24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H SarabunPSK" panose="020B0500040200020003" pitchFamily="34" charset="-34"/>
                <a:cs typeface="TH SarabunPSK" panose="020B0500040200020003" pitchFamily="34" charset="-34"/>
                <a:sym typeface="DB Helvethaica X 35 Thin"/>
              </a:rPr>
              <a:t>ATMPs) </a:t>
            </a:r>
            <a:r>
              <a:rPr kumimoji="0" lang="th-TH" sz="24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H SarabunPSK" panose="020B0500040200020003" pitchFamily="34" charset="-34"/>
                <a:cs typeface="TH SarabunPSK" panose="020B0500040200020003" pitchFamily="34" charset="-34"/>
                <a:sym typeface="DB Helvethaica X 35 Thin"/>
              </a:rPr>
              <a:t>รวมถึงชีววัตถุที่เกี่ยวข้อง </a:t>
            </a:r>
          </a:p>
          <a:p>
            <a:pPr marL="0" marR="0" lvl="0" indent="0" algn="l" defTabSz="543818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500">
                <a:solidFill>
                  <a:srgbClr val="FFFFFF"/>
                </a:solidFill>
                <a:latin typeface="DB Helvethaica X 35 Thin"/>
                <a:ea typeface="DB Helvethaica X 35 Thin"/>
                <a:cs typeface="DB Helvethaica X 35 Thin"/>
                <a:sym typeface="DB Helvethaica X 35 Thin"/>
              </a:defRPr>
            </a:pPr>
            <a:r>
              <a:rPr kumimoji="0" lang="en-US" sz="2400" b="1" i="0" u="sng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H SarabunPSK" panose="020B0500040200020003" pitchFamily="34" charset="-34"/>
                <a:cs typeface="TH SarabunPSK" panose="020B0500040200020003" pitchFamily="34" charset="-34"/>
                <a:sym typeface="DB Helvethaica X 35 Thin"/>
              </a:rPr>
              <a:t>KR2 F2: </a:t>
            </a:r>
            <a:r>
              <a:rPr kumimoji="0" lang="th-TH" sz="24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H SarabunPSK" panose="020B0500040200020003" pitchFamily="34" charset="-34"/>
                <a:cs typeface="TH SarabunPSK" panose="020B0500040200020003" pitchFamily="34" charset="-34"/>
                <a:sym typeface="DB Helvethaica X 35 Thin"/>
              </a:rPr>
              <a:t>มูลค่าทางเศรษฐกิจของอุตสาหกรรมผลิตภัณฑ์การแพทย์ขั้นสูง (</a:t>
            </a:r>
            <a:r>
              <a:rPr kumimoji="0" lang="en-US" sz="24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H SarabunPSK" panose="020B0500040200020003" pitchFamily="34" charset="-34"/>
                <a:cs typeface="TH SarabunPSK" panose="020B0500040200020003" pitchFamily="34" charset="-34"/>
                <a:sym typeface="DB Helvethaica X 35 Thin"/>
              </a:rPr>
              <a:t>ATMPs) </a:t>
            </a:r>
            <a:r>
              <a:rPr kumimoji="0" lang="th-TH" sz="24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H SarabunPSK" panose="020B0500040200020003" pitchFamily="34" charset="-34"/>
                <a:cs typeface="TH SarabunPSK" panose="020B0500040200020003" pitchFamily="34" charset="-34"/>
                <a:sym typeface="DB Helvethaica X 35 Thin"/>
              </a:rPr>
              <a:t>รวมถึงชีววัตถุที่เกี่ยวข้อง </a:t>
            </a:r>
            <a:endParaRPr kumimoji="0" lang="en-US" sz="24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H SarabunPSK" panose="020B0500040200020003" pitchFamily="34" charset="-34"/>
              <a:cs typeface="TH SarabunPSK" panose="020B0500040200020003" pitchFamily="34" charset="-34"/>
              <a:sym typeface="DB Helvethaica X 35 Thin"/>
            </a:endParaRPr>
          </a:p>
          <a:p>
            <a:pPr marL="0" marR="0" lvl="0" indent="0" algn="l" defTabSz="543818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500">
                <a:solidFill>
                  <a:srgbClr val="FFFFFF"/>
                </a:solidFill>
                <a:latin typeface="DB Helvethaica X 35 Thin"/>
                <a:ea typeface="DB Helvethaica X 35 Thin"/>
                <a:cs typeface="DB Helvethaica X 35 Thin"/>
                <a:sym typeface="DB Helvethaica X 35 Thin"/>
              </a:defRPr>
            </a:pPr>
            <a:r>
              <a:rPr kumimoji="0" lang="en-US" sz="2400" b="1" i="0" u="sng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H SarabunPSK" panose="020B0500040200020003" pitchFamily="34" charset="-34"/>
                <a:cs typeface="TH SarabunPSK" panose="020B0500040200020003" pitchFamily="34" charset="-34"/>
                <a:sym typeface="DB Helvethaica X 35 Thin"/>
              </a:rPr>
              <a:t>KR3 F2: </a:t>
            </a:r>
            <a:r>
              <a:rPr kumimoji="0" lang="th-TH" sz="24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H SarabunPSK" panose="020B0500040200020003" pitchFamily="34" charset="-34"/>
                <a:cs typeface="TH SarabunPSK" panose="020B0500040200020003" pitchFamily="34" charset="-34"/>
                <a:sym typeface="DB Helvethaica X 35 Thin"/>
              </a:rPr>
              <a:t>จำนวนผู้เชี่ยวชาญเฉพาะด้านการวิจัย พัฒนาและผลิตผลิตภัณฑ์การแพทย์ขั้นสูง (</a:t>
            </a:r>
            <a:r>
              <a:rPr kumimoji="0" lang="en-US" sz="24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H SarabunPSK" panose="020B0500040200020003" pitchFamily="34" charset="-34"/>
                <a:cs typeface="TH SarabunPSK" panose="020B0500040200020003" pitchFamily="34" charset="-34"/>
                <a:sym typeface="DB Helvethaica X 35 Thin"/>
              </a:rPr>
              <a:t>ATMPs) </a:t>
            </a:r>
            <a:r>
              <a:rPr kumimoji="0" lang="th-TH" sz="24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H SarabunPSK" panose="020B0500040200020003" pitchFamily="34" charset="-34"/>
                <a:cs typeface="TH SarabunPSK" panose="020B0500040200020003" pitchFamily="34" charset="-34"/>
                <a:sym typeface="DB Helvethaica X 35 Thin"/>
              </a:rPr>
              <a:t>รวมถึงชีววัตถุที่เกี่ยวข้อง ในสถาบันอุดมศึกษา และหน่วยงานภาครัฐ และหน่วยงานภาคเอกชน</a:t>
            </a:r>
          </a:p>
        </p:txBody>
      </p:sp>
      <p:sp>
        <p:nvSpPr>
          <p:cNvPr id="510" name="Shape"/>
          <p:cNvSpPr/>
          <p:nvPr/>
        </p:nvSpPr>
        <p:spPr>
          <a:xfrm>
            <a:off x="5722777" y="1387397"/>
            <a:ext cx="455485" cy="38774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2507" y="14440"/>
                </a:moveTo>
                <a:cubicBezTo>
                  <a:pt x="11961" y="14440"/>
                  <a:pt x="11514" y="14994"/>
                  <a:pt x="11514" y="15636"/>
                </a:cubicBezTo>
                <a:cubicBezTo>
                  <a:pt x="11514" y="16278"/>
                  <a:pt x="11961" y="16803"/>
                  <a:pt x="12507" y="16803"/>
                </a:cubicBezTo>
                <a:cubicBezTo>
                  <a:pt x="13078" y="16803"/>
                  <a:pt x="13525" y="16278"/>
                  <a:pt x="13525" y="15636"/>
                </a:cubicBezTo>
                <a:cubicBezTo>
                  <a:pt x="13525" y="14994"/>
                  <a:pt x="13078" y="14440"/>
                  <a:pt x="12507" y="14440"/>
                </a:cubicBezTo>
                <a:close/>
                <a:moveTo>
                  <a:pt x="12507" y="13681"/>
                </a:moveTo>
                <a:cubicBezTo>
                  <a:pt x="13425" y="13681"/>
                  <a:pt x="14170" y="14557"/>
                  <a:pt x="14170" y="15636"/>
                </a:cubicBezTo>
                <a:cubicBezTo>
                  <a:pt x="14170" y="16686"/>
                  <a:pt x="13425" y="17561"/>
                  <a:pt x="12507" y="17561"/>
                </a:cubicBezTo>
                <a:cubicBezTo>
                  <a:pt x="11613" y="17561"/>
                  <a:pt x="10868" y="16686"/>
                  <a:pt x="10868" y="15636"/>
                </a:cubicBezTo>
                <a:cubicBezTo>
                  <a:pt x="10868" y="14557"/>
                  <a:pt x="11613" y="13681"/>
                  <a:pt x="12507" y="13681"/>
                </a:cubicBezTo>
                <a:close/>
                <a:moveTo>
                  <a:pt x="12137" y="10443"/>
                </a:moveTo>
                <a:lnTo>
                  <a:pt x="11935" y="12075"/>
                </a:lnTo>
                <a:cubicBezTo>
                  <a:pt x="11885" y="12224"/>
                  <a:pt x="11834" y="12342"/>
                  <a:pt x="11708" y="12402"/>
                </a:cubicBezTo>
                <a:cubicBezTo>
                  <a:pt x="11582" y="12431"/>
                  <a:pt x="11456" y="12491"/>
                  <a:pt x="11329" y="12550"/>
                </a:cubicBezTo>
                <a:cubicBezTo>
                  <a:pt x="11228" y="12639"/>
                  <a:pt x="11077" y="12609"/>
                  <a:pt x="11001" y="12520"/>
                </a:cubicBezTo>
                <a:lnTo>
                  <a:pt x="9839" y="11571"/>
                </a:lnTo>
                <a:cubicBezTo>
                  <a:pt x="9587" y="11808"/>
                  <a:pt x="9385" y="12075"/>
                  <a:pt x="9183" y="12372"/>
                </a:cubicBezTo>
                <a:lnTo>
                  <a:pt x="9991" y="13677"/>
                </a:lnTo>
                <a:cubicBezTo>
                  <a:pt x="10067" y="13826"/>
                  <a:pt x="10067" y="13974"/>
                  <a:pt x="10016" y="14093"/>
                </a:cubicBezTo>
                <a:cubicBezTo>
                  <a:pt x="9966" y="14241"/>
                  <a:pt x="9915" y="14390"/>
                  <a:pt x="9865" y="14538"/>
                </a:cubicBezTo>
                <a:cubicBezTo>
                  <a:pt x="9814" y="14686"/>
                  <a:pt x="9713" y="14775"/>
                  <a:pt x="9587" y="14805"/>
                </a:cubicBezTo>
                <a:lnTo>
                  <a:pt x="8223" y="15072"/>
                </a:lnTo>
                <a:cubicBezTo>
                  <a:pt x="8198" y="15250"/>
                  <a:pt x="8198" y="15428"/>
                  <a:pt x="8198" y="15636"/>
                </a:cubicBezTo>
                <a:cubicBezTo>
                  <a:pt x="8198" y="15814"/>
                  <a:pt x="8198" y="16022"/>
                  <a:pt x="8223" y="16200"/>
                </a:cubicBezTo>
                <a:lnTo>
                  <a:pt x="9587" y="16437"/>
                </a:lnTo>
                <a:cubicBezTo>
                  <a:pt x="9713" y="16496"/>
                  <a:pt x="9814" y="16585"/>
                  <a:pt x="9865" y="16704"/>
                </a:cubicBezTo>
                <a:cubicBezTo>
                  <a:pt x="9915" y="16882"/>
                  <a:pt x="9966" y="17001"/>
                  <a:pt x="10016" y="17149"/>
                </a:cubicBezTo>
                <a:cubicBezTo>
                  <a:pt x="10067" y="17268"/>
                  <a:pt x="10067" y="17446"/>
                  <a:pt x="9991" y="17535"/>
                </a:cubicBezTo>
                <a:lnTo>
                  <a:pt x="9183" y="18900"/>
                </a:lnTo>
                <a:cubicBezTo>
                  <a:pt x="9385" y="19197"/>
                  <a:pt x="9587" y="19434"/>
                  <a:pt x="9839" y="19701"/>
                </a:cubicBezTo>
                <a:lnTo>
                  <a:pt x="11001" y="18722"/>
                </a:lnTo>
                <a:cubicBezTo>
                  <a:pt x="11077" y="18662"/>
                  <a:pt x="11228" y="18633"/>
                  <a:pt x="11329" y="18692"/>
                </a:cubicBezTo>
                <a:cubicBezTo>
                  <a:pt x="11430" y="18751"/>
                  <a:pt x="11582" y="18811"/>
                  <a:pt x="11708" y="18870"/>
                </a:cubicBezTo>
                <a:cubicBezTo>
                  <a:pt x="11834" y="18930"/>
                  <a:pt x="11885" y="19048"/>
                  <a:pt x="11935" y="19197"/>
                </a:cubicBezTo>
                <a:lnTo>
                  <a:pt x="12137" y="20799"/>
                </a:lnTo>
                <a:cubicBezTo>
                  <a:pt x="12466" y="20828"/>
                  <a:pt x="12794" y="20828"/>
                  <a:pt x="13122" y="20799"/>
                </a:cubicBezTo>
                <a:lnTo>
                  <a:pt x="13350" y="19197"/>
                </a:lnTo>
                <a:cubicBezTo>
                  <a:pt x="13350" y="19048"/>
                  <a:pt x="13425" y="18930"/>
                  <a:pt x="13552" y="18870"/>
                </a:cubicBezTo>
                <a:cubicBezTo>
                  <a:pt x="13678" y="18811"/>
                  <a:pt x="13804" y="18751"/>
                  <a:pt x="13930" y="18692"/>
                </a:cubicBezTo>
                <a:cubicBezTo>
                  <a:pt x="14031" y="18633"/>
                  <a:pt x="14158" y="18662"/>
                  <a:pt x="14284" y="18722"/>
                </a:cubicBezTo>
                <a:lnTo>
                  <a:pt x="15395" y="19701"/>
                </a:lnTo>
                <a:cubicBezTo>
                  <a:pt x="15648" y="19434"/>
                  <a:pt x="15875" y="19197"/>
                  <a:pt x="16077" y="18900"/>
                </a:cubicBezTo>
                <a:lnTo>
                  <a:pt x="15269" y="17535"/>
                </a:lnTo>
                <a:cubicBezTo>
                  <a:pt x="15193" y="17446"/>
                  <a:pt x="15168" y="17268"/>
                  <a:pt x="15244" y="17149"/>
                </a:cubicBezTo>
                <a:cubicBezTo>
                  <a:pt x="15294" y="17001"/>
                  <a:pt x="15345" y="16852"/>
                  <a:pt x="15395" y="16704"/>
                </a:cubicBezTo>
                <a:cubicBezTo>
                  <a:pt x="15420" y="16585"/>
                  <a:pt x="15521" y="16496"/>
                  <a:pt x="15648" y="16437"/>
                </a:cubicBezTo>
                <a:lnTo>
                  <a:pt x="17037" y="16200"/>
                </a:lnTo>
                <a:cubicBezTo>
                  <a:pt x="17037" y="16022"/>
                  <a:pt x="17062" y="15814"/>
                  <a:pt x="17062" y="15636"/>
                </a:cubicBezTo>
                <a:cubicBezTo>
                  <a:pt x="17062" y="15428"/>
                  <a:pt x="17037" y="15250"/>
                  <a:pt x="17037" y="15072"/>
                </a:cubicBezTo>
                <a:lnTo>
                  <a:pt x="15648" y="14805"/>
                </a:lnTo>
                <a:cubicBezTo>
                  <a:pt x="15521" y="14775"/>
                  <a:pt x="15420" y="14686"/>
                  <a:pt x="15395" y="14538"/>
                </a:cubicBezTo>
                <a:cubicBezTo>
                  <a:pt x="15345" y="14390"/>
                  <a:pt x="15294" y="14241"/>
                  <a:pt x="15244" y="14093"/>
                </a:cubicBezTo>
                <a:cubicBezTo>
                  <a:pt x="15168" y="13974"/>
                  <a:pt x="15193" y="13826"/>
                  <a:pt x="15269" y="13677"/>
                </a:cubicBezTo>
                <a:lnTo>
                  <a:pt x="16077" y="12372"/>
                </a:lnTo>
                <a:cubicBezTo>
                  <a:pt x="15900" y="12075"/>
                  <a:pt x="15648" y="11808"/>
                  <a:pt x="15395" y="11571"/>
                </a:cubicBezTo>
                <a:lnTo>
                  <a:pt x="14284" y="12520"/>
                </a:lnTo>
                <a:cubicBezTo>
                  <a:pt x="14158" y="12609"/>
                  <a:pt x="14031" y="12639"/>
                  <a:pt x="13930" y="12550"/>
                </a:cubicBezTo>
                <a:cubicBezTo>
                  <a:pt x="13804" y="12491"/>
                  <a:pt x="13678" y="12431"/>
                  <a:pt x="13552" y="12402"/>
                </a:cubicBezTo>
                <a:cubicBezTo>
                  <a:pt x="13425" y="12342"/>
                  <a:pt x="13350" y="12224"/>
                  <a:pt x="13350" y="12075"/>
                </a:cubicBezTo>
                <a:lnTo>
                  <a:pt x="13122" y="10443"/>
                </a:lnTo>
                <a:cubicBezTo>
                  <a:pt x="12794" y="10414"/>
                  <a:pt x="12466" y="10414"/>
                  <a:pt x="12137" y="10443"/>
                </a:cubicBezTo>
                <a:close/>
                <a:moveTo>
                  <a:pt x="11809" y="9731"/>
                </a:moveTo>
                <a:cubicBezTo>
                  <a:pt x="12339" y="9642"/>
                  <a:pt x="12895" y="9642"/>
                  <a:pt x="13451" y="9731"/>
                </a:cubicBezTo>
                <a:cubicBezTo>
                  <a:pt x="13577" y="9761"/>
                  <a:pt x="13703" y="9909"/>
                  <a:pt x="13728" y="10058"/>
                </a:cubicBezTo>
                <a:lnTo>
                  <a:pt x="13930" y="11719"/>
                </a:lnTo>
                <a:cubicBezTo>
                  <a:pt x="13981" y="11749"/>
                  <a:pt x="14006" y="11749"/>
                  <a:pt x="14031" y="11778"/>
                </a:cubicBezTo>
                <a:lnTo>
                  <a:pt x="15193" y="10770"/>
                </a:lnTo>
                <a:cubicBezTo>
                  <a:pt x="15319" y="10681"/>
                  <a:pt x="15471" y="10681"/>
                  <a:pt x="15597" y="10770"/>
                </a:cubicBezTo>
                <a:cubicBezTo>
                  <a:pt x="16052" y="11155"/>
                  <a:pt x="16431" y="11630"/>
                  <a:pt x="16759" y="12135"/>
                </a:cubicBezTo>
                <a:cubicBezTo>
                  <a:pt x="16835" y="12283"/>
                  <a:pt x="16835" y="12461"/>
                  <a:pt x="16759" y="12609"/>
                </a:cubicBezTo>
                <a:lnTo>
                  <a:pt x="15900" y="13974"/>
                </a:lnTo>
                <a:cubicBezTo>
                  <a:pt x="15925" y="14004"/>
                  <a:pt x="15925" y="14034"/>
                  <a:pt x="15951" y="14093"/>
                </a:cubicBezTo>
                <a:lnTo>
                  <a:pt x="17365" y="14330"/>
                </a:lnTo>
                <a:cubicBezTo>
                  <a:pt x="17517" y="14360"/>
                  <a:pt x="17618" y="14508"/>
                  <a:pt x="17643" y="14657"/>
                </a:cubicBezTo>
                <a:cubicBezTo>
                  <a:pt x="17693" y="14983"/>
                  <a:pt x="17719" y="15310"/>
                  <a:pt x="17719" y="15636"/>
                </a:cubicBezTo>
                <a:cubicBezTo>
                  <a:pt x="17719" y="15933"/>
                  <a:pt x="17693" y="16289"/>
                  <a:pt x="17643" y="16615"/>
                </a:cubicBezTo>
                <a:cubicBezTo>
                  <a:pt x="17618" y="16763"/>
                  <a:pt x="17517" y="16882"/>
                  <a:pt x="17365" y="16912"/>
                </a:cubicBezTo>
                <a:lnTo>
                  <a:pt x="15951" y="17179"/>
                </a:lnTo>
                <a:cubicBezTo>
                  <a:pt x="15925" y="17208"/>
                  <a:pt x="15925" y="17238"/>
                  <a:pt x="15900" y="17268"/>
                </a:cubicBezTo>
                <a:lnTo>
                  <a:pt x="16759" y="18662"/>
                </a:lnTo>
                <a:cubicBezTo>
                  <a:pt x="16835" y="18811"/>
                  <a:pt x="16835" y="18989"/>
                  <a:pt x="16759" y="19108"/>
                </a:cubicBezTo>
                <a:cubicBezTo>
                  <a:pt x="16431" y="19642"/>
                  <a:pt x="16026" y="20116"/>
                  <a:pt x="15597" y="20472"/>
                </a:cubicBezTo>
                <a:cubicBezTo>
                  <a:pt x="15471" y="20561"/>
                  <a:pt x="15319" y="20561"/>
                  <a:pt x="15193" y="20472"/>
                </a:cubicBezTo>
                <a:lnTo>
                  <a:pt x="14031" y="19493"/>
                </a:lnTo>
                <a:cubicBezTo>
                  <a:pt x="14006" y="19493"/>
                  <a:pt x="13981" y="19523"/>
                  <a:pt x="13930" y="19523"/>
                </a:cubicBezTo>
                <a:lnTo>
                  <a:pt x="13728" y="21214"/>
                </a:lnTo>
                <a:cubicBezTo>
                  <a:pt x="13703" y="21363"/>
                  <a:pt x="13577" y="21511"/>
                  <a:pt x="13451" y="21511"/>
                </a:cubicBezTo>
                <a:cubicBezTo>
                  <a:pt x="13198" y="21570"/>
                  <a:pt x="12895" y="21600"/>
                  <a:pt x="12617" y="21600"/>
                </a:cubicBezTo>
                <a:cubicBezTo>
                  <a:pt x="12339" y="21600"/>
                  <a:pt x="12087" y="21570"/>
                  <a:pt x="11809" y="21511"/>
                </a:cubicBezTo>
                <a:cubicBezTo>
                  <a:pt x="11658" y="21511"/>
                  <a:pt x="11557" y="21363"/>
                  <a:pt x="11531" y="21214"/>
                </a:cubicBezTo>
                <a:lnTo>
                  <a:pt x="11304" y="19523"/>
                </a:lnTo>
                <a:cubicBezTo>
                  <a:pt x="11279" y="19523"/>
                  <a:pt x="11253" y="19493"/>
                  <a:pt x="11228" y="19493"/>
                </a:cubicBezTo>
                <a:lnTo>
                  <a:pt x="10041" y="20472"/>
                </a:lnTo>
                <a:cubicBezTo>
                  <a:pt x="9915" y="20561"/>
                  <a:pt x="9789" y="20561"/>
                  <a:pt x="9662" y="20472"/>
                </a:cubicBezTo>
                <a:cubicBezTo>
                  <a:pt x="9208" y="20116"/>
                  <a:pt x="8804" y="19642"/>
                  <a:pt x="8501" y="19108"/>
                </a:cubicBezTo>
                <a:cubicBezTo>
                  <a:pt x="8425" y="18989"/>
                  <a:pt x="8425" y="18811"/>
                  <a:pt x="8501" y="18662"/>
                </a:cubicBezTo>
                <a:lnTo>
                  <a:pt x="9334" y="17268"/>
                </a:lnTo>
                <a:cubicBezTo>
                  <a:pt x="9334" y="17238"/>
                  <a:pt x="9309" y="17208"/>
                  <a:pt x="9309" y="17179"/>
                </a:cubicBezTo>
                <a:lnTo>
                  <a:pt x="7869" y="16912"/>
                </a:lnTo>
                <a:cubicBezTo>
                  <a:pt x="7743" y="16882"/>
                  <a:pt x="7617" y="16763"/>
                  <a:pt x="7617" y="16615"/>
                </a:cubicBezTo>
                <a:cubicBezTo>
                  <a:pt x="7566" y="16289"/>
                  <a:pt x="7541" y="15933"/>
                  <a:pt x="7541" y="15636"/>
                </a:cubicBezTo>
                <a:cubicBezTo>
                  <a:pt x="7541" y="15310"/>
                  <a:pt x="7566" y="14983"/>
                  <a:pt x="7617" y="14657"/>
                </a:cubicBezTo>
                <a:cubicBezTo>
                  <a:pt x="7617" y="14508"/>
                  <a:pt x="7743" y="14360"/>
                  <a:pt x="7869" y="14330"/>
                </a:cubicBezTo>
                <a:lnTo>
                  <a:pt x="9309" y="14093"/>
                </a:lnTo>
                <a:cubicBezTo>
                  <a:pt x="9309" y="14034"/>
                  <a:pt x="9334" y="14004"/>
                  <a:pt x="9334" y="13974"/>
                </a:cubicBezTo>
                <a:lnTo>
                  <a:pt x="8501" y="12609"/>
                </a:lnTo>
                <a:cubicBezTo>
                  <a:pt x="8425" y="12461"/>
                  <a:pt x="8425" y="12283"/>
                  <a:pt x="8501" y="12135"/>
                </a:cubicBezTo>
                <a:cubicBezTo>
                  <a:pt x="8804" y="11630"/>
                  <a:pt x="9208" y="11155"/>
                  <a:pt x="9662" y="10770"/>
                </a:cubicBezTo>
                <a:cubicBezTo>
                  <a:pt x="9789" y="10681"/>
                  <a:pt x="9915" y="10681"/>
                  <a:pt x="10041" y="10770"/>
                </a:cubicBezTo>
                <a:lnTo>
                  <a:pt x="11228" y="11778"/>
                </a:lnTo>
                <a:cubicBezTo>
                  <a:pt x="11253" y="11749"/>
                  <a:pt x="11279" y="11749"/>
                  <a:pt x="11304" y="11719"/>
                </a:cubicBezTo>
                <a:lnTo>
                  <a:pt x="11531" y="10058"/>
                </a:lnTo>
                <a:cubicBezTo>
                  <a:pt x="11557" y="9909"/>
                  <a:pt x="11658" y="9761"/>
                  <a:pt x="11809" y="9731"/>
                </a:cubicBezTo>
                <a:close/>
                <a:moveTo>
                  <a:pt x="6805" y="770"/>
                </a:moveTo>
                <a:cubicBezTo>
                  <a:pt x="5368" y="770"/>
                  <a:pt x="4184" y="2134"/>
                  <a:pt x="4184" y="3823"/>
                </a:cubicBezTo>
                <a:cubicBezTo>
                  <a:pt x="4184" y="4060"/>
                  <a:pt x="4209" y="4326"/>
                  <a:pt x="4259" y="4563"/>
                </a:cubicBezTo>
                <a:cubicBezTo>
                  <a:pt x="4285" y="4682"/>
                  <a:pt x="4285" y="4830"/>
                  <a:pt x="4209" y="4889"/>
                </a:cubicBezTo>
                <a:cubicBezTo>
                  <a:pt x="4159" y="4978"/>
                  <a:pt x="4083" y="5037"/>
                  <a:pt x="3957" y="5067"/>
                </a:cubicBezTo>
                <a:cubicBezTo>
                  <a:pt x="2117" y="5156"/>
                  <a:pt x="630" y="6993"/>
                  <a:pt x="630" y="9186"/>
                </a:cubicBezTo>
                <a:cubicBezTo>
                  <a:pt x="630" y="10994"/>
                  <a:pt x="1663" y="12623"/>
                  <a:pt x="3125" y="13127"/>
                </a:cubicBezTo>
                <a:cubicBezTo>
                  <a:pt x="3453" y="10934"/>
                  <a:pt x="5167" y="9275"/>
                  <a:pt x="7158" y="9482"/>
                </a:cubicBezTo>
                <a:cubicBezTo>
                  <a:pt x="7158" y="9334"/>
                  <a:pt x="7158" y="9186"/>
                  <a:pt x="7158" y="9067"/>
                </a:cubicBezTo>
                <a:cubicBezTo>
                  <a:pt x="7158" y="6193"/>
                  <a:pt x="9124" y="3882"/>
                  <a:pt x="11569" y="3882"/>
                </a:cubicBezTo>
                <a:cubicBezTo>
                  <a:pt x="11922" y="3882"/>
                  <a:pt x="12249" y="3941"/>
                  <a:pt x="12602" y="4000"/>
                </a:cubicBezTo>
                <a:cubicBezTo>
                  <a:pt x="12501" y="2845"/>
                  <a:pt x="11644" y="1956"/>
                  <a:pt x="10636" y="1956"/>
                </a:cubicBezTo>
                <a:cubicBezTo>
                  <a:pt x="10208" y="1956"/>
                  <a:pt x="9830" y="2074"/>
                  <a:pt x="9477" y="2371"/>
                </a:cubicBezTo>
                <a:cubicBezTo>
                  <a:pt x="9401" y="2430"/>
                  <a:pt x="9326" y="2459"/>
                  <a:pt x="9225" y="2430"/>
                </a:cubicBezTo>
                <a:cubicBezTo>
                  <a:pt x="9124" y="2430"/>
                  <a:pt x="9074" y="2341"/>
                  <a:pt x="9023" y="2252"/>
                </a:cubicBezTo>
                <a:cubicBezTo>
                  <a:pt x="8544" y="1304"/>
                  <a:pt x="7712" y="770"/>
                  <a:pt x="6805" y="770"/>
                </a:cubicBezTo>
                <a:close/>
                <a:moveTo>
                  <a:pt x="6805" y="0"/>
                </a:moveTo>
                <a:cubicBezTo>
                  <a:pt x="7838" y="0"/>
                  <a:pt x="8771" y="563"/>
                  <a:pt x="9376" y="1541"/>
                </a:cubicBezTo>
                <a:cubicBezTo>
                  <a:pt x="9779" y="1304"/>
                  <a:pt x="10182" y="1185"/>
                  <a:pt x="10636" y="1185"/>
                </a:cubicBezTo>
                <a:cubicBezTo>
                  <a:pt x="12073" y="1185"/>
                  <a:pt x="13257" y="2578"/>
                  <a:pt x="13257" y="4267"/>
                </a:cubicBezTo>
                <a:cubicBezTo>
                  <a:pt x="14518" y="4889"/>
                  <a:pt x="15475" y="6193"/>
                  <a:pt x="15828" y="7764"/>
                </a:cubicBezTo>
                <a:cubicBezTo>
                  <a:pt x="16232" y="7497"/>
                  <a:pt x="16685" y="7349"/>
                  <a:pt x="17139" y="7349"/>
                </a:cubicBezTo>
                <a:cubicBezTo>
                  <a:pt x="18550" y="7349"/>
                  <a:pt x="19735" y="8742"/>
                  <a:pt x="19735" y="10401"/>
                </a:cubicBezTo>
                <a:cubicBezTo>
                  <a:pt x="19735" y="10757"/>
                  <a:pt x="19685" y="11142"/>
                  <a:pt x="19558" y="11468"/>
                </a:cubicBezTo>
                <a:cubicBezTo>
                  <a:pt x="20768" y="11942"/>
                  <a:pt x="21600" y="13275"/>
                  <a:pt x="21600" y="14816"/>
                </a:cubicBezTo>
                <a:cubicBezTo>
                  <a:pt x="21600" y="16742"/>
                  <a:pt x="20264" y="18342"/>
                  <a:pt x="18601" y="18342"/>
                </a:cubicBezTo>
                <a:cubicBezTo>
                  <a:pt x="18424" y="18342"/>
                  <a:pt x="18273" y="18165"/>
                  <a:pt x="18273" y="17957"/>
                </a:cubicBezTo>
                <a:cubicBezTo>
                  <a:pt x="18273" y="17720"/>
                  <a:pt x="18424" y="17572"/>
                  <a:pt x="18601" y="17572"/>
                </a:cubicBezTo>
                <a:cubicBezTo>
                  <a:pt x="19886" y="17572"/>
                  <a:pt x="20945" y="16327"/>
                  <a:pt x="20945" y="14816"/>
                </a:cubicBezTo>
                <a:cubicBezTo>
                  <a:pt x="20945" y="13483"/>
                  <a:pt x="20138" y="12357"/>
                  <a:pt x="19029" y="12120"/>
                </a:cubicBezTo>
                <a:cubicBezTo>
                  <a:pt x="18928" y="12060"/>
                  <a:pt x="18853" y="12001"/>
                  <a:pt x="18802" y="11883"/>
                </a:cubicBezTo>
                <a:cubicBezTo>
                  <a:pt x="18752" y="11764"/>
                  <a:pt x="18777" y="11646"/>
                  <a:pt x="18802" y="11527"/>
                </a:cubicBezTo>
                <a:cubicBezTo>
                  <a:pt x="18979" y="11171"/>
                  <a:pt x="19054" y="10816"/>
                  <a:pt x="19054" y="10401"/>
                </a:cubicBezTo>
                <a:cubicBezTo>
                  <a:pt x="19054" y="9156"/>
                  <a:pt x="18197" y="8119"/>
                  <a:pt x="17139" y="8119"/>
                </a:cubicBezTo>
                <a:cubicBezTo>
                  <a:pt x="16660" y="8119"/>
                  <a:pt x="16181" y="8356"/>
                  <a:pt x="15828" y="8742"/>
                </a:cubicBezTo>
                <a:cubicBezTo>
                  <a:pt x="15727" y="8830"/>
                  <a:pt x="15601" y="8860"/>
                  <a:pt x="15501" y="8801"/>
                </a:cubicBezTo>
                <a:cubicBezTo>
                  <a:pt x="15375" y="8742"/>
                  <a:pt x="15299" y="8623"/>
                  <a:pt x="15274" y="8475"/>
                </a:cubicBezTo>
                <a:cubicBezTo>
                  <a:pt x="15047" y="6282"/>
                  <a:pt x="13434" y="4652"/>
                  <a:pt x="11569" y="4652"/>
                </a:cubicBezTo>
                <a:cubicBezTo>
                  <a:pt x="9502" y="4652"/>
                  <a:pt x="7813" y="6638"/>
                  <a:pt x="7813" y="9067"/>
                </a:cubicBezTo>
                <a:cubicBezTo>
                  <a:pt x="7813" y="9334"/>
                  <a:pt x="7813" y="9571"/>
                  <a:pt x="7864" y="9868"/>
                </a:cubicBezTo>
                <a:cubicBezTo>
                  <a:pt x="7889" y="10016"/>
                  <a:pt x="7838" y="10134"/>
                  <a:pt x="7763" y="10223"/>
                </a:cubicBezTo>
                <a:cubicBezTo>
                  <a:pt x="7712" y="10312"/>
                  <a:pt x="7586" y="10342"/>
                  <a:pt x="7486" y="10312"/>
                </a:cubicBezTo>
                <a:cubicBezTo>
                  <a:pt x="7259" y="10253"/>
                  <a:pt x="7057" y="10253"/>
                  <a:pt x="6830" y="10253"/>
                </a:cubicBezTo>
                <a:cubicBezTo>
                  <a:pt x="5116" y="10253"/>
                  <a:pt x="3705" y="11883"/>
                  <a:pt x="3705" y="13898"/>
                </a:cubicBezTo>
                <a:cubicBezTo>
                  <a:pt x="3705" y="15913"/>
                  <a:pt x="5116" y="17572"/>
                  <a:pt x="6830" y="17572"/>
                </a:cubicBezTo>
                <a:cubicBezTo>
                  <a:pt x="7007" y="17572"/>
                  <a:pt x="7158" y="17720"/>
                  <a:pt x="7158" y="17957"/>
                </a:cubicBezTo>
                <a:cubicBezTo>
                  <a:pt x="7158" y="18165"/>
                  <a:pt x="7007" y="18342"/>
                  <a:pt x="6830" y="18342"/>
                </a:cubicBezTo>
                <a:cubicBezTo>
                  <a:pt x="4764" y="18342"/>
                  <a:pt x="3075" y="16357"/>
                  <a:pt x="3075" y="13927"/>
                </a:cubicBezTo>
                <a:cubicBezTo>
                  <a:pt x="1260" y="13335"/>
                  <a:pt x="0" y="11408"/>
                  <a:pt x="0" y="9186"/>
                </a:cubicBezTo>
                <a:cubicBezTo>
                  <a:pt x="0" y="6727"/>
                  <a:pt x="1537" y="4682"/>
                  <a:pt x="3579" y="4326"/>
                </a:cubicBezTo>
                <a:cubicBezTo>
                  <a:pt x="3529" y="4149"/>
                  <a:pt x="3529" y="4000"/>
                  <a:pt x="3529" y="3823"/>
                </a:cubicBezTo>
                <a:cubicBezTo>
                  <a:pt x="3529" y="1719"/>
                  <a:pt x="4990" y="0"/>
                  <a:pt x="6805" y="0"/>
                </a:cubicBezTo>
                <a:close/>
              </a:path>
            </a:pathLst>
          </a:custGeom>
          <a:solidFill>
            <a:srgbClr val="2E6B73"/>
          </a:solidFill>
          <a:ln w="12700">
            <a:miter lim="400000"/>
          </a:ln>
        </p:spPr>
        <p:txBody>
          <a:bodyPr lIns="22860" rIns="22860" anchor="ctr"/>
          <a:lstStyle/>
          <a:p>
            <a:pPr marL="0" marR="0" lvl="0" indent="0" algn="l" defTabSz="914217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latin typeface="+mn-lt"/>
                <a:ea typeface="+mn-ea"/>
                <a:cs typeface="+mn-cs"/>
                <a:sym typeface="Lato Light"/>
              </a:defRPr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511" name="Shape"/>
          <p:cNvSpPr/>
          <p:nvPr/>
        </p:nvSpPr>
        <p:spPr>
          <a:xfrm>
            <a:off x="6000233" y="3955857"/>
            <a:ext cx="455486" cy="45548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679" y="19687"/>
                </a:moveTo>
                <a:lnTo>
                  <a:pt x="679" y="20266"/>
                </a:lnTo>
                <a:cubicBezTo>
                  <a:pt x="679" y="20643"/>
                  <a:pt x="956" y="20945"/>
                  <a:pt x="1333" y="20945"/>
                </a:cubicBezTo>
                <a:lnTo>
                  <a:pt x="20267" y="20945"/>
                </a:lnTo>
                <a:cubicBezTo>
                  <a:pt x="20644" y="20945"/>
                  <a:pt x="20921" y="20643"/>
                  <a:pt x="20921" y="20266"/>
                </a:cubicBezTo>
                <a:lnTo>
                  <a:pt x="20921" y="19687"/>
                </a:lnTo>
                <a:lnTo>
                  <a:pt x="679" y="19687"/>
                </a:lnTo>
                <a:close/>
                <a:moveTo>
                  <a:pt x="2137" y="16792"/>
                </a:moveTo>
                <a:lnTo>
                  <a:pt x="905" y="19032"/>
                </a:lnTo>
                <a:lnTo>
                  <a:pt x="20695" y="19032"/>
                </a:lnTo>
                <a:lnTo>
                  <a:pt x="19463" y="16792"/>
                </a:lnTo>
                <a:lnTo>
                  <a:pt x="2137" y="16792"/>
                </a:lnTo>
                <a:close/>
                <a:moveTo>
                  <a:pt x="7003" y="13973"/>
                </a:moveTo>
                <a:lnTo>
                  <a:pt x="11517" y="13973"/>
                </a:lnTo>
                <a:cubicBezTo>
                  <a:pt x="11692" y="13973"/>
                  <a:pt x="11841" y="14096"/>
                  <a:pt x="11841" y="14294"/>
                </a:cubicBezTo>
                <a:cubicBezTo>
                  <a:pt x="11841" y="14466"/>
                  <a:pt x="11692" y="14614"/>
                  <a:pt x="11517" y="14614"/>
                </a:cubicBezTo>
                <a:lnTo>
                  <a:pt x="7003" y="14614"/>
                </a:lnTo>
                <a:cubicBezTo>
                  <a:pt x="6804" y="14614"/>
                  <a:pt x="6654" y="14466"/>
                  <a:pt x="6654" y="14294"/>
                </a:cubicBezTo>
                <a:cubicBezTo>
                  <a:pt x="6654" y="14096"/>
                  <a:pt x="6804" y="13973"/>
                  <a:pt x="7003" y="13973"/>
                </a:cubicBezTo>
                <a:close/>
                <a:moveTo>
                  <a:pt x="7003" y="11644"/>
                </a:moveTo>
                <a:lnTo>
                  <a:pt x="10297" y="11644"/>
                </a:lnTo>
                <a:cubicBezTo>
                  <a:pt x="10472" y="11644"/>
                  <a:pt x="10621" y="11787"/>
                  <a:pt x="10621" y="11977"/>
                </a:cubicBezTo>
                <a:cubicBezTo>
                  <a:pt x="10621" y="12143"/>
                  <a:pt x="10472" y="12286"/>
                  <a:pt x="10297" y="12286"/>
                </a:cubicBezTo>
                <a:lnTo>
                  <a:pt x="7003" y="12286"/>
                </a:lnTo>
                <a:cubicBezTo>
                  <a:pt x="6804" y="12286"/>
                  <a:pt x="6654" y="12143"/>
                  <a:pt x="6654" y="11977"/>
                </a:cubicBezTo>
                <a:cubicBezTo>
                  <a:pt x="6654" y="11787"/>
                  <a:pt x="6804" y="11644"/>
                  <a:pt x="7003" y="11644"/>
                </a:cubicBezTo>
                <a:close/>
                <a:moveTo>
                  <a:pt x="7008" y="9315"/>
                </a:moveTo>
                <a:lnTo>
                  <a:pt x="10292" y="9315"/>
                </a:lnTo>
                <a:cubicBezTo>
                  <a:pt x="10469" y="9315"/>
                  <a:pt x="10621" y="9458"/>
                  <a:pt x="10621" y="9624"/>
                </a:cubicBezTo>
                <a:cubicBezTo>
                  <a:pt x="10621" y="9815"/>
                  <a:pt x="10469" y="9957"/>
                  <a:pt x="10292" y="9957"/>
                </a:cubicBezTo>
                <a:lnTo>
                  <a:pt x="7008" y="9957"/>
                </a:lnTo>
                <a:cubicBezTo>
                  <a:pt x="6805" y="9957"/>
                  <a:pt x="6654" y="9815"/>
                  <a:pt x="6654" y="9624"/>
                </a:cubicBezTo>
                <a:cubicBezTo>
                  <a:pt x="6654" y="9458"/>
                  <a:pt x="6805" y="9315"/>
                  <a:pt x="7008" y="9315"/>
                </a:cubicBezTo>
                <a:close/>
                <a:moveTo>
                  <a:pt x="12188" y="7755"/>
                </a:moveTo>
                <a:lnTo>
                  <a:pt x="12188" y="11749"/>
                </a:lnTo>
                <a:lnTo>
                  <a:pt x="12993" y="11749"/>
                </a:lnTo>
                <a:cubicBezTo>
                  <a:pt x="13169" y="11749"/>
                  <a:pt x="13320" y="11900"/>
                  <a:pt x="13320" y="12103"/>
                </a:cubicBezTo>
                <a:lnTo>
                  <a:pt x="13320" y="12987"/>
                </a:lnTo>
                <a:lnTo>
                  <a:pt x="14955" y="11825"/>
                </a:lnTo>
                <a:cubicBezTo>
                  <a:pt x="15005" y="11799"/>
                  <a:pt x="15056" y="11749"/>
                  <a:pt x="15131" y="11749"/>
                </a:cubicBezTo>
                <a:lnTo>
                  <a:pt x="19282" y="11749"/>
                </a:lnTo>
                <a:lnTo>
                  <a:pt x="19282" y="7755"/>
                </a:lnTo>
                <a:lnTo>
                  <a:pt x="12188" y="7755"/>
                </a:lnTo>
                <a:close/>
                <a:moveTo>
                  <a:pt x="11860" y="7097"/>
                </a:moveTo>
                <a:lnTo>
                  <a:pt x="19609" y="7097"/>
                </a:lnTo>
                <a:cubicBezTo>
                  <a:pt x="19786" y="7097"/>
                  <a:pt x="19936" y="7249"/>
                  <a:pt x="19936" y="7426"/>
                </a:cubicBezTo>
                <a:lnTo>
                  <a:pt x="19936" y="12103"/>
                </a:lnTo>
                <a:cubicBezTo>
                  <a:pt x="19936" y="12280"/>
                  <a:pt x="19786" y="12431"/>
                  <a:pt x="19609" y="12431"/>
                </a:cubicBezTo>
                <a:lnTo>
                  <a:pt x="15232" y="12431"/>
                </a:lnTo>
                <a:lnTo>
                  <a:pt x="13194" y="13872"/>
                </a:lnTo>
                <a:cubicBezTo>
                  <a:pt x="13118" y="13923"/>
                  <a:pt x="13043" y="13948"/>
                  <a:pt x="12993" y="13948"/>
                </a:cubicBezTo>
                <a:cubicBezTo>
                  <a:pt x="12942" y="13948"/>
                  <a:pt x="12892" y="13948"/>
                  <a:pt x="12842" y="13923"/>
                </a:cubicBezTo>
                <a:cubicBezTo>
                  <a:pt x="12716" y="13847"/>
                  <a:pt x="12666" y="13746"/>
                  <a:pt x="12666" y="13619"/>
                </a:cubicBezTo>
                <a:lnTo>
                  <a:pt x="12666" y="12431"/>
                </a:lnTo>
                <a:lnTo>
                  <a:pt x="11860" y="12431"/>
                </a:lnTo>
                <a:cubicBezTo>
                  <a:pt x="11684" y="12431"/>
                  <a:pt x="11533" y="12280"/>
                  <a:pt x="11533" y="12103"/>
                </a:cubicBezTo>
                <a:lnTo>
                  <a:pt x="11533" y="7426"/>
                </a:lnTo>
                <a:cubicBezTo>
                  <a:pt x="11533" y="7249"/>
                  <a:pt x="11684" y="7097"/>
                  <a:pt x="11860" y="7097"/>
                </a:cubicBezTo>
                <a:close/>
                <a:moveTo>
                  <a:pt x="7004" y="7097"/>
                </a:moveTo>
                <a:lnTo>
                  <a:pt x="10407" y="7097"/>
                </a:lnTo>
                <a:cubicBezTo>
                  <a:pt x="10582" y="7097"/>
                  <a:pt x="10732" y="7245"/>
                  <a:pt x="10732" y="7418"/>
                </a:cubicBezTo>
                <a:cubicBezTo>
                  <a:pt x="10732" y="7590"/>
                  <a:pt x="10582" y="7738"/>
                  <a:pt x="10407" y="7738"/>
                </a:cubicBezTo>
                <a:lnTo>
                  <a:pt x="7004" y="7738"/>
                </a:lnTo>
                <a:cubicBezTo>
                  <a:pt x="6804" y="7738"/>
                  <a:pt x="6654" y="7590"/>
                  <a:pt x="6654" y="7418"/>
                </a:cubicBezTo>
                <a:cubicBezTo>
                  <a:pt x="6654" y="7245"/>
                  <a:pt x="6804" y="7097"/>
                  <a:pt x="7004" y="7097"/>
                </a:cubicBezTo>
                <a:close/>
                <a:moveTo>
                  <a:pt x="10529" y="4769"/>
                </a:moveTo>
                <a:lnTo>
                  <a:pt x="14645" y="4769"/>
                </a:lnTo>
                <a:cubicBezTo>
                  <a:pt x="14821" y="4769"/>
                  <a:pt x="14946" y="4916"/>
                  <a:pt x="14946" y="5089"/>
                </a:cubicBezTo>
                <a:cubicBezTo>
                  <a:pt x="14946" y="5261"/>
                  <a:pt x="14821" y="5409"/>
                  <a:pt x="14645" y="5409"/>
                </a:cubicBezTo>
                <a:lnTo>
                  <a:pt x="10529" y="5409"/>
                </a:lnTo>
                <a:cubicBezTo>
                  <a:pt x="10353" y="5409"/>
                  <a:pt x="10203" y="5261"/>
                  <a:pt x="10203" y="5089"/>
                </a:cubicBezTo>
                <a:cubicBezTo>
                  <a:pt x="10203" y="4916"/>
                  <a:pt x="10353" y="4769"/>
                  <a:pt x="10529" y="4769"/>
                </a:cubicBezTo>
                <a:close/>
                <a:moveTo>
                  <a:pt x="7007" y="4769"/>
                </a:moveTo>
                <a:lnTo>
                  <a:pt x="9074" y="4769"/>
                </a:lnTo>
                <a:cubicBezTo>
                  <a:pt x="9250" y="4769"/>
                  <a:pt x="9401" y="4916"/>
                  <a:pt x="9401" y="5089"/>
                </a:cubicBezTo>
                <a:cubicBezTo>
                  <a:pt x="9401" y="5261"/>
                  <a:pt x="9250" y="5409"/>
                  <a:pt x="9074" y="5409"/>
                </a:cubicBezTo>
                <a:lnTo>
                  <a:pt x="7007" y="5409"/>
                </a:lnTo>
                <a:cubicBezTo>
                  <a:pt x="6805" y="5409"/>
                  <a:pt x="6654" y="5261"/>
                  <a:pt x="6654" y="5089"/>
                </a:cubicBezTo>
                <a:cubicBezTo>
                  <a:pt x="6654" y="4916"/>
                  <a:pt x="6805" y="4769"/>
                  <a:pt x="7007" y="4769"/>
                </a:cubicBezTo>
                <a:close/>
                <a:moveTo>
                  <a:pt x="18395" y="3327"/>
                </a:moveTo>
                <a:lnTo>
                  <a:pt x="18591" y="3327"/>
                </a:lnTo>
                <a:cubicBezTo>
                  <a:pt x="19325" y="3327"/>
                  <a:pt x="19937" y="3959"/>
                  <a:pt x="19937" y="4693"/>
                </a:cubicBezTo>
                <a:lnTo>
                  <a:pt x="19937" y="5856"/>
                </a:lnTo>
                <a:cubicBezTo>
                  <a:pt x="19937" y="6033"/>
                  <a:pt x="19790" y="6185"/>
                  <a:pt x="19619" y="6185"/>
                </a:cubicBezTo>
                <a:cubicBezTo>
                  <a:pt x="19447" y="6185"/>
                  <a:pt x="19301" y="6033"/>
                  <a:pt x="19301" y="5856"/>
                </a:cubicBezTo>
                <a:lnTo>
                  <a:pt x="19301" y="4693"/>
                </a:lnTo>
                <a:cubicBezTo>
                  <a:pt x="19301" y="4313"/>
                  <a:pt x="18982" y="4010"/>
                  <a:pt x="18591" y="4010"/>
                </a:cubicBezTo>
                <a:lnTo>
                  <a:pt x="18395" y="4010"/>
                </a:lnTo>
                <a:cubicBezTo>
                  <a:pt x="18223" y="4010"/>
                  <a:pt x="18076" y="3858"/>
                  <a:pt x="18076" y="3681"/>
                </a:cubicBezTo>
                <a:cubicBezTo>
                  <a:pt x="18076" y="3479"/>
                  <a:pt x="18223" y="3327"/>
                  <a:pt x="18395" y="3327"/>
                </a:cubicBezTo>
                <a:close/>
                <a:moveTo>
                  <a:pt x="7006" y="2440"/>
                </a:moveTo>
                <a:lnTo>
                  <a:pt x="10849" y="2440"/>
                </a:lnTo>
                <a:cubicBezTo>
                  <a:pt x="11025" y="2440"/>
                  <a:pt x="11176" y="2588"/>
                  <a:pt x="11176" y="2760"/>
                </a:cubicBezTo>
                <a:cubicBezTo>
                  <a:pt x="11176" y="2933"/>
                  <a:pt x="11025" y="3080"/>
                  <a:pt x="10849" y="3080"/>
                </a:cubicBezTo>
                <a:lnTo>
                  <a:pt x="7006" y="3080"/>
                </a:lnTo>
                <a:cubicBezTo>
                  <a:pt x="6805" y="3080"/>
                  <a:pt x="6654" y="2933"/>
                  <a:pt x="6654" y="2760"/>
                </a:cubicBezTo>
                <a:cubicBezTo>
                  <a:pt x="6654" y="2588"/>
                  <a:pt x="6805" y="2440"/>
                  <a:pt x="7006" y="2440"/>
                </a:cubicBezTo>
                <a:close/>
                <a:moveTo>
                  <a:pt x="14786" y="1108"/>
                </a:moveTo>
                <a:lnTo>
                  <a:pt x="14786" y="2392"/>
                </a:lnTo>
                <a:lnTo>
                  <a:pt x="16068" y="2392"/>
                </a:lnTo>
                <a:lnTo>
                  <a:pt x="15439" y="1762"/>
                </a:lnTo>
                <a:lnTo>
                  <a:pt x="14786" y="1108"/>
                </a:lnTo>
                <a:close/>
                <a:moveTo>
                  <a:pt x="4753" y="0"/>
                </a:moveTo>
                <a:lnTo>
                  <a:pt x="14459" y="0"/>
                </a:lnTo>
                <a:cubicBezTo>
                  <a:pt x="14484" y="0"/>
                  <a:pt x="14484" y="0"/>
                  <a:pt x="14484" y="0"/>
                </a:cubicBezTo>
                <a:cubicBezTo>
                  <a:pt x="14509" y="0"/>
                  <a:pt x="14534" y="0"/>
                  <a:pt x="14559" y="25"/>
                </a:cubicBezTo>
                <a:cubicBezTo>
                  <a:pt x="14559" y="25"/>
                  <a:pt x="14584" y="25"/>
                  <a:pt x="14610" y="25"/>
                </a:cubicBezTo>
                <a:cubicBezTo>
                  <a:pt x="14635" y="50"/>
                  <a:pt x="14660" y="76"/>
                  <a:pt x="14685" y="101"/>
                </a:cubicBezTo>
                <a:lnTo>
                  <a:pt x="17099" y="2492"/>
                </a:lnTo>
                <a:cubicBezTo>
                  <a:pt x="17124" y="2543"/>
                  <a:pt x="17149" y="2568"/>
                  <a:pt x="17149" y="2593"/>
                </a:cubicBezTo>
                <a:cubicBezTo>
                  <a:pt x="17174" y="2618"/>
                  <a:pt x="17174" y="2618"/>
                  <a:pt x="17174" y="2643"/>
                </a:cubicBezTo>
                <a:cubicBezTo>
                  <a:pt x="17200" y="2643"/>
                  <a:pt x="17200" y="2668"/>
                  <a:pt x="17200" y="2719"/>
                </a:cubicBezTo>
                <a:cubicBezTo>
                  <a:pt x="17200" y="2719"/>
                  <a:pt x="17200" y="2719"/>
                  <a:pt x="17200" y="2744"/>
                </a:cubicBezTo>
                <a:lnTo>
                  <a:pt x="17200" y="5815"/>
                </a:lnTo>
                <a:cubicBezTo>
                  <a:pt x="17200" y="5992"/>
                  <a:pt x="17049" y="6143"/>
                  <a:pt x="16873" y="6143"/>
                </a:cubicBezTo>
                <a:cubicBezTo>
                  <a:pt x="16697" y="6143"/>
                  <a:pt x="16546" y="5992"/>
                  <a:pt x="16546" y="5815"/>
                </a:cubicBezTo>
                <a:lnTo>
                  <a:pt x="16546" y="3071"/>
                </a:lnTo>
                <a:lnTo>
                  <a:pt x="14459" y="3071"/>
                </a:lnTo>
                <a:cubicBezTo>
                  <a:pt x="14283" y="3071"/>
                  <a:pt x="14132" y="2920"/>
                  <a:pt x="14132" y="2744"/>
                </a:cubicBezTo>
                <a:lnTo>
                  <a:pt x="14132" y="654"/>
                </a:lnTo>
                <a:lnTo>
                  <a:pt x="5054" y="654"/>
                </a:lnTo>
                <a:lnTo>
                  <a:pt x="5054" y="16137"/>
                </a:lnTo>
                <a:lnTo>
                  <a:pt x="16546" y="16137"/>
                </a:lnTo>
                <a:lnTo>
                  <a:pt x="16546" y="13645"/>
                </a:lnTo>
                <a:cubicBezTo>
                  <a:pt x="16546" y="13443"/>
                  <a:pt x="16697" y="13318"/>
                  <a:pt x="16873" y="13318"/>
                </a:cubicBezTo>
                <a:cubicBezTo>
                  <a:pt x="17049" y="13318"/>
                  <a:pt x="17200" y="13443"/>
                  <a:pt x="17200" y="13645"/>
                </a:cubicBezTo>
                <a:lnTo>
                  <a:pt x="17200" y="16137"/>
                </a:lnTo>
                <a:lnTo>
                  <a:pt x="19337" y="16137"/>
                </a:lnTo>
                <a:lnTo>
                  <a:pt x="19337" y="13645"/>
                </a:lnTo>
                <a:cubicBezTo>
                  <a:pt x="19337" y="13443"/>
                  <a:pt x="19488" y="13318"/>
                  <a:pt x="19664" y="13318"/>
                </a:cubicBezTo>
                <a:cubicBezTo>
                  <a:pt x="19840" y="13318"/>
                  <a:pt x="19991" y="13443"/>
                  <a:pt x="19991" y="13645"/>
                </a:cubicBezTo>
                <a:lnTo>
                  <a:pt x="19991" y="16364"/>
                </a:lnTo>
                <a:lnTo>
                  <a:pt x="21550" y="19208"/>
                </a:lnTo>
                <a:cubicBezTo>
                  <a:pt x="21550" y="19208"/>
                  <a:pt x="21550" y="19208"/>
                  <a:pt x="21550" y="19234"/>
                </a:cubicBezTo>
                <a:cubicBezTo>
                  <a:pt x="21575" y="19234"/>
                  <a:pt x="21575" y="19234"/>
                  <a:pt x="21575" y="19259"/>
                </a:cubicBezTo>
                <a:cubicBezTo>
                  <a:pt x="21575" y="19284"/>
                  <a:pt x="21575" y="19309"/>
                  <a:pt x="21600" y="19359"/>
                </a:cubicBezTo>
                <a:lnTo>
                  <a:pt x="21600" y="20266"/>
                </a:lnTo>
                <a:cubicBezTo>
                  <a:pt x="21600" y="20996"/>
                  <a:pt x="20997" y="21600"/>
                  <a:pt x="20267" y="21600"/>
                </a:cubicBezTo>
                <a:lnTo>
                  <a:pt x="1333" y="21600"/>
                </a:lnTo>
                <a:cubicBezTo>
                  <a:pt x="603" y="21600"/>
                  <a:pt x="0" y="20996"/>
                  <a:pt x="0" y="20266"/>
                </a:cubicBezTo>
                <a:lnTo>
                  <a:pt x="0" y="19359"/>
                </a:lnTo>
                <a:cubicBezTo>
                  <a:pt x="0" y="19309"/>
                  <a:pt x="25" y="19284"/>
                  <a:pt x="50" y="19259"/>
                </a:cubicBezTo>
                <a:cubicBezTo>
                  <a:pt x="50" y="19234"/>
                  <a:pt x="50" y="19234"/>
                  <a:pt x="50" y="19234"/>
                </a:cubicBezTo>
                <a:cubicBezTo>
                  <a:pt x="50" y="19208"/>
                  <a:pt x="50" y="19208"/>
                  <a:pt x="50" y="19208"/>
                </a:cubicBezTo>
                <a:lnTo>
                  <a:pt x="1609" y="16364"/>
                </a:lnTo>
                <a:lnTo>
                  <a:pt x="1609" y="4657"/>
                </a:lnTo>
                <a:cubicBezTo>
                  <a:pt x="1609" y="3927"/>
                  <a:pt x="2238" y="3298"/>
                  <a:pt x="2992" y="3298"/>
                </a:cubicBezTo>
                <a:lnTo>
                  <a:pt x="3193" y="3298"/>
                </a:lnTo>
                <a:cubicBezTo>
                  <a:pt x="3369" y="3298"/>
                  <a:pt x="3520" y="3449"/>
                  <a:pt x="3520" y="3650"/>
                </a:cubicBezTo>
                <a:cubicBezTo>
                  <a:pt x="3520" y="3827"/>
                  <a:pt x="3369" y="3978"/>
                  <a:pt x="3193" y="3978"/>
                </a:cubicBezTo>
                <a:lnTo>
                  <a:pt x="2992" y="3978"/>
                </a:lnTo>
                <a:cubicBezTo>
                  <a:pt x="2590" y="3978"/>
                  <a:pt x="2263" y="4280"/>
                  <a:pt x="2263" y="4657"/>
                </a:cubicBezTo>
                <a:lnTo>
                  <a:pt x="2263" y="16137"/>
                </a:lnTo>
                <a:lnTo>
                  <a:pt x="4400" y="16137"/>
                </a:lnTo>
                <a:lnTo>
                  <a:pt x="4400" y="327"/>
                </a:lnTo>
                <a:cubicBezTo>
                  <a:pt x="4400" y="126"/>
                  <a:pt x="4551" y="0"/>
                  <a:pt x="4753" y="0"/>
                </a:cubicBezTo>
                <a:close/>
              </a:path>
            </a:pathLst>
          </a:custGeom>
          <a:solidFill>
            <a:srgbClr val="384A7A"/>
          </a:solidFill>
          <a:ln w="12700">
            <a:miter lim="400000"/>
          </a:ln>
        </p:spPr>
        <p:txBody>
          <a:bodyPr lIns="22860" rIns="22860" anchor="ctr"/>
          <a:lstStyle/>
          <a:p>
            <a:pPr marL="0" marR="0" lvl="0" indent="0" algn="l" defTabSz="914217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latin typeface="+mn-lt"/>
                <a:ea typeface="+mn-ea"/>
                <a:cs typeface="+mn-cs"/>
                <a:sym typeface="Lato Light"/>
              </a:defRPr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Lato Light"/>
              <a:ea typeface="Lato Light"/>
              <a:cs typeface="Lato Light"/>
              <a:sym typeface="Lato Light"/>
            </a:endParaRPr>
          </a:p>
        </p:txBody>
      </p:sp>
      <p:pic>
        <p:nvPicPr>
          <p:cNvPr id="45" name="Picture 44" descr="A picture containing text, clock&#10;&#10;Description automatically generated">
            <a:extLst>
              <a:ext uri="{FF2B5EF4-FFF2-40B4-BE49-F238E27FC236}">
                <a16:creationId xmlns:a16="http://schemas.microsoft.com/office/drawing/2014/main" id="{34EDFC2B-0E8A-05A8-CC0C-4B5801457990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0579" y="52594"/>
            <a:ext cx="1749180" cy="635301"/>
          </a:xfrm>
          <a:prstGeom prst="rect">
            <a:avLst/>
          </a:prstGeom>
        </p:spPr>
      </p:pic>
      <p:sp>
        <p:nvSpPr>
          <p:cNvPr id="46" name="Shape">
            <a:extLst>
              <a:ext uri="{FF2B5EF4-FFF2-40B4-BE49-F238E27FC236}">
                <a16:creationId xmlns:a16="http://schemas.microsoft.com/office/drawing/2014/main" id="{1634C849-D3D1-DD5A-5132-FFEC64DBF12E}"/>
              </a:ext>
            </a:extLst>
          </p:cNvPr>
          <p:cNvSpPr/>
          <p:nvPr/>
        </p:nvSpPr>
        <p:spPr>
          <a:xfrm rot="15300000">
            <a:off x="1624439" y="887920"/>
            <a:ext cx="1175522" cy="91392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0"/>
                </a:moveTo>
                <a:lnTo>
                  <a:pt x="13286" y="10795"/>
                </a:lnTo>
                <a:lnTo>
                  <a:pt x="21600" y="21600"/>
                </a:lnTo>
                <a:lnTo>
                  <a:pt x="0" y="10795"/>
                </a:lnTo>
                <a:lnTo>
                  <a:pt x="21600" y="0"/>
                </a:lnTo>
              </a:path>
            </a:pathLst>
          </a:custGeom>
          <a:solidFill>
            <a:schemeClr val="accent4"/>
          </a:solidFill>
          <a:ln w="12700">
            <a:miter lim="400000"/>
          </a:ln>
        </p:spPr>
        <p:txBody>
          <a:bodyPr lIns="22860" rIns="2286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500">
                <a:latin typeface="+mn-lt"/>
                <a:ea typeface="+mn-ea"/>
                <a:cs typeface="+mn-cs"/>
                <a:sym typeface="Lato Light"/>
              </a:defRPr>
            </a:pPr>
            <a:endParaRPr kumimoji="0" sz="3250" b="0" i="0" u="none" strike="noStrike" kern="120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47" name="Rounded Rectangle">
            <a:extLst>
              <a:ext uri="{FF2B5EF4-FFF2-40B4-BE49-F238E27FC236}">
                <a16:creationId xmlns:a16="http://schemas.microsoft.com/office/drawing/2014/main" id="{566CD5A1-34DE-43A9-55AA-4107356EF0D6}"/>
              </a:ext>
            </a:extLst>
          </p:cNvPr>
          <p:cNvSpPr/>
          <p:nvPr/>
        </p:nvSpPr>
        <p:spPr>
          <a:xfrm rot="15300000">
            <a:off x="1410679" y="2549142"/>
            <a:ext cx="2250910" cy="67590"/>
          </a:xfrm>
          <a:prstGeom prst="roundRect">
            <a:avLst>
              <a:gd name="adj" fmla="val 50000"/>
            </a:avLst>
          </a:prstGeom>
          <a:solidFill>
            <a:srgbClr val="D9D9D9"/>
          </a:solidFill>
          <a:ln w="12700">
            <a:miter lim="400000"/>
          </a:ln>
        </p:spPr>
        <p:txBody>
          <a:bodyPr lIns="22860" rIns="2286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500">
                <a:latin typeface="+mn-lt"/>
                <a:ea typeface="+mn-ea"/>
                <a:cs typeface="+mn-cs"/>
                <a:sym typeface="Lato Light"/>
              </a:defRPr>
            </a:pPr>
            <a:endParaRPr kumimoji="0" sz="3250" b="0" i="0" u="none" strike="noStrike" kern="120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48" name="Shape">
            <a:extLst>
              <a:ext uri="{FF2B5EF4-FFF2-40B4-BE49-F238E27FC236}">
                <a16:creationId xmlns:a16="http://schemas.microsoft.com/office/drawing/2014/main" id="{42704EE6-F686-9AF7-2C9A-E15D67D775FD}"/>
              </a:ext>
            </a:extLst>
          </p:cNvPr>
          <p:cNvSpPr/>
          <p:nvPr/>
        </p:nvSpPr>
        <p:spPr>
          <a:xfrm rot="15300000">
            <a:off x="21257" y="1791067"/>
            <a:ext cx="982866" cy="118077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8929" y="0"/>
                </a:moveTo>
                <a:lnTo>
                  <a:pt x="9392" y="12200"/>
                </a:lnTo>
                <a:lnTo>
                  <a:pt x="21600" y="12671"/>
                </a:lnTo>
                <a:lnTo>
                  <a:pt x="0" y="21600"/>
                </a:lnTo>
                <a:lnTo>
                  <a:pt x="8929" y="0"/>
                </a:lnTo>
              </a:path>
            </a:pathLst>
          </a:custGeom>
          <a:solidFill>
            <a:schemeClr val="accent3"/>
          </a:solidFill>
          <a:ln w="12700">
            <a:miter lim="400000"/>
          </a:ln>
        </p:spPr>
        <p:txBody>
          <a:bodyPr lIns="22860" rIns="2286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500">
                <a:latin typeface="+mn-lt"/>
                <a:ea typeface="+mn-ea"/>
                <a:cs typeface="+mn-cs"/>
                <a:sym typeface="Lato Light"/>
              </a:defRPr>
            </a:pPr>
            <a:endParaRPr kumimoji="0" sz="3250" b="0" i="0" u="none" strike="noStrike" kern="120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49" name="Rounded Rectangle">
            <a:extLst>
              <a:ext uri="{FF2B5EF4-FFF2-40B4-BE49-F238E27FC236}">
                <a16:creationId xmlns:a16="http://schemas.microsoft.com/office/drawing/2014/main" id="{617BD52B-A2E4-DCAF-60D5-F581158A4AF5}"/>
              </a:ext>
            </a:extLst>
          </p:cNvPr>
          <p:cNvSpPr/>
          <p:nvPr/>
        </p:nvSpPr>
        <p:spPr>
          <a:xfrm rot="12600000">
            <a:off x="727119" y="3066935"/>
            <a:ext cx="2250910" cy="67590"/>
          </a:xfrm>
          <a:prstGeom prst="roundRect">
            <a:avLst>
              <a:gd name="adj" fmla="val 50000"/>
            </a:avLst>
          </a:prstGeom>
          <a:solidFill>
            <a:srgbClr val="D9D9D9"/>
          </a:solidFill>
          <a:ln w="12700">
            <a:miter lim="400000"/>
          </a:ln>
        </p:spPr>
        <p:txBody>
          <a:bodyPr lIns="22860" rIns="2286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500">
                <a:latin typeface="+mn-lt"/>
                <a:ea typeface="+mn-ea"/>
                <a:cs typeface="+mn-cs"/>
                <a:sym typeface="Lato Light"/>
              </a:defRPr>
            </a:pPr>
            <a:endParaRPr kumimoji="0" sz="3250" b="0" i="0" u="none" strike="noStrike" kern="120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22" name="Title 1">
            <a:extLst>
              <a:ext uri="{FF2B5EF4-FFF2-40B4-BE49-F238E27FC236}">
                <a16:creationId xmlns:a16="http://schemas.microsoft.com/office/drawing/2014/main" id="{0C8FC672-B591-470F-A695-C0D9B747015A}"/>
              </a:ext>
            </a:extLst>
          </p:cNvPr>
          <p:cNvSpPr txBox="1">
            <a:spLocks/>
          </p:cNvSpPr>
          <p:nvPr/>
        </p:nvSpPr>
        <p:spPr>
          <a:xfrm>
            <a:off x="-20073" y="-19782"/>
            <a:ext cx="9455017" cy="705920"/>
          </a:xfrm>
          <a:prstGeom prst="rect">
            <a:avLst/>
          </a:prstGeom>
          <a:gradFill>
            <a:gsLst>
              <a:gs pos="0">
                <a:srgbClr val="5B9BD5">
                  <a:lumMod val="75000"/>
                </a:srgbClr>
              </a:gs>
              <a:gs pos="74000">
                <a:srgbClr val="4472C4">
                  <a:lumMod val="45000"/>
                  <a:lumOff val="55000"/>
                </a:srgbClr>
              </a:gs>
              <a:gs pos="83000">
                <a:srgbClr val="4472C4">
                  <a:lumMod val="45000"/>
                  <a:lumOff val="55000"/>
                </a:srgbClr>
              </a:gs>
              <a:gs pos="100000">
                <a:srgbClr val="4472C4">
                  <a:lumMod val="30000"/>
                  <a:lumOff val="70000"/>
                </a:srgbClr>
              </a:gs>
            </a:gsLst>
            <a:lin ang="5400000" scaled="1"/>
          </a:gra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217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altLang="ja-JP" sz="4000" b="1" i="0" u="none" strike="noStrike" kern="0" cap="none" spc="0" normalizeH="0" baseline="0" noProof="0">
                <a:ln>
                  <a:noFill/>
                </a:ln>
                <a:solidFill>
                  <a:srgbClr val="1C1C1C"/>
                </a:solidFill>
                <a:effectLst/>
                <a:uLnTx/>
                <a:uFillTx/>
                <a:latin typeface="TH SarabunPSK" panose="020B0500040200020003" pitchFamily="34" charset="-34"/>
                <a:ea typeface="Lato Light"/>
                <a:cs typeface="TH SarabunPSK" panose="020B0500040200020003" pitchFamily="34" charset="-34"/>
              </a:rPr>
              <a:t>เป้าหมายและผลสัมฤทธิ์ที่สำคัญ</a:t>
            </a:r>
          </a:p>
        </p:txBody>
      </p:sp>
    </p:spTree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30500C1C-9E12-48F7-AB75-0727A227D4FE}"/>
              </a:ext>
            </a:extLst>
          </p:cNvPr>
          <p:cNvSpPr txBox="1">
            <a:spLocks/>
          </p:cNvSpPr>
          <p:nvPr/>
        </p:nvSpPr>
        <p:spPr>
          <a:xfrm>
            <a:off x="7433" y="8368"/>
            <a:ext cx="9581746" cy="1134632"/>
          </a:xfrm>
          <a:prstGeom prst="rect">
            <a:avLst/>
          </a:prstGeom>
          <a:gradFill>
            <a:gsLst>
              <a:gs pos="0">
                <a:srgbClr val="5B9BD5">
                  <a:lumMod val="75000"/>
                </a:srgbClr>
              </a:gs>
              <a:gs pos="74000">
                <a:srgbClr val="4472C4">
                  <a:lumMod val="45000"/>
                  <a:lumOff val="55000"/>
                </a:srgbClr>
              </a:gs>
              <a:gs pos="83000">
                <a:srgbClr val="4472C4">
                  <a:lumMod val="45000"/>
                  <a:lumOff val="55000"/>
                </a:srgbClr>
              </a:gs>
              <a:gs pos="100000">
                <a:srgbClr val="4472C4">
                  <a:lumMod val="30000"/>
                  <a:lumOff val="70000"/>
                </a:srgbClr>
              </a:gs>
            </a:gsLst>
            <a:lin ang="5400000" scaled="1"/>
          </a:gradFill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altLang="ja-JP" sz="4000" b="1" i="0" u="none" strike="noStrike" kern="1200" cap="none" spc="0" normalizeH="0" baseline="0" noProof="0">
                <a:ln>
                  <a:noFill/>
                </a:ln>
                <a:solidFill>
                  <a:srgbClr val="1C1C1C"/>
                </a:solidFill>
                <a:effectLst/>
                <a:uLnTx/>
                <a:uFillTx/>
                <a:latin typeface="TH SarabunPSK" panose="020B0500040200020003" pitchFamily="34" charset="-34"/>
                <a:ea typeface="Lato Light"/>
                <a:cs typeface="TH SarabunPSK" panose="020B0500040200020003" pitchFamily="34" charset="-34"/>
              </a:rPr>
              <a:t>กลยุทธ์การสร้างโอกาสการพัฒนานวัตกรรมทางการค้า และการลงทุนของ  อุตสาหกรรมในกลุ่ม </a:t>
            </a:r>
            <a:r>
              <a:rPr kumimoji="0" lang="en-US" altLang="ja-JP" sz="4000" b="1" i="0" u="none" strike="noStrike" kern="1200" cap="none" spc="0" normalizeH="0" baseline="0" noProof="0">
                <a:ln>
                  <a:noFill/>
                </a:ln>
                <a:solidFill>
                  <a:srgbClr val="1C1C1C"/>
                </a:solidFill>
                <a:effectLst/>
                <a:uLnTx/>
                <a:uFillTx/>
                <a:latin typeface="TH SarabunPSK" panose="020B0500040200020003" pitchFamily="34" charset="-34"/>
                <a:ea typeface="Lato Light"/>
                <a:cs typeface="TH SarabunPSK" panose="020B0500040200020003" pitchFamily="34" charset="-34"/>
              </a:rPr>
              <a:t>ATMPs </a:t>
            </a:r>
            <a:r>
              <a:rPr kumimoji="0" lang="th-TH" altLang="ja-JP" sz="4000" b="1" i="0" u="none" strike="noStrike" kern="1200" cap="none" spc="0" normalizeH="0" baseline="0" noProof="0">
                <a:ln>
                  <a:noFill/>
                </a:ln>
                <a:solidFill>
                  <a:srgbClr val="1C1C1C"/>
                </a:solidFill>
                <a:effectLst/>
                <a:uLnTx/>
                <a:uFillTx/>
                <a:latin typeface="TH SarabunPSK" panose="020B0500040200020003" pitchFamily="34" charset="-34"/>
                <a:ea typeface="Lato Light"/>
                <a:cs typeface="TH SarabunPSK" panose="020B0500040200020003" pitchFamily="34" charset="-34"/>
              </a:rPr>
              <a:t>ในประเทศไทย </a:t>
            </a:r>
          </a:p>
        </p:txBody>
      </p:sp>
      <p:pic>
        <p:nvPicPr>
          <p:cNvPr id="4" name="Picture 3" descr="A picture containing text, clock&#10;&#10;Description automatically generated">
            <a:extLst>
              <a:ext uri="{FF2B5EF4-FFF2-40B4-BE49-F238E27FC236}">
                <a16:creationId xmlns:a16="http://schemas.microsoft.com/office/drawing/2014/main" id="{4D441E96-8E71-45F8-B983-63AE58A4D87A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8400" y="108996"/>
            <a:ext cx="1749180" cy="63530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66D7FAA-376F-413F-8474-BFDCE14509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00300" y="4830844"/>
            <a:ext cx="9791700" cy="202408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0B92518-FD35-4CE7-B38D-DF3C687E204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73173"/>
          <a:stretch/>
        </p:blipFill>
        <p:spPr>
          <a:xfrm flipH="1">
            <a:off x="-5080" y="4848447"/>
            <a:ext cx="2405380" cy="2024083"/>
          </a:xfrm>
          <a:prstGeom prst="rect">
            <a:avLst/>
          </a:prstGeom>
        </p:spPr>
      </p:pic>
      <p:graphicFrame>
        <p:nvGraphicFramePr>
          <p:cNvPr id="5" name="Table 2">
            <a:extLst>
              <a:ext uri="{FF2B5EF4-FFF2-40B4-BE49-F238E27FC236}">
                <a16:creationId xmlns:a16="http://schemas.microsoft.com/office/drawing/2014/main" id="{D7D57F8F-DF06-406F-855B-4BA4D4EF0913}"/>
              </a:ext>
            </a:extLst>
          </p:cNvPr>
          <p:cNvGraphicFramePr>
            <a:graphicFrameLocks noGrp="1"/>
          </p:cNvGraphicFramePr>
          <p:nvPr/>
        </p:nvGraphicFramePr>
        <p:xfrm>
          <a:off x="304801" y="1160603"/>
          <a:ext cx="11502779" cy="5699168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19657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478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7663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8925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99245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78971">
                <a:tc>
                  <a:txBody>
                    <a:bodyPr/>
                    <a:lstStyle/>
                    <a:p>
                      <a:pPr algn="ctr"/>
                      <a:r>
                        <a:rPr lang="en-US" sz="1800" b="1">
                          <a:solidFill>
                            <a:prstClr val="white"/>
                          </a:solidFill>
                          <a:sym typeface="Calibri"/>
                        </a:rPr>
                        <a:t>Knowledge Connectivity </a:t>
                      </a:r>
                      <a:endParaRPr lang="en-US" sz="1800" b="1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 marL="91478" marR="91478" marT="45646" marB="4564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defTabSz="457200"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en-US" sz="1800" b="1">
                          <a:solidFill>
                            <a:prstClr val="white"/>
                          </a:solidFill>
                          <a:cs typeface="Cordia New" panose="020B0304020202020204" pitchFamily="34" charset="-34"/>
                          <a:sym typeface="Calibri"/>
                        </a:rPr>
                        <a:t>Regulation Facilitator </a:t>
                      </a:r>
                      <a:endParaRPr lang="th-TH" sz="1800" b="1">
                        <a:solidFill>
                          <a:prstClr val="white"/>
                        </a:solidFill>
                        <a:sym typeface="Calibri"/>
                      </a:endParaRPr>
                    </a:p>
                  </a:txBody>
                  <a:tcPr marL="91478" marR="91478" marT="45646" marB="4564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>
                          <a:solidFill>
                            <a:prstClr val="white"/>
                          </a:solidFill>
                          <a:sym typeface="Calibri"/>
                        </a:rPr>
                        <a:t>Infrastructure &amp; </a:t>
                      </a:r>
                      <a:r>
                        <a:rPr lang="en-US" sz="1800" b="1">
                          <a:solidFill>
                            <a:prstClr val="white"/>
                          </a:solidFill>
                          <a:cs typeface="Cordia New" panose="020B0304020202020204" pitchFamily="34" charset="-34"/>
                          <a:sym typeface="Calibri"/>
                        </a:rPr>
                        <a:t>Technology Transfer</a:t>
                      </a:r>
                      <a:endParaRPr lang="th-TH" sz="1800" b="1">
                        <a:solidFill>
                          <a:prstClr val="white"/>
                        </a:solidFill>
                        <a:sym typeface="Calibri"/>
                      </a:endParaRPr>
                    </a:p>
                  </a:txBody>
                  <a:tcPr marL="91478" marR="91478" marT="45646" marB="4564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647B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57200"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en-US" sz="1800" b="1">
                          <a:solidFill>
                            <a:prstClr val="white"/>
                          </a:solidFill>
                          <a:cs typeface="Cordia New" panose="020B0304020202020204" pitchFamily="34" charset="-34"/>
                          <a:sym typeface="Calibri"/>
                        </a:rPr>
                        <a:t>ATMPs Business Facilitator </a:t>
                      </a:r>
                      <a:endParaRPr lang="th-TH" sz="1800" b="1">
                        <a:solidFill>
                          <a:prstClr val="white"/>
                        </a:solidFill>
                        <a:sym typeface="Calibri"/>
                      </a:endParaRPr>
                    </a:p>
                  </a:txBody>
                  <a:tcPr marL="91478" marR="91478" marT="45646" marB="4564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AC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65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>
                          <a:solidFill>
                            <a:prstClr val="white"/>
                          </a:solidFill>
                          <a:cs typeface="Cordia New" panose="020B0304020202020204" pitchFamily="34" charset="-34"/>
                          <a:sym typeface="Calibri"/>
                        </a:rPr>
                        <a:t>Opportunity Creation</a:t>
                      </a:r>
                      <a:endParaRPr lang="th-TH" sz="1800" b="1">
                        <a:solidFill>
                          <a:prstClr val="white"/>
                        </a:solidFill>
                        <a:sym typeface="Calibri"/>
                      </a:endParaRPr>
                    </a:p>
                  </a:txBody>
                  <a:tcPr marL="91478" marR="91478" marT="45646" marB="4564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09647">
                <a:tc>
                  <a:txBody>
                    <a:bodyPr/>
                    <a:lstStyle/>
                    <a:p>
                      <a:pPr algn="l"/>
                      <a:r>
                        <a:rPr lang="en-US" sz="2200" b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1) International </a:t>
                      </a:r>
                    </a:p>
                    <a:p>
                      <a:pPr algn="l"/>
                      <a:r>
                        <a:rPr lang="en-US" sz="2200" b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- Conference &amp; Research Collaboration </a:t>
                      </a:r>
                    </a:p>
                    <a:p>
                      <a:pPr algn="l"/>
                      <a:r>
                        <a:rPr lang="en-US" sz="2200" b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- Entrepreneurial Bridge</a:t>
                      </a:r>
                    </a:p>
                  </a:txBody>
                  <a:tcPr marL="91478" marR="91478" marT="45646" marB="4564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indent="0" algn="l">
                        <a:buFontTx/>
                        <a:buNone/>
                      </a:pPr>
                      <a:r>
                        <a:rPr lang="en-US" sz="2200" b="1">
                          <a:solidFill>
                            <a:schemeClr val="bg2">
                              <a:lumMod val="50000"/>
                            </a:schemeClr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1) </a:t>
                      </a:r>
                      <a:r>
                        <a:rPr lang="th-TH" sz="2200" b="1">
                          <a:solidFill>
                            <a:schemeClr val="bg2">
                              <a:lumMod val="50000"/>
                            </a:schemeClr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การรับรองผลิตภัณฑ์</a:t>
                      </a:r>
                      <a:endParaRPr lang="en-US" sz="2200" b="1">
                        <a:solidFill>
                          <a:schemeClr val="bg2">
                            <a:lumMod val="50000"/>
                          </a:schemeClr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  <a:p>
                      <a:pPr marL="0" marR="0" lvl="0" indent="0" algn="l" defTabSz="68565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b="1">
                          <a:solidFill>
                            <a:schemeClr val="bg2">
                              <a:lumMod val="50000"/>
                            </a:schemeClr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2) </a:t>
                      </a:r>
                      <a:r>
                        <a:rPr lang="th-TH" sz="2200" b="1">
                          <a:solidFill>
                            <a:schemeClr val="bg2">
                              <a:lumMod val="50000"/>
                            </a:schemeClr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การรับรองสถานที่ผลิต </a:t>
                      </a:r>
                      <a:r>
                        <a:rPr lang="en-US" sz="2200" b="1">
                          <a:solidFill>
                            <a:schemeClr val="bg2">
                              <a:lumMod val="50000"/>
                            </a:schemeClr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(</a:t>
                      </a:r>
                      <a:r>
                        <a:rPr lang="th-TH" sz="2200" b="1">
                          <a:solidFill>
                            <a:schemeClr val="bg2">
                              <a:lumMod val="50000"/>
                            </a:schemeClr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อย. </a:t>
                      </a:r>
                      <a:r>
                        <a:rPr lang="en-US" sz="2200" b="1">
                          <a:solidFill>
                            <a:schemeClr val="bg2">
                              <a:lumMod val="50000"/>
                            </a:schemeClr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&amp; TCELS</a:t>
                      </a:r>
                      <a:r>
                        <a:rPr lang="th-TH" sz="2200" b="1">
                          <a:solidFill>
                            <a:schemeClr val="bg2">
                              <a:lumMod val="50000"/>
                            </a:schemeClr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)</a:t>
                      </a:r>
                    </a:p>
                    <a:p>
                      <a:pPr marL="0" indent="0" algn="l">
                        <a:buFontTx/>
                        <a:buNone/>
                      </a:pPr>
                      <a:r>
                        <a:rPr lang="en-GB" sz="2200" b="1">
                          <a:solidFill>
                            <a:schemeClr val="bg2">
                              <a:lumMod val="50000"/>
                            </a:schemeClr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- </a:t>
                      </a:r>
                      <a:r>
                        <a:rPr lang="en-US" sz="2200" b="1">
                          <a:solidFill>
                            <a:schemeClr val="bg2">
                              <a:lumMod val="50000"/>
                            </a:schemeClr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Regulation Guide</a:t>
                      </a:r>
                    </a:p>
                    <a:p>
                      <a:pPr marL="0" indent="0" algn="l">
                        <a:buFontTx/>
                        <a:buNone/>
                      </a:pPr>
                      <a:r>
                        <a:rPr lang="en-US" sz="2200" b="1">
                          <a:solidFill>
                            <a:schemeClr val="bg2">
                              <a:lumMod val="50000"/>
                            </a:schemeClr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- Expert Advisor for </a:t>
                      </a:r>
                      <a:r>
                        <a:rPr lang="en-US" sz="2200" b="1" err="1">
                          <a:solidFill>
                            <a:schemeClr val="bg2">
                              <a:lumMod val="50000"/>
                            </a:schemeClr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for</a:t>
                      </a:r>
                      <a:r>
                        <a:rPr lang="en-US" sz="2200" b="1">
                          <a:solidFill>
                            <a:schemeClr val="bg2">
                              <a:lumMod val="50000"/>
                            </a:schemeClr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GMP &amp; Regulator Guide</a:t>
                      </a:r>
                    </a:p>
                    <a:p>
                      <a:pPr marL="0" indent="0" algn="l">
                        <a:buFontTx/>
                        <a:buNone/>
                      </a:pPr>
                      <a:r>
                        <a:rPr lang="th-TH" sz="2200" b="1">
                          <a:solidFill>
                            <a:schemeClr val="bg2">
                              <a:lumMod val="50000"/>
                            </a:schemeClr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เพื่อสนับสนุนผู้เชี่ยวชาญในด้าน </a:t>
                      </a:r>
                      <a:r>
                        <a:rPr lang="en-US" sz="2200" b="1">
                          <a:solidFill>
                            <a:schemeClr val="bg2">
                              <a:lumMod val="50000"/>
                            </a:schemeClr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GMP </a:t>
                      </a:r>
                      <a:r>
                        <a:rPr lang="th-TH" sz="2200" b="1">
                          <a:solidFill>
                            <a:schemeClr val="bg2">
                              <a:lumMod val="50000"/>
                            </a:schemeClr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ให้กับทีม อย.  โดยดำเนินงานร่วมกับ </a:t>
                      </a:r>
                      <a:r>
                        <a:rPr lang="en-US" sz="2200" b="1">
                          <a:solidFill>
                            <a:schemeClr val="bg2">
                              <a:lumMod val="50000"/>
                            </a:schemeClr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TCELS</a:t>
                      </a:r>
                    </a:p>
                  </a:txBody>
                  <a:tcPr marL="91478" marR="91478" marT="45646" marB="4564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68565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b="1">
                          <a:solidFill>
                            <a:schemeClr val="bg2">
                              <a:lumMod val="50000"/>
                            </a:schemeClr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1) </a:t>
                      </a:r>
                      <a:r>
                        <a:rPr lang="th-TH" sz="2200" b="1">
                          <a:solidFill>
                            <a:schemeClr val="bg2">
                              <a:lumMod val="50000"/>
                            </a:schemeClr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โครงสร้างพื้นฐานสำหรับกระบวนการ </a:t>
                      </a:r>
                      <a:r>
                        <a:rPr lang="en-US" sz="2200" b="1">
                          <a:solidFill>
                            <a:schemeClr val="bg2">
                              <a:lumMod val="50000"/>
                            </a:schemeClr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Pre </a:t>
                      </a:r>
                      <a:r>
                        <a:rPr lang="en-GB" sz="2200" b="1">
                          <a:solidFill>
                            <a:schemeClr val="bg2">
                              <a:lumMod val="50000"/>
                            </a:schemeClr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Clinical &amp; Clinical Trial 1,2,3</a:t>
                      </a:r>
                    </a:p>
                    <a:p>
                      <a:pPr marL="0" marR="0" lvl="0" indent="0" algn="l" defTabSz="68565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b="1">
                          <a:solidFill>
                            <a:schemeClr val="bg2">
                              <a:lumMod val="50000"/>
                            </a:schemeClr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2) </a:t>
                      </a:r>
                      <a:r>
                        <a:rPr lang="th-TH" sz="2200" b="1">
                          <a:solidFill>
                            <a:schemeClr val="bg2">
                              <a:lumMod val="50000"/>
                            </a:schemeClr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โครงสร้างพื้นฐาน เพื่อการ</a:t>
                      </a:r>
                      <a:r>
                        <a:rPr lang="en-GB" sz="2200" b="1">
                          <a:solidFill>
                            <a:schemeClr val="bg2">
                              <a:lumMod val="50000"/>
                            </a:schemeClr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</a:t>
                      </a:r>
                      <a:r>
                        <a:rPr lang="en-US" sz="2200" b="1">
                          <a:solidFill>
                            <a:schemeClr val="bg2">
                              <a:lumMod val="50000"/>
                            </a:schemeClr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Up-</a:t>
                      </a:r>
                      <a:r>
                        <a:rPr lang="en-US" sz="2200" b="1" err="1">
                          <a:solidFill>
                            <a:schemeClr val="bg2">
                              <a:lumMod val="50000"/>
                            </a:schemeClr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sca</a:t>
                      </a:r>
                      <a:r>
                        <a:rPr lang="en-GB" sz="2200" b="1">
                          <a:solidFill>
                            <a:schemeClr val="bg2">
                              <a:lumMod val="50000"/>
                            </a:schemeClr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le </a:t>
                      </a:r>
                      <a:r>
                        <a:rPr lang="th-TH" sz="2200" b="1">
                          <a:solidFill>
                            <a:schemeClr val="bg2">
                              <a:lumMod val="50000"/>
                            </a:schemeClr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การผลิตผลิตภัณฑ์จากงานวิจัย</a:t>
                      </a:r>
                      <a:r>
                        <a:rPr lang="en-US" sz="2200" b="1">
                          <a:solidFill>
                            <a:schemeClr val="bg2">
                              <a:lumMod val="50000"/>
                            </a:schemeClr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</a:t>
                      </a:r>
                      <a:endParaRPr lang="th-TH" sz="2200" b="1">
                        <a:solidFill>
                          <a:schemeClr val="bg2">
                            <a:lumMod val="50000"/>
                          </a:schemeClr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  <a:p>
                      <a:pPr marL="0" marR="0" lvl="0" indent="0" algn="l" defTabSz="68565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b="1">
                          <a:solidFill>
                            <a:schemeClr val="bg2">
                              <a:lumMod val="50000"/>
                            </a:schemeClr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3) Technology Transfer &amp; IP Guide Book + Training</a:t>
                      </a:r>
                      <a:r>
                        <a:rPr lang="th-TH" sz="2200" b="1">
                          <a:solidFill>
                            <a:schemeClr val="bg2">
                              <a:lumMod val="50000"/>
                            </a:schemeClr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จัดทำคู่มือการถ่ายทอดเทคโนโลยีสำหรับกลุ่มผลิตภัณฑ์ </a:t>
                      </a:r>
                      <a:r>
                        <a:rPr lang="en-GB" sz="2200" b="1">
                          <a:solidFill>
                            <a:schemeClr val="bg2">
                              <a:lumMod val="50000"/>
                            </a:schemeClr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ATMPs </a:t>
                      </a:r>
                      <a:r>
                        <a:rPr lang="th-TH" sz="2200" b="1">
                          <a:solidFill>
                            <a:schemeClr val="bg2">
                              <a:lumMod val="50000"/>
                            </a:schemeClr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และจัดอบรมแนวทางจัดการทรัพย์สินทางปัญญา</a:t>
                      </a:r>
                      <a:endParaRPr lang="en-US" sz="2200" b="1">
                        <a:solidFill>
                          <a:schemeClr val="bg2">
                            <a:lumMod val="50000"/>
                          </a:schemeClr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1478" marR="91478" marT="45646" marB="4564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65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b="1">
                          <a:solidFill>
                            <a:schemeClr val="bg2">
                              <a:lumMod val="50000"/>
                            </a:schemeClr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1) </a:t>
                      </a:r>
                      <a:r>
                        <a:rPr lang="th-TH" sz="2200" b="1">
                          <a:solidFill>
                            <a:schemeClr val="bg2">
                              <a:lumMod val="50000"/>
                            </a:schemeClr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ความร่วมมือระหว่างกลุ่มอุตสาหกรรม</a:t>
                      </a:r>
                      <a:r>
                        <a:rPr lang="en-US" sz="2200" b="1">
                          <a:solidFill>
                            <a:schemeClr val="bg2">
                              <a:lumMod val="50000"/>
                            </a:schemeClr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Consortium &amp; Entrepreneurial Bridge (Cluster Manager by TCELS)</a:t>
                      </a:r>
                    </a:p>
                  </a:txBody>
                  <a:tcPr marL="91478" marR="91478" marT="45646" marB="4564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68565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b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1) </a:t>
                      </a:r>
                      <a:r>
                        <a:rPr lang="th-TH" sz="2200" b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การดึงดูดและส่งเสริมการลงทุนจากผู้ประกอบการต่างประเทศและในประเทศ</a:t>
                      </a:r>
                      <a:r>
                        <a:rPr lang="en-US" sz="2200" b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(BOI &amp; TCELS)</a:t>
                      </a:r>
                      <a:endParaRPr lang="th-TH" sz="2200" b="1">
                        <a:solidFill>
                          <a:schemeClr val="bg1">
                            <a:lumMod val="65000"/>
                          </a:schemeClr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  <a:p>
                      <a:pPr marL="0" marR="0" lvl="0" indent="0" algn="l" defTabSz="68565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200" b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2) </a:t>
                      </a:r>
                      <a:r>
                        <a:rPr lang="th-TH" sz="2200" b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ส่งเสริม </a:t>
                      </a:r>
                      <a:r>
                        <a:rPr lang="en-GB" sz="2200" b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Medical Tourism</a:t>
                      </a:r>
                      <a:endParaRPr lang="th-TH" sz="2200" b="1">
                        <a:solidFill>
                          <a:schemeClr val="bg1">
                            <a:lumMod val="65000"/>
                          </a:schemeClr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  <a:p>
                      <a:pPr marL="0" marR="0" lvl="0" indent="0" algn="l" defTabSz="68565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th-TH" sz="2200" b="1">
                        <a:solidFill>
                          <a:schemeClr val="bg1">
                            <a:lumMod val="65000"/>
                          </a:schemeClr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1478" marR="91478" marT="45646" marB="4564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47801">
                <a:tc rowSpan="2">
                  <a:txBody>
                    <a:bodyPr/>
                    <a:lstStyle/>
                    <a:p>
                      <a:pPr algn="l"/>
                      <a:r>
                        <a:rPr lang="en-US" sz="2200" b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2) National</a:t>
                      </a:r>
                    </a:p>
                    <a:p>
                      <a:pPr algn="l"/>
                      <a:r>
                        <a:rPr lang="en-US" sz="2200" b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- Research Stock Checking </a:t>
                      </a:r>
                    </a:p>
                    <a:p>
                      <a:pPr marL="0" marR="0" lvl="0" indent="0" algn="l" defTabSz="68565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b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3) </a:t>
                      </a:r>
                      <a:r>
                        <a:rPr lang="th-TH" sz="2200" b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การพัฒนาบุคลากร</a:t>
                      </a:r>
                      <a:endParaRPr lang="en-US" sz="2200" b="1">
                        <a:solidFill>
                          <a:schemeClr val="bg1">
                            <a:lumMod val="65000"/>
                          </a:schemeClr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  <a:p>
                      <a:pPr marL="0" marR="0" lvl="0" indent="0" algn="l" defTabSz="68565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b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- KM &amp; Training Center</a:t>
                      </a:r>
                    </a:p>
                  </a:txBody>
                  <a:tcPr marL="91478" marR="91478" marT="45646" marB="4564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 sz="1800" b="1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  <a:p>
                      <a:endParaRPr lang="en-US" sz="1800" b="1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 marL="91461" marR="91461" marT="45700" marB="457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l" defTabSz="68565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- </a:t>
                      </a:r>
                      <a:r>
                        <a:rPr lang="th-TH" sz="1800" b="1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โครงสร้างพื้นฐาน เพื่อการ</a:t>
                      </a:r>
                      <a:r>
                        <a:rPr lang="en-GB" sz="1800" b="1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 </a:t>
                      </a:r>
                      <a:r>
                        <a:rPr lang="en-US" sz="1800" b="1" err="1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Upsca</a:t>
                      </a:r>
                      <a:r>
                        <a:rPr lang="en-GB" sz="1800" b="1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le </a:t>
                      </a:r>
                      <a:r>
                        <a:rPr lang="th-TH" sz="1800" b="1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การผลิตผลิตภัณฑ์จากงานวิจัย</a:t>
                      </a:r>
                      <a:r>
                        <a:rPr lang="en-US" sz="1800" b="1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 </a:t>
                      </a:r>
                    </a:p>
                  </a:txBody>
                  <a:tcPr marL="91461" marR="91461" marT="45700" marB="457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65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b="1">
                          <a:solidFill>
                            <a:schemeClr val="bg2">
                              <a:lumMod val="50000"/>
                            </a:schemeClr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2)  ATMPs Business Guide + Market research +</a:t>
                      </a:r>
                      <a:r>
                        <a:rPr lang="th-TH" sz="2200" b="1">
                          <a:solidFill>
                            <a:schemeClr val="bg2">
                              <a:lumMod val="50000"/>
                            </a:schemeClr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</a:t>
                      </a:r>
                      <a:r>
                        <a:rPr lang="en-US" sz="2200" b="1">
                          <a:solidFill>
                            <a:schemeClr val="bg2">
                              <a:lumMod val="50000"/>
                            </a:schemeClr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Diversify Product &amp; Service (Clinical trial &amp; Other)</a:t>
                      </a:r>
                    </a:p>
                  </a:txBody>
                  <a:tcPr marL="91478" marR="91478" marT="45646" marB="4564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l" defTabSz="68565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b="1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 marL="91461" marR="91461" marT="45700" marB="457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942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200" b="1" dirty="0">
                          <a:solidFill>
                            <a:schemeClr val="bg2">
                              <a:lumMod val="50000"/>
                            </a:schemeClr>
                          </a:solidFill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3) </a:t>
                      </a:r>
                      <a:r>
                        <a:rPr lang="th-TH" sz="2200" b="1" dirty="0">
                          <a:solidFill>
                            <a:schemeClr val="bg2">
                              <a:lumMod val="50000"/>
                            </a:schemeClr>
                          </a:solidFill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การรับรองการใช้</a:t>
                      </a:r>
                      <a:endParaRPr lang="en-US" sz="2200" b="1" dirty="0">
                        <a:solidFill>
                          <a:schemeClr val="bg2">
                            <a:lumMod val="50000"/>
                          </a:schemeClr>
                        </a:solidFill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 marL="91478" marR="91478" marT="45646" marB="4564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65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b="1">
                          <a:solidFill>
                            <a:schemeClr val="bg2">
                              <a:lumMod val="50000"/>
                            </a:schemeClr>
                          </a:solidFill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4.  </a:t>
                      </a:r>
                      <a:r>
                        <a:rPr lang="th-TH" sz="2200" b="1">
                          <a:solidFill>
                            <a:schemeClr val="bg2">
                              <a:lumMod val="50000"/>
                            </a:schemeClr>
                          </a:solidFill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การพัฒนาแหล่งทุน</a:t>
                      </a:r>
                      <a:endParaRPr lang="en-US" sz="2200" b="1">
                        <a:solidFill>
                          <a:schemeClr val="bg2">
                            <a:lumMod val="50000"/>
                          </a:schemeClr>
                        </a:solidFill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 marL="91478" marR="91478" marT="45646" marB="4564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68565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200" b="1">
                          <a:solidFill>
                            <a:schemeClr val="bg2">
                              <a:lumMod val="50000"/>
                            </a:schemeClr>
                          </a:solidFill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3 </a:t>
                      </a:r>
                      <a:r>
                        <a:rPr lang="th-TH" sz="2200" b="1">
                          <a:solidFill>
                            <a:schemeClr val="bg2">
                              <a:lumMod val="50000"/>
                            </a:schemeClr>
                          </a:solidFill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จัดงานแสดงผลงาน </a:t>
                      </a:r>
                      <a:r>
                        <a:rPr lang="en-GB" sz="2200" b="1">
                          <a:solidFill>
                            <a:schemeClr val="bg2">
                              <a:lumMod val="50000"/>
                            </a:schemeClr>
                          </a:solidFill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&amp; Business Matching</a:t>
                      </a:r>
                      <a:endParaRPr lang="en-US" sz="2200" b="1">
                        <a:solidFill>
                          <a:schemeClr val="bg2">
                            <a:lumMod val="50000"/>
                          </a:schemeClr>
                        </a:solidFill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 marL="91478" marR="91478" marT="45646" marB="4564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68565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th-TH" sz="1800" b="1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 marL="91461" marR="91461" marT="45700" marB="457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82890">
                <a:tc gridSpan="5">
                  <a:txBody>
                    <a:bodyPr/>
                    <a:lstStyle/>
                    <a:p>
                      <a:pPr marL="0" marR="0" lvl="0" indent="0" algn="ctr" defTabSz="68565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800" b="1" dirty="0">
                          <a:solidFill>
                            <a:schemeClr val="bg2">
                              <a:lumMod val="50000"/>
                            </a:schemeClr>
                          </a:solidFill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การเชื่อมโยงกลไกการขับเคลื่อน</a:t>
                      </a:r>
                      <a:r>
                        <a:rPr lang="en-US" sz="2800" b="1" dirty="0">
                          <a:solidFill>
                            <a:schemeClr val="bg2">
                              <a:lumMod val="50000"/>
                            </a:schemeClr>
                          </a:solidFill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 </a:t>
                      </a:r>
                      <a:r>
                        <a:rPr lang="th-TH" sz="2800" b="1" dirty="0">
                          <a:solidFill>
                            <a:schemeClr val="bg2">
                              <a:lumMod val="50000"/>
                            </a:schemeClr>
                          </a:solidFill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การกำกับดูแลให้ยุทธศาสตร์</a:t>
                      </a:r>
                      <a:r>
                        <a:rPr lang="en-US" sz="2800" b="1" dirty="0">
                          <a:solidFill>
                            <a:schemeClr val="bg2">
                              <a:lumMod val="50000"/>
                            </a:schemeClr>
                          </a:solidFill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 </a:t>
                      </a:r>
                      <a:r>
                        <a:rPr lang="th-TH" sz="2800" b="1" dirty="0">
                          <a:solidFill>
                            <a:schemeClr val="bg2">
                              <a:lumMod val="50000"/>
                            </a:schemeClr>
                          </a:solidFill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และกลยุทธ์สามารถเดินหน้าได้อย่างยั่งยืน</a:t>
                      </a:r>
                      <a:endParaRPr lang="en-US" sz="2800" b="1" dirty="0">
                        <a:solidFill>
                          <a:schemeClr val="bg2">
                            <a:lumMod val="50000"/>
                          </a:schemeClr>
                        </a:solidFill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 marL="91478" marR="91478" marT="45646" marB="4564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1800" b="1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 marL="91464" marR="91464" marT="45700" marB="457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68565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b="1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 marL="91464" marR="91464" marT="45700" marB="457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68565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b="1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 marL="91464" marR="91464" marT="45700" marB="457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18372683"/>
      </p:ext>
    </p:extLst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385AD836-2885-47ED-9754-E3DA094387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92280" y="5000847"/>
            <a:ext cx="9791700" cy="202408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4C8E134-B35B-41F3-8EA3-41B62F61396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73173"/>
          <a:stretch/>
        </p:blipFill>
        <p:spPr>
          <a:xfrm flipH="1">
            <a:off x="147320" y="5000847"/>
            <a:ext cx="2405380" cy="202408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5237C3E-9FE9-40B8-9186-D4E53AD385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52116" y="228600"/>
            <a:ext cx="2101273" cy="762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D5EA1D0-3986-477C-9646-0798236EB8C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73173"/>
          <a:stretch/>
        </p:blipFill>
        <p:spPr>
          <a:xfrm flipH="1">
            <a:off x="-5080" y="4848447"/>
            <a:ext cx="2405380" cy="2024083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7DA569F5-14FB-4E08-BAB0-504BB332DBDB}"/>
              </a:ext>
            </a:extLst>
          </p:cNvPr>
          <p:cNvSpPr txBox="1">
            <a:spLocks/>
          </p:cNvSpPr>
          <p:nvPr/>
        </p:nvSpPr>
        <p:spPr>
          <a:xfrm>
            <a:off x="-5080" y="0"/>
            <a:ext cx="9581746" cy="1038400"/>
          </a:xfrm>
          <a:prstGeom prst="rect">
            <a:avLst/>
          </a:prstGeom>
          <a:gradFill>
            <a:gsLst>
              <a:gs pos="0">
                <a:srgbClr val="5B9BD5">
                  <a:lumMod val="75000"/>
                </a:srgbClr>
              </a:gs>
              <a:gs pos="74000">
                <a:srgbClr val="4472C4">
                  <a:lumMod val="45000"/>
                  <a:lumOff val="55000"/>
                </a:srgbClr>
              </a:gs>
              <a:gs pos="83000">
                <a:srgbClr val="4472C4">
                  <a:lumMod val="45000"/>
                  <a:lumOff val="55000"/>
                </a:srgbClr>
              </a:gs>
              <a:gs pos="100000">
                <a:srgbClr val="4472C4">
                  <a:lumMod val="30000"/>
                  <a:lumOff val="70000"/>
                </a:srgbClr>
              </a:gs>
            </a:gsLst>
            <a:lin ang="5400000" scaled="1"/>
          </a:gradFill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altLang="ja-JP" sz="4000" b="1" i="0" u="none" strike="noStrike" kern="1200" cap="none" spc="0" normalizeH="0" baseline="0" noProof="0">
                <a:ln>
                  <a:noFill/>
                </a:ln>
                <a:solidFill>
                  <a:srgbClr val="1C1C1C"/>
                </a:solidFill>
                <a:effectLst/>
                <a:uLnTx/>
                <a:uFillTx/>
                <a:latin typeface="TH SarabunPSK" panose="020B0500040200020003" pitchFamily="34" charset="-34"/>
                <a:ea typeface="Lato Light"/>
                <a:cs typeface="TH SarabunPSK" panose="020B0500040200020003" pitchFamily="34" charset="-34"/>
              </a:rPr>
              <a:t>กลยุทธ์การสร้างโอกาสการพัฒนานวัตกรรมทางการค้า และการลงทุนของ อุตสาหกรรมในกลุ่ม </a:t>
            </a:r>
            <a:r>
              <a:rPr kumimoji="0" lang="en-US" altLang="ja-JP" sz="4000" b="1" i="0" u="none" strike="noStrike" kern="1200" cap="none" spc="0" normalizeH="0" baseline="0" noProof="0">
                <a:ln>
                  <a:noFill/>
                </a:ln>
                <a:solidFill>
                  <a:srgbClr val="1C1C1C"/>
                </a:solidFill>
                <a:effectLst/>
                <a:uLnTx/>
                <a:uFillTx/>
                <a:latin typeface="TH SarabunPSK" panose="020B0500040200020003" pitchFamily="34" charset="-34"/>
                <a:ea typeface="Lato Light"/>
                <a:cs typeface="TH SarabunPSK" panose="020B0500040200020003" pitchFamily="34" charset="-34"/>
              </a:rPr>
              <a:t>ATMPs </a:t>
            </a:r>
            <a:r>
              <a:rPr kumimoji="0" lang="th-TH" altLang="ja-JP" sz="4000" b="1" i="0" u="none" strike="noStrike" kern="1200" cap="none" spc="0" normalizeH="0" baseline="0" noProof="0">
                <a:ln>
                  <a:noFill/>
                </a:ln>
                <a:solidFill>
                  <a:srgbClr val="1C1C1C"/>
                </a:solidFill>
                <a:effectLst/>
                <a:uLnTx/>
                <a:uFillTx/>
                <a:latin typeface="TH SarabunPSK" panose="020B0500040200020003" pitchFamily="34" charset="-34"/>
                <a:ea typeface="Lato Light"/>
                <a:cs typeface="TH SarabunPSK" panose="020B0500040200020003" pitchFamily="34" charset="-34"/>
              </a:rPr>
              <a:t>ในประเทศไทย : </a:t>
            </a:r>
            <a:r>
              <a:rPr kumimoji="0" lang="en-US" altLang="ja-JP" sz="4000" b="1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H SarabunPSK" panose="020B0500040200020003" pitchFamily="34" charset="-34"/>
                <a:ea typeface="Lato Light"/>
                <a:cs typeface="TH SarabunPSK" panose="020B0500040200020003" pitchFamily="34" charset="-34"/>
              </a:rPr>
              <a:t>Prioritization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279CC7B-143E-4548-BEA1-5AC23D36194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11723"/>
          <a:stretch/>
        </p:blipFill>
        <p:spPr>
          <a:xfrm>
            <a:off x="0" y="1066800"/>
            <a:ext cx="11662617" cy="579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571904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82142174-7872-481A-8220-BA30859C362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3804"/>
          <a:stretch/>
        </p:blipFill>
        <p:spPr>
          <a:xfrm>
            <a:off x="8998035" y="-297"/>
            <a:ext cx="3193966" cy="6858297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D3F0E449-A08C-42A4-BAA3-3AFFCB9F8DBA}"/>
              </a:ext>
            </a:extLst>
          </p:cNvPr>
          <p:cNvSpPr/>
          <p:nvPr/>
        </p:nvSpPr>
        <p:spPr>
          <a:xfrm>
            <a:off x="187035" y="106795"/>
            <a:ext cx="11817927" cy="1211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2800" b="1" i="0" u="none" strike="noStrike" kern="1200" cap="none" spc="0" normalizeH="0" baseline="0" noProof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ระดับ </a:t>
            </a: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TRL  </a:t>
            </a:r>
            <a:r>
              <a:rPr kumimoji="0" lang="th-TH" sz="2800" b="1" i="0" u="none" strike="noStrike" kern="1200" cap="none" spc="0" normalizeH="0" baseline="0" noProof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ยาชีววัตถุและผลิตภัณฑ์ </a:t>
            </a: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ATMP (1)</a:t>
            </a: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  <a:latin typeface="TH SarabunPSK" panose="020B0500040200020003" pitchFamily="34" charset="-34"/>
              <a:ea typeface="Calibri" panose="020F0502020204030204" pitchFamily="34" charset="0"/>
              <a:cs typeface="TH SarabunPSK" panose="020B0500040200020003" pitchFamily="34" charset="-34"/>
            </a:endParaRPr>
          </a:p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2000" b="1" i="0" u="sng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อ้างอิง</a:t>
            </a:r>
            <a:r>
              <a:rPr kumimoji="0" lang="en-US" sz="2000" b="0" i="0" u="sng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: </a:t>
            </a:r>
            <a:r>
              <a:rPr kumimoji="0" lang="th-TH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1. ข้อมูลฝ่ายบริการความรู้ทางวิทยาศาสตร์และเทคโนโลยี</a:t>
            </a: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 </a:t>
            </a:r>
            <a:r>
              <a:rPr kumimoji="0" lang="th-TH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และคู่มือสำหรับหน่วยรับงบประมาณจากกองทุนส่งเสริมวิทยาศาสตร์ วิจัยและนวัตกรรม ปีงบประมาณ 2563 - 2565 โดย สำนักงานคณะกรรมการส่งเสริมวิทยาศาสตร์ วิจัยและนวัตกรรม (สกสว.)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4231ECD-3D17-4E47-AB7E-C189332EB3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C981FEF-19B9-4885-80CB-A60E238ABFA9}" type="slidenum">
              <a:rPr kumimoji="0" lang="th-TH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th-TH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Cordia New" panose="020B0304020202020204" pitchFamily="34" charset="-34"/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88643FF4-AC13-48AB-9D02-5F8B671A1F1C}"/>
              </a:ext>
            </a:extLst>
          </p:cNvPr>
          <p:cNvGraphicFramePr>
            <a:graphicFrameLocks noGrp="1"/>
          </p:cNvGraphicFramePr>
          <p:nvPr/>
        </p:nvGraphicFramePr>
        <p:xfrm>
          <a:off x="187036" y="1371755"/>
          <a:ext cx="11817927" cy="5055426"/>
        </p:xfrm>
        <a:graphic>
          <a:graphicData uri="http://schemas.openxmlformats.org/drawingml/2006/table">
            <a:tbl>
              <a:tblPr firstRow="1" firstCol="1" bandRow="1"/>
              <a:tblGrid>
                <a:gridCol w="5908308">
                  <a:extLst>
                    <a:ext uri="{9D8B030D-6E8A-4147-A177-3AD203B41FA5}">
                      <a16:colId xmlns:a16="http://schemas.microsoft.com/office/drawing/2014/main" val="2670311069"/>
                    </a:ext>
                  </a:extLst>
                </a:gridCol>
                <a:gridCol w="5909619">
                  <a:extLst>
                    <a:ext uri="{9D8B030D-6E8A-4147-A177-3AD203B41FA5}">
                      <a16:colId xmlns:a16="http://schemas.microsoft.com/office/drawing/2014/main" val="2352875542"/>
                    </a:ext>
                  </a:extLst>
                </a:gridCol>
              </a:tblGrid>
              <a:tr h="11266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400" b="1">
                          <a:solidFill>
                            <a:srgbClr val="FFFFFF"/>
                          </a:solidFill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ระดับ </a:t>
                      </a:r>
                      <a:r>
                        <a:rPr lang="en-US" sz="2400" b="1">
                          <a:solidFill>
                            <a:srgbClr val="FFFFFF"/>
                          </a:solidFill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TRL</a:t>
                      </a:r>
                      <a:endParaRPr lang="en-US" sz="240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29613" marR="296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74B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400" b="1">
                          <a:solidFill>
                            <a:srgbClr val="FFFFFF"/>
                          </a:solidFill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คำอธิบาย</a:t>
                      </a:r>
                      <a:endParaRPr lang="en-US" sz="240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29613" marR="296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74B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2189424"/>
                  </a:ext>
                </a:extLst>
              </a:tr>
              <a:tr h="985737">
                <a:tc>
                  <a:txBody>
                    <a:bodyPr/>
                    <a:lstStyle/>
                    <a:p>
                      <a:pPr marL="0" marR="0" algn="thaiDi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b="1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TRL </a:t>
                      </a:r>
                      <a:r>
                        <a:rPr lang="th-TH" sz="2200" b="1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5:</a:t>
                      </a:r>
                      <a:endParaRPr lang="en-US" sz="2200" b="1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  <a:p>
                      <a:pPr marL="0" marR="0" algn="thaiDi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200" b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การทดสอบในสภาวะใกล้เคียงสภาวะจริง แล้วได้ผลตามที่คาดหวัง สิ่งที่ได้ คือ องค์ประกอบสำคัญของต้นแบบผลิตภัณฑ์ใหม่ที่ผ่านการทดสอบ หลักฐาน คือ วิธีการทดสอบที่ได้มาตรฐาน ทำซ้ำได้ และสอดคล้องความต้องการที่จะประยุกต์ใช้งานของกลุ่มเป้าหมาย</a:t>
                      </a:r>
                      <a:endParaRPr lang="en-US" sz="2200" b="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29613" marR="296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marR="114935" lvl="0" indent="-34290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th-TH" sz="2200" b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มีการรวบรวมและวิเคราะห์ข้อมูลเชิงพาราเมตริกของต้นแบบผลิตภัณฑ์ใหม่ ตลอดจนการนำร่องกระบวนการผลิตที่สอดคล้องกับ </a:t>
                      </a:r>
                      <a:r>
                        <a:rPr lang="en-US" sz="2200" b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Good Manufacturing Practice (GMP) </a:t>
                      </a:r>
                      <a:r>
                        <a:rPr lang="th-TH" sz="2200" b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ในปัจจุบัน รวมถึง การศึกษาความปลอดภัยและความเป็นพิษในสัตว์ทดลอง </a:t>
                      </a:r>
                      <a:r>
                        <a:rPr lang="en-US" sz="2200" b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(Pre clinic, GLP) </a:t>
                      </a:r>
                      <a:r>
                        <a:rPr lang="th-TH" sz="2200" b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เพื่อประเมินเภสัชจลนศาสตร์และเภสัชพลศาสตร์ของผลิตภัณฑ์ และจัดทำชุดข้อมูล </a:t>
                      </a:r>
                      <a:r>
                        <a:rPr lang="en-US" sz="2200" b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Investigational New Drug (IND)</a:t>
                      </a:r>
                      <a:r>
                        <a:rPr lang="th-TH" sz="2200" b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 สำหรับการทดสอบทางคลินิกระยะที่ 1 ต่อไป </a:t>
                      </a:r>
                      <a:endParaRPr lang="en-US" sz="2200" b="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29613" marR="296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18198860"/>
                  </a:ext>
                </a:extLst>
              </a:tr>
              <a:tr h="887164">
                <a:tc>
                  <a:txBody>
                    <a:bodyPr/>
                    <a:lstStyle/>
                    <a:p>
                      <a:pPr marL="0" marR="0" algn="thaiDi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b="1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TRL </a:t>
                      </a:r>
                      <a:r>
                        <a:rPr lang="th-TH" sz="2200" b="1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6:</a:t>
                      </a:r>
                      <a:endParaRPr lang="en-US" sz="2200" b="1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  <a:p>
                      <a:pPr marL="0" marR="0" algn="thaiDi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200" b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การทดสอบในสภาวะใกล้เคียงสภาวะจริง ภายใต้การควบคุมปัจจัยสำเร็จและล้มเหลว แล้วได้ผลตามที่คาดหวัง หลักฐาน คือ วิธีการทดสอบที่ที่ได้มาตรฐาน ทำซ้ำได้ และผลการยอมรับของกลุ่มเป้าหมายที่มีต่อต้นแบบ สิ่งที่ได้คือต้นแบบผลิตภัณฑ์ที่ผ่านการพิสูจน์การใช้งาน ณ สภาวะเลียนแบบใกล้เคียงสภาวะจริง (โดยต้องมี </a:t>
                      </a:r>
                      <a:r>
                        <a:rPr lang="en-US" sz="2200" b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Sponsor)</a:t>
                      </a:r>
                    </a:p>
                  </a:txBody>
                  <a:tcPr marL="29613" marR="296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marR="114935" lvl="0" indent="-34290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th-TH" sz="2200" b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ผลิตภัณฑ์ที่เป็น</a:t>
                      </a:r>
                      <a:r>
                        <a:rPr lang="en-US" sz="2200" b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 GMP </a:t>
                      </a:r>
                      <a:r>
                        <a:rPr lang="th-TH" sz="2200" b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และเข้าสู่การทดลองทางคลินิกระยะที่ </a:t>
                      </a:r>
                      <a:r>
                        <a:rPr lang="en-US" sz="2200" b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1</a:t>
                      </a:r>
                      <a:r>
                        <a:rPr lang="th-TH" sz="2200" b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 </a:t>
                      </a:r>
                      <a:r>
                        <a:rPr lang="en-US" sz="2200" b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(Phase I) </a:t>
                      </a:r>
                      <a:r>
                        <a:rPr lang="th-TH" sz="2200" b="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โดยข้อเสนอโครงการต้องผ่านการอนุมัติ/รับรองจากคณะกรรมการจริยธรรมการวิจัย และสำนักงานคณะกรรมการอาหารและยา ผลที่ได้จะแสดงให้เห็นถึงความปลอดภัยของอาสาสมัครในมนุษย์จำนวนน้อย ข้อมูลเกี่ยวกับเภสัชจลนศาสตร์ และเภสัชวิทยา </a:t>
                      </a:r>
                      <a:endParaRPr lang="en-US" sz="2200" b="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29613" marR="296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47942984"/>
                  </a:ext>
                </a:extLst>
              </a:tr>
            </a:tbl>
          </a:graphicData>
        </a:graphic>
      </p:graphicFrame>
      <p:pic>
        <p:nvPicPr>
          <p:cNvPr id="2" name="Picture 1">
            <a:extLst>
              <a:ext uri="{FF2B5EF4-FFF2-40B4-BE49-F238E27FC236}">
                <a16:creationId xmlns:a16="http://schemas.microsoft.com/office/drawing/2014/main" id="{8FE6FFA8-DD89-413C-AEF8-0D37A8AAB1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55258" y="53833"/>
            <a:ext cx="1749704" cy="634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651058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783F873-9AE8-4675-8415-389ADBAA171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3804"/>
          <a:stretch/>
        </p:blipFill>
        <p:spPr>
          <a:xfrm>
            <a:off x="8998035" y="-297"/>
            <a:ext cx="3193966" cy="6858297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D3F0E449-A08C-42A4-BAA3-3AFFCB9F8DBA}"/>
              </a:ext>
            </a:extLst>
          </p:cNvPr>
          <p:cNvSpPr/>
          <p:nvPr/>
        </p:nvSpPr>
        <p:spPr>
          <a:xfrm>
            <a:off x="187035" y="106795"/>
            <a:ext cx="11817927" cy="1211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2800" b="1" i="0" u="none" strike="noStrike" kern="1200" cap="none" spc="0" normalizeH="0" baseline="0" noProof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ระดับ </a:t>
            </a: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TRL  </a:t>
            </a:r>
            <a:r>
              <a:rPr kumimoji="0" lang="th-TH" sz="2800" b="1" i="0" u="none" strike="noStrike" kern="1200" cap="none" spc="0" normalizeH="0" baseline="0" noProof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ยาชีววัตถุและผลิตภัณฑ์ </a:t>
            </a: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ATMP (2)</a:t>
            </a: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  <a:latin typeface="TH SarabunPSK" panose="020B0500040200020003" pitchFamily="34" charset="-34"/>
              <a:ea typeface="Calibri" panose="020F0502020204030204" pitchFamily="34" charset="0"/>
              <a:cs typeface="TH SarabunPSK" panose="020B0500040200020003" pitchFamily="34" charset="-34"/>
            </a:endParaRPr>
          </a:p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2000" b="1" i="0" u="sng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อ้างอิง</a:t>
            </a:r>
            <a:r>
              <a:rPr kumimoji="0" lang="en-US" sz="2000" b="0" i="0" u="sng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: </a:t>
            </a:r>
            <a:r>
              <a:rPr kumimoji="0" lang="th-TH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1. ข้อมูลฝ่ายบริการความรู้ทางวิทยาศาสตร์และเทคโนโลยี</a:t>
            </a: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 </a:t>
            </a:r>
            <a:r>
              <a:rPr kumimoji="0" lang="th-TH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และคู่มือสำหรับหน่วยรับงบประมาณจากกองทุนส่งเสริมวิทยาศาสตร์ วิจัยและนวัตกรรม ปีงบประมาณ 2563 - 2565 โดย สำนักงานคณะกรรมการส่งเสริมวิทยาศาสตร์ วิจัยและนวัตกรรม (สกสว.)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4231ECD-3D17-4E47-AB7E-C189332EB3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C981FEF-19B9-4885-80CB-A60E238ABFA9}" type="slidenum">
              <a:rPr kumimoji="0" lang="th-TH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th-TH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Cordia New" panose="020B0304020202020204" pitchFamily="34" charset="-34"/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88643FF4-AC13-48AB-9D02-5F8B671A1F1C}"/>
              </a:ext>
            </a:extLst>
          </p:cNvPr>
          <p:cNvGraphicFramePr>
            <a:graphicFrameLocks noGrp="1"/>
          </p:cNvGraphicFramePr>
          <p:nvPr/>
        </p:nvGraphicFramePr>
        <p:xfrm>
          <a:off x="187036" y="1371755"/>
          <a:ext cx="11817927" cy="5414201"/>
        </p:xfrm>
        <a:graphic>
          <a:graphicData uri="http://schemas.openxmlformats.org/drawingml/2006/table">
            <a:tbl>
              <a:tblPr firstRow="1" firstCol="1" bandRow="1"/>
              <a:tblGrid>
                <a:gridCol w="5908308">
                  <a:extLst>
                    <a:ext uri="{9D8B030D-6E8A-4147-A177-3AD203B41FA5}">
                      <a16:colId xmlns:a16="http://schemas.microsoft.com/office/drawing/2014/main" val="2670311069"/>
                    </a:ext>
                  </a:extLst>
                </a:gridCol>
                <a:gridCol w="5909619">
                  <a:extLst>
                    <a:ext uri="{9D8B030D-6E8A-4147-A177-3AD203B41FA5}">
                      <a16:colId xmlns:a16="http://schemas.microsoft.com/office/drawing/2014/main" val="2352875542"/>
                    </a:ext>
                  </a:extLst>
                </a:gridCol>
              </a:tblGrid>
              <a:tr h="11266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400" b="1">
                          <a:solidFill>
                            <a:srgbClr val="FFFFFF"/>
                          </a:solidFill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ระดับ </a:t>
                      </a:r>
                      <a:r>
                        <a:rPr lang="en-US" sz="2400" b="1">
                          <a:solidFill>
                            <a:srgbClr val="FFFFFF"/>
                          </a:solidFill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TRL</a:t>
                      </a:r>
                      <a:endParaRPr lang="en-US" sz="240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29613" marR="296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74B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400" b="1">
                          <a:solidFill>
                            <a:srgbClr val="FFFFFF"/>
                          </a:solidFill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คำอธิบาย</a:t>
                      </a:r>
                      <a:endParaRPr lang="en-US" sz="240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29613" marR="296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74B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2189424"/>
                  </a:ext>
                </a:extLst>
              </a:tr>
              <a:tr h="788590">
                <a:tc>
                  <a:txBody>
                    <a:bodyPr/>
                    <a:lstStyle/>
                    <a:p>
                      <a:pPr marL="0" marR="0" algn="thaiDi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b="1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TRL </a:t>
                      </a:r>
                      <a:r>
                        <a:rPr lang="th-TH" sz="2200" b="1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7: </a:t>
                      </a:r>
                      <a:endParaRPr lang="en-US" sz="220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  <a:p>
                      <a:pPr marL="0" marR="0" algn="thaiDi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20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การทดสอบในสภาวะจริง โดยไม่ควบคุมปัจจัยสำเร็จและล้มเหลว ต้องมีลูกค้าตัวจริงที่มีความต้องการชัดเจน หลักฐาน คือ วิธีการทดสอบที่เชื่อถือได้ ทำซ้ำได้ และผลการยอมรับของลูกค้า สิ่งที่ได้ คือ ต้นแบบผลิตภัณฑ์ ณ สภาวะการทำงานจริง</a:t>
                      </a:r>
                      <a:endParaRPr lang="en-US" sz="220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29613" marR="296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marR="114935" lvl="0" indent="-342900" algn="thaiDi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th-TH" sz="220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การทดลองทางคลินิกระยะที่ </a:t>
                      </a:r>
                      <a:r>
                        <a:rPr lang="en-US" sz="220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2</a:t>
                      </a:r>
                      <a:r>
                        <a:rPr lang="th-TH" sz="220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 </a:t>
                      </a:r>
                      <a:r>
                        <a:rPr lang="en-US" sz="220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(Phase</a:t>
                      </a:r>
                      <a:r>
                        <a:rPr lang="th-TH" sz="220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 </a:t>
                      </a:r>
                      <a:r>
                        <a:rPr lang="en-US" sz="220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II)</a:t>
                      </a:r>
                      <a:r>
                        <a:rPr lang="th-TH" sz="220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 ที่แสดงให้เห็นถึงประสิทธิภาพเบื้องต้น ตลอดจนระดับความปลอดภัยและความเป็นพิษของผลิตภัณฑ์</a:t>
                      </a:r>
                      <a:endParaRPr lang="en-US" sz="220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29613" marR="296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38137360"/>
                  </a:ext>
                </a:extLst>
              </a:tr>
              <a:tr h="788590">
                <a:tc>
                  <a:txBody>
                    <a:bodyPr/>
                    <a:lstStyle/>
                    <a:p>
                      <a:pPr marL="0" marR="0" algn="thaiDi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b="1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TRL </a:t>
                      </a:r>
                      <a:r>
                        <a:rPr lang="th-TH" sz="2200" b="1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8: </a:t>
                      </a:r>
                      <a:endParaRPr lang="en-US" sz="220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  <a:p>
                      <a:pPr marL="0" marR="0" algn="thaiDi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20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เป็นการผลิตในระดับอุตสาหกรรม ณ ระบบของลูกค้า ผล คือ ผลิตภัณฑ์จริง หลักฐาน คือ ผลการทดสอบใช้งานในสภาวะทำงานจริงอย่างต่อเนื่อง จนลูกค้ามั่นใจและยอมรับในคุณภาพ มีผลการรับรองมาตรฐาน มีคู่มือการผลิตและใช้งาน</a:t>
                      </a:r>
                      <a:endParaRPr lang="en-US" sz="220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29613" marR="296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marR="57785" lvl="0" indent="-342900" algn="thaiDi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th-TH" sz="220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การทดลองทางคลินิกระยะที่ 3 </a:t>
                      </a:r>
                      <a:r>
                        <a:rPr lang="en-US" sz="220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(Phase</a:t>
                      </a:r>
                      <a:r>
                        <a:rPr lang="th-TH" sz="220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 </a:t>
                      </a:r>
                      <a:r>
                        <a:rPr lang="en-US" sz="220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III)</a:t>
                      </a:r>
                      <a:r>
                        <a:rPr lang="th-TH" sz="220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 เพื่อประเมินความเสี่ยงและผลประโยชน์โดยรวมของการบริหารผลิตภัณฑ์ในกลุ่มอาสาสมัครจำนวนมากขึ้น และเพื่อให้มีหลักฐานเพียงพอสำหรับการอนุมัติขึ้นทะเบียนผลิตภัณฑ์ </a:t>
                      </a:r>
                      <a:endParaRPr lang="en-US" sz="220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29613" marR="296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18943418"/>
                  </a:ext>
                </a:extLst>
              </a:tr>
              <a:tr h="788590">
                <a:tc>
                  <a:txBody>
                    <a:bodyPr/>
                    <a:lstStyle/>
                    <a:p>
                      <a:pPr marL="0" marR="0" algn="thaiDi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b="1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TRL </a:t>
                      </a:r>
                      <a:r>
                        <a:rPr lang="th-TH" sz="2200" b="1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9: </a:t>
                      </a:r>
                      <a:endParaRPr lang="en-US" sz="220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  <a:p>
                      <a:pPr marL="0" marR="0" algn="thaiDi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20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การใช้งานผลิตภัณฑ์จริง และติดตามผลอย่างต่อเนื่องตามระยะเวลาที่เหมาะสม หากมีปัญหา ต้องดำเนินการแก้ไข หลักฐาน คือ เอกสารสรุปข้อมูลสำคัญของสิ่งส่งมอบ เอกสารยืนยันการจำหน่าย/ นำไปใช้งานต่อเนื่อง </a:t>
                      </a:r>
                      <a:endParaRPr lang="en-US" sz="220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29613" marR="296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marR="57785" lvl="0" indent="-342900" algn="thaiDi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th-TH" sz="220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มีการศึกษาการเฝ้าระวังหลังการขาย (ที่ไม่ใช่ทางคลินิกหรือทางคลินิก) และได้รับการออกแบบ มีการศึกษาระยะที่ </a:t>
                      </a:r>
                      <a:r>
                        <a:rPr lang="en-US" sz="220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4</a:t>
                      </a:r>
                      <a:r>
                        <a:rPr lang="th-TH" sz="220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 </a:t>
                      </a:r>
                      <a:r>
                        <a:rPr lang="en-US" sz="220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(Phase</a:t>
                      </a:r>
                      <a:r>
                        <a:rPr lang="th-TH" sz="220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 </a:t>
                      </a:r>
                      <a:r>
                        <a:rPr lang="en-US" sz="220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IV)</a:t>
                      </a:r>
                      <a:r>
                        <a:rPr lang="th-TH" sz="220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 เช่น การเฝ้าระวังความปลอดภัย การศึกษาเพื่อสนับสนุนการใช้งานในกลุ่มประชากรพิเศษ และการทดลองทางคลินิก</a:t>
                      </a:r>
                      <a:endParaRPr lang="en-US" sz="220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  <a:p>
                      <a:pPr marL="324485" marR="57785" indent="-171450" algn="thaiDi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 </a:t>
                      </a:r>
                    </a:p>
                  </a:txBody>
                  <a:tcPr marL="29613" marR="296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8176858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0074105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">
            <a:extLst>
              <a:ext uri="{FF2B5EF4-FFF2-40B4-BE49-F238E27FC236}">
                <a16:creationId xmlns:a16="http://schemas.microsoft.com/office/drawing/2014/main" id="{00C9ACF1-5C95-4C76-9333-2ED9C05FFD52}"/>
              </a:ext>
            </a:extLst>
          </p:cNvPr>
          <p:cNvSpPr/>
          <p:nvPr/>
        </p:nvSpPr>
        <p:spPr>
          <a:xfrm>
            <a:off x="-25156" y="3703161"/>
            <a:ext cx="1876651" cy="1053171"/>
          </a:xfrm>
          <a:prstGeom prst="rect">
            <a:avLst/>
          </a:prstGeom>
          <a:solidFill>
            <a:schemeClr val="accent2"/>
          </a:solidFill>
          <a:ln w="12700">
            <a:miter lim="400000"/>
          </a:ln>
        </p:spPr>
        <p:txBody>
          <a:bodyPr lIns="22860" rIns="2286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300">
                <a:solidFill>
                  <a:srgbClr val="FFFFFF"/>
                </a:solidFill>
                <a:latin typeface="+mn-lt"/>
                <a:ea typeface="+mn-ea"/>
                <a:cs typeface="+mn-cs"/>
                <a:sym typeface="Lato Light"/>
              </a:defRPr>
            </a:pPr>
            <a:endParaRPr kumimoji="0" sz="31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34" name="Rectangle">
            <a:extLst>
              <a:ext uri="{FF2B5EF4-FFF2-40B4-BE49-F238E27FC236}">
                <a16:creationId xmlns:a16="http://schemas.microsoft.com/office/drawing/2014/main" id="{36985282-8177-4774-9D76-9893E7D92277}"/>
              </a:ext>
            </a:extLst>
          </p:cNvPr>
          <p:cNvSpPr/>
          <p:nvPr/>
        </p:nvSpPr>
        <p:spPr>
          <a:xfrm>
            <a:off x="-603133" y="2867248"/>
            <a:ext cx="2482411" cy="915043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22860" rIns="2286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300">
                <a:solidFill>
                  <a:srgbClr val="FFFFFF"/>
                </a:solidFill>
                <a:latin typeface="+mn-lt"/>
                <a:ea typeface="+mn-ea"/>
                <a:cs typeface="+mn-cs"/>
                <a:sym typeface="Lato Light"/>
              </a:defRPr>
            </a:pPr>
            <a:endParaRPr kumimoji="0" sz="31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33" name="Shape">
            <a:extLst>
              <a:ext uri="{FF2B5EF4-FFF2-40B4-BE49-F238E27FC236}">
                <a16:creationId xmlns:a16="http://schemas.microsoft.com/office/drawing/2014/main" id="{83FA0B56-EBC2-4263-8400-2B7967D72A1B}"/>
              </a:ext>
            </a:extLst>
          </p:cNvPr>
          <p:cNvSpPr/>
          <p:nvPr/>
        </p:nvSpPr>
        <p:spPr>
          <a:xfrm>
            <a:off x="1755211" y="2148695"/>
            <a:ext cx="710879" cy="280945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0"/>
                </a:moveTo>
                <a:lnTo>
                  <a:pt x="21600" y="15569"/>
                </a:lnTo>
                <a:lnTo>
                  <a:pt x="0" y="21600"/>
                </a:lnTo>
                <a:cubicBezTo>
                  <a:pt x="10" y="18170"/>
                  <a:pt x="19" y="14741"/>
                  <a:pt x="29" y="11311"/>
                </a:cubicBezTo>
                <a:lnTo>
                  <a:pt x="21600" y="0"/>
                </a:lnTo>
                <a:close/>
              </a:path>
            </a:pathLst>
          </a:custGeom>
          <a:solidFill>
            <a:srgbClr val="2E6B73"/>
          </a:solidFill>
          <a:ln w="12700" cap="flat">
            <a:noFill/>
            <a:miter lim="400000"/>
          </a:ln>
          <a:effectLst/>
        </p:spPr>
        <p:txBody>
          <a:bodyPr wrap="square" lIns="22860" tIns="22860" rIns="22860" bIns="22860" numCol="1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300">
                <a:solidFill>
                  <a:srgbClr val="FFFFFF"/>
                </a:solidFill>
                <a:latin typeface="+mn-lt"/>
                <a:ea typeface="+mn-ea"/>
                <a:cs typeface="+mn-cs"/>
                <a:sym typeface="Lato Light"/>
              </a:defRPr>
            </a:pPr>
            <a:endParaRPr kumimoji="0" sz="31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32" name="Rectangle">
            <a:extLst>
              <a:ext uri="{FF2B5EF4-FFF2-40B4-BE49-F238E27FC236}">
                <a16:creationId xmlns:a16="http://schemas.microsoft.com/office/drawing/2014/main" id="{91196090-052C-4677-B700-335F5EDF08E0}"/>
              </a:ext>
            </a:extLst>
          </p:cNvPr>
          <p:cNvSpPr/>
          <p:nvPr/>
        </p:nvSpPr>
        <p:spPr>
          <a:xfrm>
            <a:off x="-98647" y="4409681"/>
            <a:ext cx="2397486" cy="1064527"/>
          </a:xfrm>
          <a:prstGeom prst="rect">
            <a:avLst/>
          </a:prstGeom>
          <a:solidFill>
            <a:schemeClr val="accent2"/>
          </a:solidFill>
          <a:ln w="12700">
            <a:miter lim="400000"/>
          </a:ln>
        </p:spPr>
        <p:txBody>
          <a:bodyPr lIns="22860" rIns="2286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300">
                <a:solidFill>
                  <a:srgbClr val="FFFFFF"/>
                </a:solidFill>
                <a:latin typeface="+mn-lt"/>
                <a:ea typeface="+mn-ea"/>
                <a:cs typeface="+mn-cs"/>
                <a:sym typeface="Lato Light"/>
              </a:defRPr>
            </a:pPr>
            <a:endParaRPr kumimoji="0" sz="31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445" name="Shape"/>
          <p:cNvSpPr/>
          <p:nvPr/>
        </p:nvSpPr>
        <p:spPr>
          <a:xfrm>
            <a:off x="2420372" y="909473"/>
            <a:ext cx="8334768" cy="5816518"/>
          </a:xfrm>
          <a:custGeom>
            <a:avLst/>
            <a:gdLst>
              <a:gd name="connsiteX0" fmla="*/ 0 w 22894"/>
              <a:gd name="connsiteY0" fmla="*/ 0 h 21600"/>
              <a:gd name="connsiteX1" fmla="*/ 19036 w 22894"/>
              <a:gd name="connsiteY1" fmla="*/ 0 h 21600"/>
              <a:gd name="connsiteX2" fmla="*/ 22894 w 22894"/>
              <a:gd name="connsiteY2" fmla="*/ 10543 h 21600"/>
              <a:gd name="connsiteX3" fmla="*/ 19036 w 22894"/>
              <a:gd name="connsiteY3" fmla="*/ 21600 h 21600"/>
              <a:gd name="connsiteX4" fmla="*/ 0 w 22894"/>
              <a:gd name="connsiteY4" fmla="*/ 21600 h 21600"/>
              <a:gd name="connsiteX5" fmla="*/ 0 w 22894"/>
              <a:gd name="connsiteY5" fmla="*/ 0 h 2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2894" h="21600" extrusionOk="0">
                <a:moveTo>
                  <a:pt x="0" y="0"/>
                </a:moveTo>
                <a:lnTo>
                  <a:pt x="19036" y="0"/>
                </a:lnTo>
                <a:lnTo>
                  <a:pt x="22894" y="10543"/>
                </a:lnTo>
                <a:lnTo>
                  <a:pt x="19036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22860" rIns="2286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300">
                <a:solidFill>
                  <a:srgbClr val="FFFFFF"/>
                </a:solidFill>
                <a:latin typeface="+mn-lt"/>
                <a:ea typeface="+mn-ea"/>
                <a:cs typeface="+mn-cs"/>
                <a:sym typeface="Lato Light"/>
              </a:defRPr>
            </a:pPr>
            <a:endParaRPr kumimoji="0" sz="31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H SarabunPSK" panose="020B0500040200020003" pitchFamily="34" charset="-34"/>
              <a:ea typeface="Lato Light"/>
              <a:cs typeface="TH SarabunPSK" panose="020B0500040200020003" pitchFamily="34" charset="-34"/>
              <a:sym typeface="Lato Light"/>
            </a:endParaRPr>
          </a:p>
        </p:txBody>
      </p:sp>
      <p:sp>
        <p:nvSpPr>
          <p:cNvPr id="447" name="Rectangle"/>
          <p:cNvSpPr/>
          <p:nvPr/>
        </p:nvSpPr>
        <p:spPr>
          <a:xfrm>
            <a:off x="7433" y="3717298"/>
            <a:ext cx="2392899" cy="674807"/>
          </a:xfrm>
          <a:prstGeom prst="rect">
            <a:avLst/>
          </a:prstGeom>
          <a:solidFill>
            <a:schemeClr val="accent3"/>
          </a:solidFill>
          <a:ln w="12700">
            <a:miter lim="400000"/>
          </a:ln>
        </p:spPr>
        <p:txBody>
          <a:bodyPr lIns="22860" rIns="2286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300">
                <a:solidFill>
                  <a:srgbClr val="FFFFFF"/>
                </a:solidFill>
                <a:latin typeface="+mn-lt"/>
                <a:ea typeface="+mn-ea"/>
                <a:cs typeface="+mn-cs"/>
                <a:sym typeface="Lato Light"/>
              </a:defRPr>
            </a:pPr>
            <a:endParaRPr kumimoji="0" sz="31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449" name="Rectangle"/>
          <p:cNvSpPr/>
          <p:nvPr/>
        </p:nvSpPr>
        <p:spPr>
          <a:xfrm>
            <a:off x="-64853" y="2105130"/>
            <a:ext cx="2482411" cy="795994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22860" rIns="2286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300">
                <a:solidFill>
                  <a:srgbClr val="FFFFFF"/>
                </a:solidFill>
                <a:latin typeface="+mn-lt"/>
                <a:ea typeface="+mn-ea"/>
                <a:cs typeface="+mn-cs"/>
                <a:sym typeface="Lato Light"/>
              </a:defRPr>
            </a:pPr>
            <a:endParaRPr kumimoji="0" sz="31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454" name="Shape"/>
          <p:cNvSpPr/>
          <p:nvPr/>
        </p:nvSpPr>
        <p:spPr>
          <a:xfrm flipV="1">
            <a:off x="1717517" y="3718164"/>
            <a:ext cx="714764" cy="301184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0"/>
                </a:moveTo>
                <a:lnTo>
                  <a:pt x="21600" y="21600"/>
                </a:lnTo>
                <a:lnTo>
                  <a:pt x="0" y="21600"/>
                </a:lnTo>
                <a:lnTo>
                  <a:pt x="12" y="18383"/>
                </a:lnTo>
                <a:lnTo>
                  <a:pt x="0" y="18383"/>
                </a:lnTo>
                <a:lnTo>
                  <a:pt x="39" y="8225"/>
                </a:lnTo>
                <a:close/>
              </a:path>
            </a:pathLst>
          </a:custGeom>
          <a:solidFill>
            <a:srgbClr val="325E86"/>
          </a:solidFill>
          <a:ln w="12700">
            <a:miter lim="400000"/>
          </a:ln>
        </p:spPr>
        <p:txBody>
          <a:bodyPr lIns="22860" rIns="2286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300">
                <a:solidFill>
                  <a:srgbClr val="FFFFFF"/>
                </a:solidFill>
                <a:latin typeface="+mn-lt"/>
                <a:ea typeface="+mn-ea"/>
                <a:cs typeface="+mn-cs"/>
                <a:sym typeface="Lato Light"/>
              </a:defRPr>
            </a:pPr>
            <a:endParaRPr kumimoji="0" sz="31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455" name="Circle"/>
          <p:cNvSpPr/>
          <p:nvPr/>
        </p:nvSpPr>
        <p:spPr>
          <a:xfrm>
            <a:off x="-1753581" y="2133590"/>
            <a:ext cx="2937366" cy="2937365"/>
          </a:xfrm>
          <a:prstGeom prst="ellipse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22860" rIns="2286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500">
                <a:latin typeface="+mn-lt"/>
                <a:ea typeface="+mn-ea"/>
                <a:cs typeface="+mn-cs"/>
                <a:sym typeface="Lato Light"/>
              </a:defRPr>
            </a:pPr>
            <a:endParaRPr kumimoji="0" sz="3250" b="0" i="0" u="none" strike="noStrike" kern="120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456" name="Shape"/>
          <p:cNvSpPr/>
          <p:nvPr/>
        </p:nvSpPr>
        <p:spPr>
          <a:xfrm>
            <a:off x="-224960" y="2091815"/>
            <a:ext cx="1679524" cy="335777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90" h="21595" extrusionOk="0">
                <a:moveTo>
                  <a:pt x="15" y="8762"/>
                </a:moveTo>
                <a:cubicBezTo>
                  <a:pt x="2260" y="8760"/>
                  <a:pt x="4074" y="9666"/>
                  <a:pt x="4078" y="10787"/>
                </a:cubicBezTo>
                <a:cubicBezTo>
                  <a:pt x="4081" y="11910"/>
                  <a:pt x="2267" y="12823"/>
                  <a:pt x="18" y="12823"/>
                </a:cubicBezTo>
                <a:close/>
                <a:moveTo>
                  <a:pt x="0" y="4407"/>
                </a:moveTo>
                <a:cubicBezTo>
                  <a:pt x="7040" y="4404"/>
                  <a:pt x="12781" y="7268"/>
                  <a:pt x="12785" y="10792"/>
                </a:cubicBezTo>
                <a:cubicBezTo>
                  <a:pt x="12788" y="14312"/>
                  <a:pt x="7061" y="17185"/>
                  <a:pt x="17" y="17186"/>
                </a:cubicBezTo>
                <a:lnTo>
                  <a:pt x="14" y="14731"/>
                </a:lnTo>
                <a:cubicBezTo>
                  <a:pt x="4360" y="14730"/>
                  <a:pt x="7882" y="12966"/>
                  <a:pt x="7878" y="10794"/>
                </a:cubicBezTo>
                <a:cubicBezTo>
                  <a:pt x="7872" y="8619"/>
                  <a:pt x="4350" y="6857"/>
                  <a:pt x="3" y="6859"/>
                </a:cubicBezTo>
                <a:close/>
                <a:moveTo>
                  <a:pt x="0" y="0"/>
                </a:moveTo>
                <a:cubicBezTo>
                  <a:pt x="11899" y="-5"/>
                  <a:pt x="21580" y="4835"/>
                  <a:pt x="21590" y="10790"/>
                </a:cubicBezTo>
                <a:cubicBezTo>
                  <a:pt x="21600" y="16743"/>
                  <a:pt x="11930" y="21592"/>
                  <a:pt x="31" y="21595"/>
                </a:cubicBezTo>
                <a:lnTo>
                  <a:pt x="24" y="19140"/>
                </a:lnTo>
                <a:cubicBezTo>
                  <a:pt x="9219" y="19137"/>
                  <a:pt x="16695" y="15392"/>
                  <a:pt x="16688" y="10793"/>
                </a:cubicBezTo>
                <a:cubicBezTo>
                  <a:pt x="16678" y="6189"/>
                  <a:pt x="9196" y="2448"/>
                  <a:pt x="0" y="2451"/>
                </a:cubicBezTo>
                <a:close/>
              </a:path>
            </a:pathLst>
          </a:custGeom>
          <a:solidFill>
            <a:srgbClr val="25733A"/>
          </a:solidFill>
          <a:ln w="12700">
            <a:miter lim="400000"/>
          </a:ln>
        </p:spPr>
        <p:txBody>
          <a:bodyPr lIns="22860" rIns="2286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500">
                <a:latin typeface="+mn-lt"/>
                <a:ea typeface="+mn-ea"/>
                <a:cs typeface="+mn-cs"/>
                <a:sym typeface="Lato Light"/>
              </a:defRPr>
            </a:pPr>
            <a:endParaRPr kumimoji="0" sz="3250" b="0" i="0" u="none" strike="noStrike" kern="120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Lato Light"/>
              <a:ea typeface="Lato Light"/>
              <a:cs typeface="Lato Light"/>
              <a:sym typeface="Lato Light"/>
            </a:endParaRPr>
          </a:p>
        </p:txBody>
      </p:sp>
      <p:pic>
        <p:nvPicPr>
          <p:cNvPr id="39" name="Picture 38" descr="A picture containing text, clock&#10;&#10;Description automatically generated">
            <a:extLst>
              <a:ext uri="{FF2B5EF4-FFF2-40B4-BE49-F238E27FC236}">
                <a16:creationId xmlns:a16="http://schemas.microsoft.com/office/drawing/2014/main" id="{D2007A5D-59FD-5000-2157-1F0D158FBA75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8400" y="108996"/>
            <a:ext cx="1749180" cy="635301"/>
          </a:xfrm>
          <a:prstGeom prst="rect">
            <a:avLst/>
          </a:prstGeom>
        </p:spPr>
      </p:pic>
      <p:sp>
        <p:nvSpPr>
          <p:cNvPr id="30" name="หัวเรื่อง 01">
            <a:extLst>
              <a:ext uri="{FF2B5EF4-FFF2-40B4-BE49-F238E27FC236}">
                <a16:creationId xmlns:a16="http://schemas.microsoft.com/office/drawing/2014/main" id="{85FF92B3-A181-4B8C-9D54-50B110718680}"/>
              </a:ext>
            </a:extLst>
          </p:cNvPr>
          <p:cNvSpPr txBox="1"/>
          <p:nvPr/>
        </p:nvSpPr>
        <p:spPr>
          <a:xfrm>
            <a:off x="2521864" y="1201229"/>
            <a:ext cx="7249763" cy="54784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22860" rIns="22860" anchor="ctr">
            <a:spAutoFit/>
          </a:bodyPr>
          <a:lstStyle>
            <a:lvl1pPr>
              <a:defRPr sz="4500">
                <a:solidFill>
                  <a:srgbClr val="FFFFFF"/>
                </a:solidFill>
                <a:latin typeface="DB Helvethaica X 75 Bd"/>
                <a:ea typeface="DB Helvethaica X 75 Bd"/>
                <a:cs typeface="DB Helvethaica X 75 Bd"/>
                <a:sym typeface="DB Helvethaica X 75 Bd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2800" b="1" i="0" u="none" strike="noStrike" kern="1200" cap="none" spc="0" normalizeH="0" baseline="0" noProof="0">
                <a:ln>
                  <a:noFill/>
                </a:ln>
                <a:solidFill>
                  <a:srgbClr val="FFFF99"/>
                </a:solidFill>
                <a:effectLst/>
                <a:uLnTx/>
                <a:uFillTx/>
                <a:latin typeface="TH SarabunPSK" panose="020B0500040200020003" pitchFamily="34" charset="-34"/>
                <a:cs typeface="TH SarabunPSK" panose="020B0500040200020003" pitchFamily="34" charset="-34"/>
                <a:sym typeface="DB Helvethaica X 75 Bd"/>
              </a:rPr>
              <a:t>กรอบงานที่ </a:t>
            </a: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rgbClr val="FFFF99"/>
                </a:solidFill>
                <a:effectLst/>
                <a:uLnTx/>
                <a:uFillTx/>
                <a:latin typeface="TH SarabunPSK" panose="020B0500040200020003" pitchFamily="34" charset="-34"/>
                <a:cs typeface="TH SarabunPSK" panose="020B0500040200020003" pitchFamily="34" charset="-34"/>
                <a:sym typeface="DB Helvethaica X 75 Bd"/>
              </a:rPr>
              <a:t>1 </a:t>
            </a:r>
            <a:r>
              <a:rPr kumimoji="0" lang="th-TH" sz="2800" b="1" i="0" u="none" strike="noStrike" kern="1200" cap="none" spc="0" normalizeH="0" baseline="0" noProof="0">
                <a:ln>
                  <a:noFill/>
                </a:ln>
                <a:solidFill>
                  <a:srgbClr val="FFFF99"/>
                </a:solidFill>
                <a:effectLst/>
                <a:uLnTx/>
                <a:uFillTx/>
                <a:latin typeface="TH SarabunPSK" panose="020B0500040200020003" pitchFamily="34" charset="-34"/>
                <a:cs typeface="TH SarabunPSK" panose="020B0500040200020003" pitchFamily="34" charset="-34"/>
                <a:sym typeface="DB Helvethaica X 75 Bd"/>
              </a:rPr>
              <a:t>การยกระดับมาตรฐานของโครงสร้างพื้นฐานที่เกี่ยวข้อง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2800" b="1" i="0" u="none" strike="noStrike" kern="1200" cap="none" spc="0" normalizeH="0" baseline="0" noProof="0">
                <a:ln>
                  <a:noFill/>
                </a:ln>
                <a:solidFill>
                  <a:srgbClr val="FFFF99"/>
                </a:solidFill>
                <a:effectLst/>
                <a:uLnTx/>
                <a:uFillTx/>
                <a:latin typeface="TH SarabunPSK" panose="020B0500040200020003" pitchFamily="34" charset="-34"/>
                <a:cs typeface="TH SarabunPSK" panose="020B0500040200020003" pitchFamily="34" charset="-34"/>
                <a:sym typeface="DB Helvethaica X 75 Bd"/>
              </a:rPr>
              <a:t>ด้าน </a:t>
            </a: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rgbClr val="FFFF99"/>
                </a:solidFill>
                <a:effectLst/>
                <a:uLnTx/>
                <a:uFillTx/>
                <a:latin typeface="TH SarabunPSK" panose="020B0500040200020003" pitchFamily="34" charset="-34"/>
                <a:cs typeface="TH SarabunPSK" panose="020B0500040200020003" pitchFamily="34" charset="-34"/>
                <a:sym typeface="DB Helvethaica X 75 Bd"/>
              </a:rPr>
              <a:t>OECD GLP </a:t>
            </a:r>
            <a:r>
              <a:rPr kumimoji="0" lang="th-TH" sz="2800" b="1" i="0" u="none" strike="noStrike" kern="1200" cap="none" spc="0" normalizeH="0" baseline="0" noProof="0">
                <a:ln>
                  <a:noFill/>
                </a:ln>
                <a:solidFill>
                  <a:srgbClr val="FFFF99"/>
                </a:solidFill>
                <a:effectLst/>
                <a:uLnTx/>
                <a:uFillTx/>
                <a:latin typeface="TH SarabunPSK" panose="020B0500040200020003" pitchFamily="34" charset="-34"/>
                <a:cs typeface="TH SarabunPSK" panose="020B0500040200020003" pitchFamily="34" charset="-34"/>
                <a:sym typeface="DB Helvethaica X 75 Bd"/>
              </a:rPr>
              <a:t>หรือ </a:t>
            </a: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rgbClr val="FFFF99"/>
                </a:solidFill>
                <a:effectLst/>
                <a:uLnTx/>
                <a:uFillTx/>
                <a:latin typeface="TH SarabunPSK" panose="020B0500040200020003" pitchFamily="34" charset="-34"/>
                <a:cs typeface="TH SarabunPSK" panose="020B0500040200020003" pitchFamily="34" charset="-34"/>
                <a:sym typeface="DB Helvethaica X 75 Bd"/>
              </a:rPr>
              <a:t>GMP </a:t>
            </a:r>
            <a:r>
              <a:rPr kumimoji="0" lang="th-TH" sz="2800" b="1" i="0" u="none" strike="noStrike" kern="1200" cap="none" spc="0" normalizeH="0" baseline="0" noProof="0">
                <a:ln>
                  <a:noFill/>
                </a:ln>
                <a:solidFill>
                  <a:srgbClr val="FFFF99"/>
                </a:solidFill>
                <a:effectLst/>
                <a:uLnTx/>
                <a:uFillTx/>
                <a:latin typeface="TH SarabunPSK" panose="020B0500040200020003" pitchFamily="34" charset="-34"/>
                <a:cs typeface="TH SarabunPSK" panose="020B0500040200020003" pitchFamily="34" charset="-34"/>
                <a:sym typeface="DB Helvethaica X 75 Bd"/>
              </a:rPr>
              <a:t>รวมถึงการจัดทำระบบข้อมูลของประเทศ</a:t>
            </a:r>
            <a:endParaRPr kumimoji="0" lang="en-US" sz="2800" b="1" i="0" u="none" strike="noStrike" kern="1200" cap="none" spc="0" normalizeH="0" baseline="0" noProof="0">
              <a:ln>
                <a:noFill/>
              </a:ln>
              <a:solidFill>
                <a:srgbClr val="FFFF99"/>
              </a:solidFill>
              <a:effectLst/>
              <a:uLnTx/>
              <a:uFillTx/>
              <a:latin typeface="TH SarabunPSK" panose="020B0500040200020003" pitchFamily="34" charset="-34"/>
              <a:cs typeface="TH SarabunPSK" panose="020B0500040200020003" pitchFamily="34" charset="-34"/>
              <a:sym typeface="DB Helvethaica X 75 Bd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2800" b="1" i="0" u="none" strike="noStrike" kern="1200" cap="none" spc="0" normalizeH="0" baseline="0" noProof="0">
                <a:ln>
                  <a:noFill/>
                </a:ln>
                <a:solidFill>
                  <a:srgbClr val="FFFF99"/>
                </a:solidFill>
                <a:effectLst/>
                <a:uLnTx/>
                <a:uFillTx/>
                <a:latin typeface="TH SarabunPSK" panose="020B0500040200020003" pitchFamily="34" charset="-34"/>
                <a:cs typeface="TH SarabunPSK" panose="020B0500040200020003" pitchFamily="34" charset="-34"/>
                <a:sym typeface="DB Helvethaica X 75 Bd"/>
              </a:rPr>
              <a:t>ด้านยาชีววัตถุ และผลิตภัณฑ์ </a:t>
            </a: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rgbClr val="FFFF99"/>
                </a:solidFill>
                <a:effectLst/>
                <a:uLnTx/>
                <a:uFillTx/>
                <a:latin typeface="TH SarabunPSK" panose="020B0500040200020003" pitchFamily="34" charset="-34"/>
                <a:cs typeface="TH SarabunPSK" panose="020B0500040200020003" pitchFamily="34" charset="-34"/>
                <a:sym typeface="DB Helvethaica X 75 Bd"/>
              </a:rPr>
              <a:t>ATMPs </a:t>
            </a:r>
            <a:r>
              <a:rPr kumimoji="0" lang="th-TH" sz="2800" b="1" i="0" u="none" strike="noStrike" kern="1200" cap="none" spc="0" normalizeH="0" baseline="0" noProof="0">
                <a:ln>
                  <a:noFill/>
                </a:ln>
                <a:solidFill>
                  <a:srgbClr val="FFFF99"/>
                </a:solidFill>
                <a:effectLst/>
                <a:uLnTx/>
                <a:uFillTx/>
                <a:latin typeface="TH SarabunPSK" panose="020B0500040200020003" pitchFamily="34" charset="-34"/>
                <a:cs typeface="TH SarabunPSK" panose="020B0500040200020003" pitchFamily="34" charset="-34"/>
                <a:sym typeface="DB Helvethaica X 75 Bd"/>
              </a:rPr>
              <a:t>ที่จำเป็น </a:t>
            </a:r>
            <a:endParaRPr kumimoji="0" lang="en-US" sz="2800" b="1" i="0" u="none" strike="noStrike" kern="1200" cap="none" spc="0" normalizeH="0" baseline="0" noProof="0">
              <a:ln>
                <a:noFill/>
              </a:ln>
              <a:solidFill>
                <a:srgbClr val="FFFF99"/>
              </a:solidFill>
              <a:effectLst/>
              <a:uLnTx/>
              <a:uFillTx/>
              <a:latin typeface="TH SarabunPSK" panose="020B0500040200020003" pitchFamily="34" charset="-34"/>
              <a:cs typeface="TH SarabunPSK" panose="020B0500040200020003" pitchFamily="34" charset="-34"/>
              <a:sym typeface="DB Helvethaica X 75 Bd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th-TH" sz="2800" b="1" i="0" u="none" strike="noStrike" kern="1200" cap="none" spc="0" normalizeH="0" baseline="0" noProof="0">
              <a:ln>
                <a:noFill/>
              </a:ln>
              <a:solidFill>
                <a:srgbClr val="FFFF99"/>
              </a:solidFill>
              <a:effectLst/>
              <a:uLnTx/>
              <a:uFillTx/>
              <a:latin typeface="TH SarabunPSK" panose="020B0500040200020003" pitchFamily="34" charset="-34"/>
              <a:cs typeface="TH SarabunPSK" panose="020B0500040200020003" pitchFamily="34" charset="-34"/>
              <a:sym typeface="DB Helvethaica X 75 Bd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th-TH" sz="25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H SarabunPSK" panose="020B0500040200020003" pitchFamily="34" charset="-34"/>
                <a:ea typeface="TH SarabunPSK" panose="020B0500040200020003" pitchFamily="34" charset="-34"/>
                <a:cs typeface="TH SarabunPSK" panose="020B0500040200020003" pitchFamily="34" charset="-34"/>
                <a:sym typeface="DB Helvethaica X 75 Bd"/>
              </a:rPr>
              <a:t>การยกระดับมาตรฐานศูนย์สัตว์ทดลองในประเทศที่ได้มาตรฐาน </a:t>
            </a:r>
            <a:r>
              <a:rPr kumimoji="0" lang="en-US" sz="25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H SarabunPSK" panose="020B0500040200020003" pitchFamily="34" charset="-34"/>
                <a:ea typeface="TH SarabunPSK" panose="020B0500040200020003" pitchFamily="34" charset="-34"/>
                <a:cs typeface="TH SarabunPSK" panose="020B0500040200020003" pitchFamily="34" charset="-34"/>
                <a:sym typeface="DB Helvethaica X 75 Bd"/>
              </a:rPr>
              <a:t>OECD GLP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Tx/>
              <a:buFontTx/>
              <a:buNone/>
              <a:tabLst/>
              <a:defRPr/>
            </a:pPr>
            <a:r>
              <a:rPr kumimoji="0" lang="en-US" sz="25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H SarabunPSK" panose="020B0500040200020003" pitchFamily="34" charset="-34"/>
                <a:ea typeface="TH SarabunPSK" panose="020B0500040200020003" pitchFamily="34" charset="-34"/>
                <a:cs typeface="TH SarabunPSK" panose="020B0500040200020003" pitchFamily="34" charset="-34"/>
                <a:sym typeface="DB Helvethaica X 75 Bd"/>
              </a:rPr>
              <a:t>     </a:t>
            </a:r>
            <a:r>
              <a:rPr kumimoji="0" lang="th-TH" sz="25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H SarabunPSK" panose="020B0500040200020003" pitchFamily="34" charset="-34"/>
                <a:ea typeface="TH SarabunPSK" panose="020B0500040200020003" pitchFamily="34" charset="-34"/>
                <a:cs typeface="TH SarabunPSK" panose="020B0500040200020003" pitchFamily="34" charset="-34"/>
                <a:sym typeface="DB Helvethaica X 75 Bd"/>
              </a:rPr>
              <a:t>ให้สามารถดำเนินการทดสอบผลิตภัณฑ์ </a:t>
            </a:r>
            <a:r>
              <a:rPr kumimoji="0" lang="en-US" sz="25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H SarabunPSK" panose="020B0500040200020003" pitchFamily="34" charset="-34"/>
                <a:ea typeface="TH SarabunPSK" panose="020B0500040200020003" pitchFamily="34" charset="-34"/>
                <a:cs typeface="TH SarabunPSK" panose="020B0500040200020003" pitchFamily="34" charset="-34"/>
                <a:sym typeface="DB Helvethaica X 75 Bd"/>
              </a:rPr>
              <a:t>ATMPs</a:t>
            </a:r>
            <a:endParaRPr kumimoji="0" lang="th-TH" sz="25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H SarabunPSK" panose="020B0500040200020003" pitchFamily="34" charset="-34"/>
              <a:ea typeface="TH SarabunPSK" panose="020B0500040200020003" pitchFamily="34" charset="-34"/>
              <a:cs typeface="TH SarabunPSK" panose="020B0500040200020003" pitchFamily="34" charset="-34"/>
              <a:sym typeface="DB Helvethaica X 75 Bd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th-TH" sz="25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H SarabunPSK" panose="020B0500040200020003" pitchFamily="34" charset="-34"/>
                <a:ea typeface="TH SarabunPSK" panose="020B0500040200020003" pitchFamily="34" charset="-34"/>
                <a:cs typeface="TH SarabunPSK" panose="020B0500040200020003" pitchFamily="34" charset="-34"/>
                <a:sym typeface="DB Helvethaica X 75 Bd"/>
              </a:rPr>
              <a:t>การยกมาตรฐานระบบคุณภาพการผลิต และการควบคุมคุณภาพผลิตภัณฑ์ </a:t>
            </a:r>
            <a:r>
              <a:rPr kumimoji="0" lang="en-US" sz="25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H SarabunPSK" panose="020B0500040200020003" pitchFamily="34" charset="-34"/>
                <a:ea typeface="TH SarabunPSK" panose="020B0500040200020003" pitchFamily="34" charset="-34"/>
                <a:cs typeface="TH SarabunPSK" panose="020B0500040200020003" pitchFamily="34" charset="-34"/>
                <a:sym typeface="DB Helvethaica X 75 Bd"/>
              </a:rPr>
              <a:t>ATMPs </a:t>
            </a:r>
            <a:r>
              <a:rPr kumimoji="0" lang="th-TH" sz="25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H SarabunPSK" panose="020B0500040200020003" pitchFamily="34" charset="-34"/>
                <a:ea typeface="TH SarabunPSK" panose="020B0500040200020003" pitchFamily="34" charset="-34"/>
                <a:cs typeface="TH SarabunPSK" panose="020B0500040200020003" pitchFamily="34" charset="-34"/>
                <a:sym typeface="DB Helvethaica X 75 Bd"/>
              </a:rPr>
              <a:t>ตามมาตรฐาน </a:t>
            </a:r>
            <a:r>
              <a:rPr kumimoji="0" lang="en-US" sz="25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H SarabunPSK" panose="020B0500040200020003" pitchFamily="34" charset="-34"/>
                <a:ea typeface="TH SarabunPSK" panose="020B0500040200020003" pitchFamily="34" charset="-34"/>
                <a:cs typeface="TH SarabunPSK" panose="020B0500040200020003" pitchFamily="34" charset="-34"/>
                <a:sym typeface="DB Helvethaica X 75 Bd"/>
              </a:rPr>
              <a:t>GMP</a:t>
            </a:r>
            <a:endParaRPr kumimoji="0" lang="th-TH" sz="25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H SarabunPSK" panose="020B0500040200020003" pitchFamily="34" charset="-34"/>
              <a:ea typeface="TH SarabunPSK" panose="020B0500040200020003" pitchFamily="34" charset="-34"/>
              <a:cs typeface="TH SarabunPSK" panose="020B0500040200020003" pitchFamily="34" charset="-34"/>
              <a:sym typeface="DB Helvethaica X 75 Bd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th-TH" sz="25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H SarabunPSK" panose="020B0500040200020003" pitchFamily="34" charset="-34"/>
                <a:ea typeface="TH SarabunPSK" panose="020B0500040200020003" pitchFamily="34" charset="-34"/>
                <a:cs typeface="TH SarabunPSK" panose="020B0500040200020003" pitchFamily="34" charset="-34"/>
                <a:sym typeface="DB Helvethaica X 75 Bd"/>
              </a:rPr>
              <a:t>การศึกษาความเป็นไปได้ และการประเมินเทคโนโลยีด้านสุขภาพก่อนการขึ้นทะเบียนผลิตภัณฑ์ (</a:t>
            </a:r>
            <a:r>
              <a:rPr kumimoji="0" lang="en-US" sz="25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H SarabunPSK" panose="020B0500040200020003" pitchFamily="34" charset="-34"/>
                <a:ea typeface="TH SarabunPSK" panose="020B0500040200020003" pitchFamily="34" charset="-34"/>
                <a:cs typeface="TH SarabunPSK" panose="020B0500040200020003" pitchFamily="34" charset="-34"/>
                <a:sym typeface="DB Helvethaica X 75 Bd"/>
              </a:rPr>
              <a:t>Pre-HTA)</a:t>
            </a:r>
            <a:endParaRPr kumimoji="0" lang="th-TH" sz="25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H SarabunPSK" panose="020B0500040200020003" pitchFamily="34" charset="-34"/>
              <a:ea typeface="TH SarabunPSK" panose="020B0500040200020003" pitchFamily="34" charset="-34"/>
              <a:cs typeface="TH SarabunPSK" panose="020B0500040200020003" pitchFamily="34" charset="-34"/>
              <a:sym typeface="DB Helvethaica X 75 Bd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th-TH" sz="25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H SarabunPSK" panose="020B0500040200020003" pitchFamily="34" charset="-34"/>
                <a:ea typeface="TH SarabunPSK" panose="020B0500040200020003" pitchFamily="34" charset="-34"/>
                <a:cs typeface="TH SarabunPSK" panose="020B0500040200020003" pitchFamily="34" charset="-34"/>
                <a:sym typeface="DB Helvethaica X 75 Bd"/>
              </a:rPr>
              <a:t>การจัดเก็บคลังข้อมูลมาตรฐานการวิจัยทางคลินิกของประเทศ ด้านยาชีววัตถุ </a:t>
            </a:r>
            <a:r>
              <a:rPr kumimoji="0" lang="en-US" sz="25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H SarabunPSK" panose="020B0500040200020003" pitchFamily="34" charset="-34"/>
                <a:ea typeface="TH SarabunPSK" panose="020B0500040200020003" pitchFamily="34" charset="-34"/>
                <a:cs typeface="TH SarabunPSK" panose="020B0500040200020003" pitchFamily="34" charset="-34"/>
                <a:sym typeface="DB Helvethaica X 75 Bd"/>
              </a:rPr>
              <a:t>ATMPs</a:t>
            </a:r>
            <a:r>
              <a:rPr kumimoji="0" lang="th-TH" sz="25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H SarabunPSK" panose="020B0500040200020003" pitchFamily="34" charset="-34"/>
                <a:ea typeface="TH SarabunPSK" panose="020B0500040200020003" pitchFamily="34" charset="-34"/>
                <a:cs typeface="TH SarabunPSK" panose="020B0500040200020003" pitchFamily="34" charset="-34"/>
                <a:sym typeface="DB Helvethaica X 75 Bd"/>
              </a:rPr>
              <a:t> และและสนับสนุนให้เข้าถึงฐานข้อมูลระดับนานาชาติ</a:t>
            </a:r>
            <a:endParaRPr kumimoji="0" lang="en-US" sz="25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H SarabunPSK" panose="020B0500040200020003" pitchFamily="34" charset="-34"/>
              <a:ea typeface="TH SarabunPSK" panose="020B0500040200020003" pitchFamily="34" charset="-34"/>
              <a:cs typeface="TH SarabunPSK" panose="020B0500040200020003" pitchFamily="34" charset="-34"/>
              <a:sym typeface="DB Helvethaica X 75 Bd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8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H SarabunPSK" panose="020B0500040200020003" pitchFamily="34" charset="-34"/>
              <a:cs typeface="TH SarabunPSK" panose="020B0500040200020003" pitchFamily="34" charset="-34"/>
              <a:sym typeface="DB Helvethaica X 75 Bd"/>
            </a:endParaRPr>
          </a:p>
        </p:txBody>
      </p:sp>
      <p:sp>
        <p:nvSpPr>
          <p:cNvPr id="450" name="Shape"/>
          <p:cNvSpPr/>
          <p:nvPr/>
        </p:nvSpPr>
        <p:spPr>
          <a:xfrm>
            <a:off x="1736788" y="903303"/>
            <a:ext cx="698909" cy="280945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0"/>
                </a:moveTo>
                <a:lnTo>
                  <a:pt x="21600" y="15569"/>
                </a:lnTo>
                <a:lnTo>
                  <a:pt x="0" y="21600"/>
                </a:lnTo>
                <a:cubicBezTo>
                  <a:pt x="10" y="18170"/>
                  <a:pt x="19" y="14741"/>
                  <a:pt x="29" y="11311"/>
                </a:cubicBezTo>
                <a:lnTo>
                  <a:pt x="21600" y="0"/>
                </a:lnTo>
                <a:close/>
              </a:path>
            </a:pathLst>
          </a:custGeom>
          <a:solidFill>
            <a:srgbClr val="2E6B73"/>
          </a:solidFill>
          <a:ln w="12700" cap="flat">
            <a:noFill/>
            <a:miter lim="400000"/>
          </a:ln>
          <a:effectLst/>
        </p:spPr>
        <p:txBody>
          <a:bodyPr wrap="square" lIns="22860" tIns="22860" rIns="22860" bIns="22860" numCol="1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300">
                <a:solidFill>
                  <a:srgbClr val="FFFFFF"/>
                </a:solidFill>
                <a:latin typeface="+mn-lt"/>
                <a:ea typeface="+mn-ea"/>
                <a:cs typeface="+mn-cs"/>
                <a:sym typeface="Lato Light"/>
              </a:defRPr>
            </a:pPr>
            <a:endParaRPr kumimoji="0" sz="31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E3E40486-E262-43F5-8E6F-81CE05C8DBD7}"/>
              </a:ext>
            </a:extLst>
          </p:cNvPr>
          <p:cNvSpPr txBox="1">
            <a:spLocks/>
          </p:cNvSpPr>
          <p:nvPr/>
        </p:nvSpPr>
        <p:spPr>
          <a:xfrm>
            <a:off x="7433" y="8368"/>
            <a:ext cx="9581746" cy="836558"/>
          </a:xfrm>
          <a:prstGeom prst="rect">
            <a:avLst/>
          </a:prstGeom>
          <a:gradFill>
            <a:gsLst>
              <a:gs pos="0">
                <a:srgbClr val="5B9BD5">
                  <a:lumMod val="75000"/>
                </a:srgbClr>
              </a:gs>
              <a:gs pos="74000">
                <a:srgbClr val="4472C4">
                  <a:lumMod val="45000"/>
                  <a:lumOff val="55000"/>
                </a:srgbClr>
              </a:gs>
              <a:gs pos="83000">
                <a:srgbClr val="4472C4">
                  <a:lumMod val="45000"/>
                  <a:lumOff val="55000"/>
                </a:srgbClr>
              </a:gs>
              <a:gs pos="100000">
                <a:srgbClr val="4472C4">
                  <a:lumMod val="30000"/>
                  <a:lumOff val="70000"/>
                </a:srgbClr>
              </a:gs>
            </a:gsLst>
            <a:lin ang="5400000" scaled="1"/>
          </a:gra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altLang="ja-JP" sz="4000" b="1" i="0" u="none" strike="noStrike" kern="1200" cap="none" spc="0" normalizeH="0" baseline="0" noProof="0">
                <a:ln>
                  <a:noFill/>
                </a:ln>
                <a:solidFill>
                  <a:srgbClr val="1C1C1C"/>
                </a:solidFill>
                <a:effectLst/>
                <a:uLnTx/>
                <a:uFillTx/>
                <a:latin typeface="TH SarabunPSK" panose="020B0500040200020003" pitchFamily="34" charset="-34"/>
                <a:ea typeface="Lato Light"/>
                <a:cs typeface="TH SarabunPSK" panose="020B0500040200020003" pitchFamily="34" charset="-34"/>
              </a:rPr>
              <a:t>ขอบเขตการสนับสนุนโครงการ</a:t>
            </a:r>
            <a:r>
              <a:rPr kumimoji="0" lang="th-TH" sz="4000" b="1" i="0" u="none" strike="noStrike" kern="1200" cap="none" spc="0" normalizeH="0" baseline="0" noProof="0">
                <a:ln>
                  <a:noFill/>
                </a:ln>
                <a:solidFill>
                  <a:srgbClr val="1C1C1C"/>
                </a:solidFill>
                <a:effectLst/>
                <a:uLnTx/>
                <a:uFillTx/>
                <a:latin typeface="TH SarabunPSK" panose="020B0500040200020003" pitchFamily="34" charset="-34"/>
                <a:cs typeface="TH SarabunPSK" panose="020B0500040200020003" pitchFamily="34" charset="-34"/>
                <a:sym typeface="DB Helvethaica X 35 Thin"/>
              </a:rPr>
              <a:t>ด้าน</a:t>
            </a: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1C1C1C"/>
                </a:solidFill>
                <a:effectLst/>
                <a:uLnTx/>
                <a:uFillTx/>
                <a:latin typeface="TH SarabunPSK" panose="020B0500040200020003" pitchFamily="34" charset="-34"/>
                <a:cs typeface="TH SarabunPSK" panose="020B0500040200020003" pitchFamily="34" charset="-34"/>
                <a:sym typeface="DB Helvethaica X 35 Thin"/>
              </a:rPr>
              <a:t> ATMPs </a:t>
            </a:r>
            <a:r>
              <a:rPr kumimoji="0" lang="th-TH" sz="4000" b="1" i="0" u="none" strike="noStrike" kern="1200" cap="none" spc="0" normalizeH="0" baseline="0" noProof="0">
                <a:ln>
                  <a:noFill/>
                </a:ln>
                <a:solidFill>
                  <a:srgbClr val="1C1C1C"/>
                </a:solidFill>
                <a:effectLst/>
                <a:uLnTx/>
                <a:uFillTx/>
                <a:latin typeface="TH SarabunPSK" panose="020B0500040200020003" pitchFamily="34" charset="-34"/>
                <a:cs typeface="TH SarabunPSK" panose="020B0500040200020003" pitchFamily="34" charset="-34"/>
                <a:sym typeface="DB Helvethaica X 35 Thin"/>
              </a:rPr>
              <a:t>และชีววัตถุ</a:t>
            </a:r>
            <a:endParaRPr kumimoji="0" lang="th-TH" altLang="ja-JP" sz="4000" b="1" i="0" u="none" strike="noStrike" kern="1200" cap="none" spc="0" normalizeH="0" baseline="0" noProof="0">
              <a:ln>
                <a:noFill/>
              </a:ln>
              <a:solidFill>
                <a:srgbClr val="1C1C1C"/>
              </a:solidFill>
              <a:effectLst/>
              <a:uLnTx/>
              <a:uFillTx/>
              <a:latin typeface="TH SarabunPSK" panose="020B0500040200020003" pitchFamily="34" charset="-34"/>
              <a:ea typeface="Lato Light"/>
              <a:cs typeface="TH SarabunPSK" panose="020B0500040200020003" pitchFamily="34" charset="-34"/>
            </a:endParaRPr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E647F59-AF4B-4F03-92C8-B1007C81D9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C981FEF-19B9-4885-80CB-A60E238ABFA9}" type="slidenum">
              <a:rPr kumimoji="0" lang="th-TH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th-TH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Cordia New" panose="020B0304020202020204" pitchFamily="34" charset="-34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54344FB1-8B5E-532F-2B4A-355CAAD7AECC}"/>
              </a:ext>
            </a:extLst>
          </p:cNvPr>
          <p:cNvGrpSpPr/>
          <p:nvPr/>
        </p:nvGrpSpPr>
        <p:grpSpPr>
          <a:xfrm>
            <a:off x="-5080" y="4830844"/>
            <a:ext cx="12197080" cy="2041686"/>
            <a:chOff x="-5080" y="4830844"/>
            <a:chExt cx="12197080" cy="2041686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D565710A-5E92-4D04-8740-3F2D154F967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400300" y="4830844"/>
              <a:ext cx="9791700" cy="2024083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DD5EA1D0-3986-477C-9646-0798236EB8C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r="73173"/>
            <a:stretch/>
          </p:blipFill>
          <p:spPr>
            <a:xfrm flipH="1">
              <a:off x="-5080" y="4848447"/>
              <a:ext cx="2405380" cy="2024083"/>
            </a:xfrm>
            <a:prstGeom prst="rect">
              <a:avLst/>
            </a:prstGeom>
          </p:spPr>
        </p:pic>
      </p:grpSp>
      <p:pic>
        <p:nvPicPr>
          <p:cNvPr id="15" name="Picture 14">
            <a:extLst>
              <a:ext uri="{FF2B5EF4-FFF2-40B4-BE49-F238E27FC236}">
                <a16:creationId xmlns:a16="http://schemas.microsoft.com/office/drawing/2014/main" id="{2F493A09-A6D5-4A67-8DDA-B006D9BF0AD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52117" y="0"/>
            <a:ext cx="2101273" cy="7620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73233201-82E0-41CD-8E92-D9C9EF59DD77}"/>
              </a:ext>
            </a:extLst>
          </p:cNvPr>
          <p:cNvSpPr/>
          <p:nvPr/>
        </p:nvSpPr>
        <p:spPr>
          <a:xfrm>
            <a:off x="284129" y="1601852"/>
            <a:ext cx="11623742" cy="1775614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th-TH" sz="4800" b="1">
                <a:solidFill>
                  <a:schemeClr val="bg1"/>
                </a:solidFill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บทบาทการเป็นหน่วยบริหารและจัดการทุนวิจัยและนวัตกรรม (</a:t>
            </a:r>
            <a:r>
              <a:rPr lang="en-US" sz="4800" b="1">
                <a:solidFill>
                  <a:schemeClr val="bg1"/>
                </a:solidFill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PMU)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4800" b="1">
                <a:solidFill>
                  <a:schemeClr val="bg1"/>
                </a:solidFill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 </a:t>
            </a:r>
            <a:r>
              <a:rPr lang="th-TH" sz="4800" b="1">
                <a:solidFill>
                  <a:schemeClr val="bg1"/>
                </a:solidFill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ด้านการแพทย์และสุขภาพ</a:t>
            </a:r>
            <a:endParaRPr lang="en-US" sz="4800" b="1">
              <a:solidFill>
                <a:schemeClr val="bg1"/>
              </a:solidFill>
              <a:latin typeface="TH SarabunPSK" panose="020B0500040200020003" pitchFamily="34" charset="-34"/>
              <a:ea typeface="Calibri" panose="020F0502020204030204" pitchFamily="34" charset="0"/>
              <a:cs typeface="TH SarabunPSK" panose="020B0500040200020003" pitchFamily="34" charset="-34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CE6B4A8-26A6-8531-8A00-EDF5EF5D44B3}"/>
              </a:ext>
            </a:extLst>
          </p:cNvPr>
          <p:cNvSpPr/>
          <p:nvPr/>
        </p:nvSpPr>
        <p:spPr>
          <a:xfrm>
            <a:off x="329649" y="3678072"/>
            <a:ext cx="11532702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4000" b="1" dirty="0">
                <a:solidFill>
                  <a:schemeClr val="accent1">
                    <a:lumMod val="50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ทวีพร  เกตุอร่าม </a:t>
            </a:r>
          </a:p>
          <a:p>
            <a:pPr algn="ctr"/>
            <a:r>
              <a:rPr lang="th-TH" sz="3200" b="1" dirty="0">
                <a:solidFill>
                  <a:schemeClr val="accent1">
                    <a:lumMod val="50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ผู้อำนวยการโปรแกรมบริหารเภสัชภัณฑ์และเซลล์บำบัด</a:t>
            </a:r>
          </a:p>
          <a:p>
            <a:pPr algn="ctr"/>
            <a:r>
              <a:rPr lang="th-TH" sz="3200" b="1" dirty="0">
                <a:solidFill>
                  <a:srgbClr val="00206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ศูนย์ความเป็นเลิศด้านชีววิทยาศาสตร์ (องค์การมหาชน)</a:t>
            </a:r>
            <a:endParaRPr lang="th-TH" sz="4000" b="1" dirty="0">
              <a:solidFill>
                <a:schemeClr val="accent1">
                  <a:lumMod val="50000"/>
                </a:schemeClr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36226082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">
            <a:extLst>
              <a:ext uri="{FF2B5EF4-FFF2-40B4-BE49-F238E27FC236}">
                <a16:creationId xmlns:a16="http://schemas.microsoft.com/office/drawing/2014/main" id="{00C9ACF1-5C95-4C76-9333-2ED9C05FFD52}"/>
              </a:ext>
            </a:extLst>
          </p:cNvPr>
          <p:cNvSpPr/>
          <p:nvPr/>
        </p:nvSpPr>
        <p:spPr>
          <a:xfrm>
            <a:off x="-25156" y="3703161"/>
            <a:ext cx="1876651" cy="1053171"/>
          </a:xfrm>
          <a:prstGeom prst="rect">
            <a:avLst/>
          </a:prstGeom>
          <a:solidFill>
            <a:schemeClr val="accent2"/>
          </a:solidFill>
          <a:ln w="12700">
            <a:miter lim="400000"/>
          </a:ln>
        </p:spPr>
        <p:txBody>
          <a:bodyPr lIns="22860" rIns="2286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300">
                <a:solidFill>
                  <a:srgbClr val="FFFFFF"/>
                </a:solidFill>
                <a:latin typeface="+mn-lt"/>
                <a:ea typeface="+mn-ea"/>
                <a:cs typeface="+mn-cs"/>
                <a:sym typeface="Lato Light"/>
              </a:defRPr>
            </a:pPr>
            <a:endParaRPr kumimoji="0" sz="31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34" name="Rectangle">
            <a:extLst>
              <a:ext uri="{FF2B5EF4-FFF2-40B4-BE49-F238E27FC236}">
                <a16:creationId xmlns:a16="http://schemas.microsoft.com/office/drawing/2014/main" id="{36985282-8177-4774-9D76-9893E7D92277}"/>
              </a:ext>
            </a:extLst>
          </p:cNvPr>
          <p:cNvSpPr/>
          <p:nvPr/>
        </p:nvSpPr>
        <p:spPr>
          <a:xfrm>
            <a:off x="-603133" y="2867248"/>
            <a:ext cx="2482411" cy="915043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22860" rIns="2286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300">
                <a:solidFill>
                  <a:srgbClr val="FFFFFF"/>
                </a:solidFill>
                <a:latin typeface="+mn-lt"/>
                <a:ea typeface="+mn-ea"/>
                <a:cs typeface="+mn-cs"/>
                <a:sym typeface="Lato Light"/>
              </a:defRPr>
            </a:pPr>
            <a:endParaRPr kumimoji="0" sz="31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33" name="Shape">
            <a:extLst>
              <a:ext uri="{FF2B5EF4-FFF2-40B4-BE49-F238E27FC236}">
                <a16:creationId xmlns:a16="http://schemas.microsoft.com/office/drawing/2014/main" id="{83FA0B56-EBC2-4263-8400-2B7967D72A1B}"/>
              </a:ext>
            </a:extLst>
          </p:cNvPr>
          <p:cNvSpPr/>
          <p:nvPr/>
        </p:nvSpPr>
        <p:spPr>
          <a:xfrm>
            <a:off x="1755211" y="2148695"/>
            <a:ext cx="710879" cy="280945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0"/>
                </a:moveTo>
                <a:lnTo>
                  <a:pt x="21600" y="15569"/>
                </a:lnTo>
                <a:lnTo>
                  <a:pt x="0" y="21600"/>
                </a:lnTo>
                <a:cubicBezTo>
                  <a:pt x="10" y="18170"/>
                  <a:pt x="19" y="14741"/>
                  <a:pt x="29" y="11311"/>
                </a:cubicBezTo>
                <a:lnTo>
                  <a:pt x="21600" y="0"/>
                </a:lnTo>
                <a:close/>
              </a:path>
            </a:pathLst>
          </a:custGeom>
          <a:solidFill>
            <a:srgbClr val="2E6B73"/>
          </a:solidFill>
          <a:ln w="12700" cap="flat">
            <a:noFill/>
            <a:miter lim="400000"/>
          </a:ln>
          <a:effectLst/>
        </p:spPr>
        <p:txBody>
          <a:bodyPr wrap="square" lIns="22860" tIns="22860" rIns="22860" bIns="22860" numCol="1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300">
                <a:solidFill>
                  <a:srgbClr val="FFFFFF"/>
                </a:solidFill>
                <a:latin typeface="+mn-lt"/>
                <a:ea typeface="+mn-ea"/>
                <a:cs typeface="+mn-cs"/>
                <a:sym typeface="Lato Light"/>
              </a:defRPr>
            </a:pPr>
            <a:endParaRPr kumimoji="0" sz="31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32" name="Rectangle">
            <a:extLst>
              <a:ext uri="{FF2B5EF4-FFF2-40B4-BE49-F238E27FC236}">
                <a16:creationId xmlns:a16="http://schemas.microsoft.com/office/drawing/2014/main" id="{91196090-052C-4677-B700-335F5EDF08E0}"/>
              </a:ext>
            </a:extLst>
          </p:cNvPr>
          <p:cNvSpPr/>
          <p:nvPr/>
        </p:nvSpPr>
        <p:spPr>
          <a:xfrm>
            <a:off x="-98647" y="4409682"/>
            <a:ext cx="2397486" cy="915044"/>
          </a:xfrm>
          <a:prstGeom prst="rect">
            <a:avLst/>
          </a:prstGeom>
          <a:solidFill>
            <a:schemeClr val="accent2"/>
          </a:solidFill>
          <a:ln w="12700">
            <a:miter lim="400000"/>
          </a:ln>
        </p:spPr>
        <p:txBody>
          <a:bodyPr lIns="22860" rIns="2286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300">
                <a:solidFill>
                  <a:srgbClr val="FFFFFF"/>
                </a:solidFill>
                <a:latin typeface="+mn-lt"/>
                <a:ea typeface="+mn-ea"/>
                <a:cs typeface="+mn-cs"/>
                <a:sym typeface="Lato Light"/>
              </a:defRPr>
            </a:pPr>
            <a:endParaRPr kumimoji="0" sz="31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442" name="Shape"/>
          <p:cNvSpPr/>
          <p:nvPr/>
        </p:nvSpPr>
        <p:spPr>
          <a:xfrm>
            <a:off x="2392589" y="941638"/>
            <a:ext cx="8667625" cy="5306762"/>
          </a:xfrm>
          <a:custGeom>
            <a:avLst/>
            <a:gdLst>
              <a:gd name="connsiteX0" fmla="*/ 0 w 23758"/>
              <a:gd name="connsiteY0" fmla="*/ 0 h 21600"/>
              <a:gd name="connsiteX1" fmla="*/ 18998 w 23758"/>
              <a:gd name="connsiteY1" fmla="*/ 0 h 21600"/>
              <a:gd name="connsiteX2" fmla="*/ 23758 w 23758"/>
              <a:gd name="connsiteY2" fmla="*/ 10426 h 21600"/>
              <a:gd name="connsiteX3" fmla="*/ 18998 w 23758"/>
              <a:gd name="connsiteY3" fmla="*/ 21600 h 21600"/>
              <a:gd name="connsiteX4" fmla="*/ 0 w 23758"/>
              <a:gd name="connsiteY4" fmla="*/ 21600 h 21600"/>
              <a:gd name="connsiteX5" fmla="*/ 0 w 23758"/>
              <a:gd name="connsiteY5" fmla="*/ 0 h 21600"/>
              <a:gd name="connsiteX0" fmla="*/ 0 w 23274"/>
              <a:gd name="connsiteY0" fmla="*/ 0 h 21600"/>
              <a:gd name="connsiteX1" fmla="*/ 18998 w 23274"/>
              <a:gd name="connsiteY1" fmla="*/ 0 h 21600"/>
              <a:gd name="connsiteX2" fmla="*/ 23274 w 23274"/>
              <a:gd name="connsiteY2" fmla="*/ 10426 h 21600"/>
              <a:gd name="connsiteX3" fmla="*/ 18998 w 23274"/>
              <a:gd name="connsiteY3" fmla="*/ 21600 h 21600"/>
              <a:gd name="connsiteX4" fmla="*/ 0 w 23274"/>
              <a:gd name="connsiteY4" fmla="*/ 21600 h 21600"/>
              <a:gd name="connsiteX5" fmla="*/ 0 w 23274"/>
              <a:gd name="connsiteY5" fmla="*/ 0 h 2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3274" h="21600" extrusionOk="0">
                <a:moveTo>
                  <a:pt x="0" y="0"/>
                </a:moveTo>
                <a:lnTo>
                  <a:pt x="18998" y="0"/>
                </a:lnTo>
                <a:lnTo>
                  <a:pt x="23274" y="10426"/>
                </a:lnTo>
                <a:lnTo>
                  <a:pt x="18998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22860" rIns="2286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300">
                <a:solidFill>
                  <a:srgbClr val="FFFFFF"/>
                </a:solidFill>
                <a:latin typeface="+mn-lt"/>
                <a:ea typeface="+mn-ea"/>
                <a:cs typeface="+mn-cs"/>
                <a:sym typeface="Lato Light"/>
              </a:defRPr>
            </a:pPr>
            <a:endParaRPr kumimoji="0" sz="31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447" name="Rectangle"/>
          <p:cNvSpPr/>
          <p:nvPr/>
        </p:nvSpPr>
        <p:spPr>
          <a:xfrm>
            <a:off x="7433" y="3717298"/>
            <a:ext cx="2392899" cy="674807"/>
          </a:xfrm>
          <a:prstGeom prst="rect">
            <a:avLst/>
          </a:prstGeom>
          <a:solidFill>
            <a:schemeClr val="accent3"/>
          </a:solidFill>
          <a:ln w="12700">
            <a:miter lim="400000"/>
          </a:ln>
        </p:spPr>
        <p:txBody>
          <a:bodyPr lIns="22860" rIns="2286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300">
                <a:solidFill>
                  <a:srgbClr val="FFFFFF"/>
                </a:solidFill>
                <a:latin typeface="+mn-lt"/>
                <a:ea typeface="+mn-ea"/>
                <a:cs typeface="+mn-cs"/>
                <a:sym typeface="Lato Light"/>
              </a:defRPr>
            </a:pPr>
            <a:endParaRPr kumimoji="0" sz="31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449" name="Rectangle"/>
          <p:cNvSpPr/>
          <p:nvPr/>
        </p:nvSpPr>
        <p:spPr>
          <a:xfrm>
            <a:off x="-64853" y="2374578"/>
            <a:ext cx="2482411" cy="526546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22860" rIns="2286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300">
                <a:solidFill>
                  <a:srgbClr val="FFFFFF"/>
                </a:solidFill>
                <a:latin typeface="+mn-lt"/>
                <a:ea typeface="+mn-ea"/>
                <a:cs typeface="+mn-cs"/>
                <a:sym typeface="Lato Light"/>
              </a:defRPr>
            </a:pPr>
            <a:endParaRPr kumimoji="0" sz="31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454" name="Shape"/>
          <p:cNvSpPr/>
          <p:nvPr/>
        </p:nvSpPr>
        <p:spPr>
          <a:xfrm flipV="1">
            <a:off x="1717517" y="3634781"/>
            <a:ext cx="714764" cy="26519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0"/>
                </a:moveTo>
                <a:lnTo>
                  <a:pt x="21600" y="21600"/>
                </a:lnTo>
                <a:lnTo>
                  <a:pt x="0" y="21600"/>
                </a:lnTo>
                <a:lnTo>
                  <a:pt x="12" y="18383"/>
                </a:lnTo>
                <a:lnTo>
                  <a:pt x="0" y="18383"/>
                </a:lnTo>
                <a:lnTo>
                  <a:pt x="39" y="8225"/>
                </a:lnTo>
                <a:close/>
              </a:path>
            </a:pathLst>
          </a:custGeom>
          <a:solidFill>
            <a:srgbClr val="325E86"/>
          </a:solidFill>
          <a:ln w="12700">
            <a:miter lim="400000"/>
          </a:ln>
        </p:spPr>
        <p:txBody>
          <a:bodyPr lIns="22860" rIns="2286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300">
                <a:solidFill>
                  <a:srgbClr val="FFFFFF"/>
                </a:solidFill>
                <a:latin typeface="+mn-lt"/>
                <a:ea typeface="+mn-ea"/>
                <a:cs typeface="+mn-cs"/>
                <a:sym typeface="Lato Light"/>
              </a:defRPr>
            </a:pPr>
            <a:endParaRPr kumimoji="0" sz="31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455" name="Circle"/>
          <p:cNvSpPr/>
          <p:nvPr/>
        </p:nvSpPr>
        <p:spPr>
          <a:xfrm>
            <a:off x="-1753581" y="2133590"/>
            <a:ext cx="2937366" cy="2937365"/>
          </a:xfrm>
          <a:prstGeom prst="ellipse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22860" rIns="2286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500">
                <a:latin typeface="+mn-lt"/>
                <a:ea typeface="+mn-ea"/>
                <a:cs typeface="+mn-cs"/>
                <a:sym typeface="Lato Light"/>
              </a:defRPr>
            </a:pPr>
            <a:endParaRPr kumimoji="0" sz="3250" b="0" i="0" u="none" strike="noStrike" kern="120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456" name="Shape"/>
          <p:cNvSpPr/>
          <p:nvPr/>
        </p:nvSpPr>
        <p:spPr>
          <a:xfrm>
            <a:off x="-224960" y="2091815"/>
            <a:ext cx="1679524" cy="335777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90" h="21595" extrusionOk="0">
                <a:moveTo>
                  <a:pt x="15" y="8762"/>
                </a:moveTo>
                <a:cubicBezTo>
                  <a:pt x="2260" y="8760"/>
                  <a:pt x="4074" y="9666"/>
                  <a:pt x="4078" y="10787"/>
                </a:cubicBezTo>
                <a:cubicBezTo>
                  <a:pt x="4081" y="11910"/>
                  <a:pt x="2267" y="12823"/>
                  <a:pt x="18" y="12823"/>
                </a:cubicBezTo>
                <a:close/>
                <a:moveTo>
                  <a:pt x="0" y="4407"/>
                </a:moveTo>
                <a:cubicBezTo>
                  <a:pt x="7040" y="4404"/>
                  <a:pt x="12781" y="7268"/>
                  <a:pt x="12785" y="10792"/>
                </a:cubicBezTo>
                <a:cubicBezTo>
                  <a:pt x="12788" y="14312"/>
                  <a:pt x="7061" y="17185"/>
                  <a:pt x="17" y="17186"/>
                </a:cubicBezTo>
                <a:lnTo>
                  <a:pt x="14" y="14731"/>
                </a:lnTo>
                <a:cubicBezTo>
                  <a:pt x="4360" y="14730"/>
                  <a:pt x="7882" y="12966"/>
                  <a:pt x="7878" y="10794"/>
                </a:cubicBezTo>
                <a:cubicBezTo>
                  <a:pt x="7872" y="8619"/>
                  <a:pt x="4350" y="6857"/>
                  <a:pt x="3" y="6859"/>
                </a:cubicBezTo>
                <a:close/>
                <a:moveTo>
                  <a:pt x="0" y="0"/>
                </a:moveTo>
                <a:cubicBezTo>
                  <a:pt x="11899" y="-5"/>
                  <a:pt x="21580" y="4835"/>
                  <a:pt x="21590" y="10790"/>
                </a:cubicBezTo>
                <a:cubicBezTo>
                  <a:pt x="21600" y="16743"/>
                  <a:pt x="11930" y="21592"/>
                  <a:pt x="31" y="21595"/>
                </a:cubicBezTo>
                <a:lnTo>
                  <a:pt x="24" y="19140"/>
                </a:lnTo>
                <a:cubicBezTo>
                  <a:pt x="9219" y="19137"/>
                  <a:pt x="16695" y="15392"/>
                  <a:pt x="16688" y="10793"/>
                </a:cubicBezTo>
                <a:cubicBezTo>
                  <a:pt x="16678" y="6189"/>
                  <a:pt x="9196" y="2448"/>
                  <a:pt x="0" y="2451"/>
                </a:cubicBezTo>
                <a:close/>
              </a:path>
            </a:pathLst>
          </a:custGeom>
          <a:solidFill>
            <a:srgbClr val="25733A"/>
          </a:solidFill>
          <a:ln w="12700">
            <a:miter lim="400000"/>
          </a:ln>
        </p:spPr>
        <p:txBody>
          <a:bodyPr lIns="22860" rIns="2286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500">
                <a:latin typeface="+mn-lt"/>
                <a:ea typeface="+mn-ea"/>
                <a:cs typeface="+mn-cs"/>
                <a:sym typeface="Lato Light"/>
              </a:defRPr>
            </a:pPr>
            <a:endParaRPr kumimoji="0" sz="3250" b="0" i="0" u="none" strike="noStrike" kern="120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31" name="หัวเรื่อง 01">
            <a:extLst>
              <a:ext uri="{FF2B5EF4-FFF2-40B4-BE49-F238E27FC236}">
                <a16:creationId xmlns:a16="http://schemas.microsoft.com/office/drawing/2014/main" id="{00694D7E-8338-4FF9-8555-3FF42E32D10C}"/>
              </a:ext>
            </a:extLst>
          </p:cNvPr>
          <p:cNvSpPr txBox="1"/>
          <p:nvPr/>
        </p:nvSpPr>
        <p:spPr>
          <a:xfrm>
            <a:off x="2400332" y="1217867"/>
            <a:ext cx="7734268" cy="49705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22860" rIns="22860" anchor="ctr">
            <a:spAutoFit/>
          </a:bodyPr>
          <a:lstStyle>
            <a:lvl1pPr>
              <a:defRPr sz="4500">
                <a:solidFill>
                  <a:srgbClr val="FFFFFF"/>
                </a:solidFill>
                <a:latin typeface="DB Helvethaica X 75 Bd"/>
                <a:ea typeface="DB Helvethaica X 75 Bd"/>
                <a:cs typeface="DB Helvethaica X 75 Bd"/>
                <a:sym typeface="DB Helvethaica X 75 Bd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2800" b="1" i="0" u="none" strike="noStrike" kern="1200" cap="none" spc="0" normalizeH="0" baseline="0" noProof="0">
                <a:ln>
                  <a:noFill/>
                </a:ln>
                <a:solidFill>
                  <a:srgbClr val="FFFF99"/>
                </a:solidFill>
                <a:effectLst/>
                <a:uLnTx/>
                <a:uFillTx/>
                <a:latin typeface="TH SarabunPSK" panose="020B0500040200020003" pitchFamily="34" charset="-34"/>
                <a:cs typeface="TH SarabunPSK" panose="020B0500040200020003" pitchFamily="34" charset="-34"/>
                <a:sym typeface="DB Helvethaica X 75 Bd"/>
              </a:rPr>
              <a:t>กรอบงานที่ </a:t>
            </a: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rgbClr val="FFFF99"/>
                </a:solidFill>
                <a:effectLst/>
                <a:uLnTx/>
                <a:uFillTx/>
                <a:latin typeface="TH SarabunPSK" panose="020B0500040200020003" pitchFamily="34" charset="-34"/>
                <a:cs typeface="TH SarabunPSK" panose="020B0500040200020003" pitchFamily="34" charset="-34"/>
                <a:sym typeface="DB Helvethaica X 75 Bd"/>
              </a:rPr>
              <a:t>2 </a:t>
            </a:r>
            <a:r>
              <a:rPr kumimoji="0" lang="th-TH" sz="2800" b="1" i="0" u="none" strike="noStrike" kern="1200" cap="none" spc="0" normalizeH="0" baseline="0" noProof="0">
                <a:ln>
                  <a:noFill/>
                </a:ln>
                <a:solidFill>
                  <a:srgbClr val="FFFF99"/>
                </a:solidFill>
                <a:effectLst/>
                <a:uLnTx/>
                <a:uFillTx/>
                <a:latin typeface="TH SarabunPSK" panose="020B0500040200020003" pitchFamily="34" charset="-34"/>
                <a:cs typeface="TH SarabunPSK" panose="020B0500040200020003" pitchFamily="34" charset="-34"/>
                <a:sym typeface="DB Helvethaica X 75 Bd"/>
              </a:rPr>
              <a:t>การส่งเสริมพัฒนาบุคลากรการและผลิตภัณฑ์ เพื่อผลักดันงานวิจัยและนวัตกรรมด้านผลิตภัณฑ์ </a:t>
            </a: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rgbClr val="FFFF99"/>
                </a:solidFill>
                <a:effectLst/>
                <a:uLnTx/>
                <a:uFillTx/>
                <a:latin typeface="TH SarabunPSK" panose="020B0500040200020003" pitchFamily="34" charset="-34"/>
                <a:cs typeface="TH SarabunPSK" panose="020B0500040200020003" pitchFamily="34" charset="-34"/>
                <a:sym typeface="DB Helvethaica X 75 Bd"/>
              </a:rPr>
              <a:t>ATMPs </a:t>
            </a:r>
            <a:r>
              <a:rPr kumimoji="0" lang="th-TH" sz="2800" b="1" i="0" u="none" strike="noStrike" kern="1200" cap="none" spc="0" normalizeH="0" baseline="0" noProof="0">
                <a:ln>
                  <a:noFill/>
                </a:ln>
                <a:solidFill>
                  <a:srgbClr val="FFFF99"/>
                </a:solidFill>
                <a:effectLst/>
                <a:uLnTx/>
                <a:uFillTx/>
                <a:latin typeface="TH SarabunPSK" panose="020B0500040200020003" pitchFamily="34" charset="-34"/>
                <a:cs typeface="TH SarabunPSK" panose="020B0500040200020003" pitchFamily="34" charset="-34"/>
                <a:sym typeface="DB Helvethaica X 75 Bd"/>
              </a:rPr>
              <a:t>และสร้างเครือข่ายการกำกับดูแลผลิตภัณฑ์ </a:t>
            </a: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rgbClr val="FFFF99"/>
                </a:solidFill>
                <a:effectLst/>
                <a:uLnTx/>
                <a:uFillTx/>
                <a:latin typeface="TH SarabunPSK" panose="020B0500040200020003" pitchFamily="34" charset="-34"/>
                <a:cs typeface="TH SarabunPSK" panose="020B0500040200020003" pitchFamily="34" charset="-34"/>
                <a:sym typeface="DB Helvethaica X 75 Bd"/>
              </a:rPr>
              <a:t>ATMPs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2800" b="1" i="0" u="none" strike="noStrike" kern="1200" cap="none" spc="0" normalizeH="0" baseline="0" noProof="0">
              <a:ln>
                <a:noFill/>
              </a:ln>
              <a:solidFill>
                <a:srgbClr val="FFFF99"/>
              </a:solidFill>
              <a:effectLst/>
              <a:uLnTx/>
              <a:uFillTx/>
              <a:latin typeface="TH SarabunPSK" panose="020B0500040200020003" pitchFamily="34" charset="-34"/>
              <a:cs typeface="TH SarabunPSK" panose="020B0500040200020003" pitchFamily="34" charset="-34"/>
              <a:sym typeface="DB Helvethaica X 75 Bd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th-TH" sz="25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H SarabunPSK" panose="020B0500040200020003" pitchFamily="34" charset="-34"/>
                <a:ea typeface="TH SarabunPSK" panose="020B0500040200020003" pitchFamily="34" charset="-34"/>
                <a:cs typeface="TH SarabunPSK" panose="020B0500040200020003" pitchFamily="34" charset="-34"/>
                <a:sym typeface="DB Helvethaica X 75 Bd"/>
              </a:rPr>
              <a:t>การจัดทำหลักสูตร </a:t>
            </a:r>
            <a:r>
              <a:rPr kumimoji="0" lang="en-US" sz="25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H SarabunPSK" panose="020B0500040200020003" pitchFamily="34" charset="-34"/>
                <a:ea typeface="TH SarabunPSK" panose="020B0500040200020003" pitchFamily="34" charset="-34"/>
                <a:cs typeface="TH SarabunPSK" panose="020B0500040200020003" pitchFamily="34" charset="-34"/>
                <a:sym typeface="DB Helvethaica X 75 Bd"/>
              </a:rPr>
              <a:t>Regulatory Science/</a:t>
            </a:r>
            <a:r>
              <a:rPr kumimoji="0" lang="th-TH" sz="25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H SarabunPSK" panose="020B0500040200020003" pitchFamily="34" charset="-34"/>
                <a:ea typeface="TH SarabunPSK" panose="020B0500040200020003" pitchFamily="34" charset="-34"/>
                <a:cs typeface="TH SarabunPSK" panose="020B0500040200020003" pitchFamily="34" charset="-34"/>
                <a:sym typeface="DB Helvethaica X 75 Bd"/>
              </a:rPr>
              <a:t>จัดฝึกอบรมเชิงปฏิบัติการ พัฒนาบุคลากรทั้งในหน่วยงานกำกับดูแล</a:t>
            </a:r>
            <a:r>
              <a:rPr kumimoji="0" lang="en-US" sz="25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H SarabunPSK" panose="020B0500040200020003" pitchFamily="34" charset="-34"/>
                <a:ea typeface="TH SarabunPSK" panose="020B0500040200020003" pitchFamily="34" charset="-34"/>
                <a:cs typeface="TH SarabunPSK" panose="020B0500040200020003" pitchFamily="34" charset="-34"/>
                <a:sym typeface="DB Helvethaica X 75 Bd"/>
              </a:rPr>
              <a:t> </a:t>
            </a:r>
            <a:r>
              <a:rPr kumimoji="0" lang="th-TH" sz="25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H SarabunPSK" panose="020B0500040200020003" pitchFamily="34" charset="-34"/>
                <a:ea typeface="TH SarabunPSK" panose="020B0500040200020003" pitchFamily="34" charset="-34"/>
                <a:cs typeface="TH SarabunPSK" panose="020B0500040200020003" pitchFamily="34" charset="-34"/>
                <a:sym typeface="DB Helvethaica X 75 Bd"/>
              </a:rPr>
              <a:t>ก่อนและหลังออกสู่ตลาด หน่วยงานด้านจริยธรรมการวิจัย และบุคลากรทางการแพทย์ด้านชีววัตถุ และผลิตภัณฑ์ </a:t>
            </a:r>
            <a:r>
              <a:rPr kumimoji="0" lang="en-US" sz="25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H SarabunPSK" panose="020B0500040200020003" pitchFamily="34" charset="-34"/>
                <a:ea typeface="TH SarabunPSK" panose="020B0500040200020003" pitchFamily="34" charset="-34"/>
                <a:cs typeface="TH SarabunPSK" panose="020B0500040200020003" pitchFamily="34" charset="-34"/>
                <a:sym typeface="DB Helvethaica X 75 Bd"/>
              </a:rPr>
              <a:t>ATMPs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th-TH" sz="25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H SarabunPSK" panose="020B0500040200020003" pitchFamily="34" charset="-34"/>
                <a:ea typeface="TH SarabunPSK" panose="020B0500040200020003" pitchFamily="34" charset="-34"/>
                <a:cs typeface="TH SarabunPSK" panose="020B0500040200020003" pitchFamily="34" charset="-34"/>
                <a:sym typeface="DB Helvethaica X 75 Bd"/>
              </a:rPr>
              <a:t>การจัดทำข้อกำหนด/หลักเกณฑ์/มาตรฐาน/แนวทางปฏิบัติสำหรับการรักษา</a:t>
            </a:r>
            <a:r>
              <a:rPr kumimoji="0" lang="en-US" sz="25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H SarabunPSK" panose="020B0500040200020003" pitchFamily="34" charset="-34"/>
                <a:ea typeface="TH SarabunPSK" panose="020B0500040200020003" pitchFamily="34" charset="-34"/>
                <a:cs typeface="TH SarabunPSK" panose="020B0500040200020003" pitchFamily="34" charset="-34"/>
                <a:sym typeface="DB Helvethaica X 75 Bd"/>
              </a:rPr>
              <a:t> </a:t>
            </a:r>
            <a:r>
              <a:rPr kumimoji="0" lang="th-TH" sz="25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H SarabunPSK" panose="020B0500040200020003" pitchFamily="34" charset="-34"/>
                <a:ea typeface="TH SarabunPSK" panose="020B0500040200020003" pitchFamily="34" charset="-34"/>
                <a:cs typeface="TH SarabunPSK" panose="020B0500040200020003" pitchFamily="34" charset="-34"/>
                <a:sym typeface="DB Helvethaica X 75 Bd"/>
              </a:rPr>
              <a:t>โรคด้วย </a:t>
            </a:r>
            <a:r>
              <a:rPr kumimoji="0" lang="en-US" sz="25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H SarabunPSK" panose="020B0500040200020003" pitchFamily="34" charset="-34"/>
                <a:ea typeface="TH SarabunPSK" panose="020B0500040200020003" pitchFamily="34" charset="-34"/>
                <a:cs typeface="TH SarabunPSK" panose="020B0500040200020003" pitchFamily="34" charset="-34"/>
                <a:sym typeface="DB Helvethaica X 75 Bd"/>
              </a:rPr>
              <a:t>ATMPs </a:t>
            </a:r>
            <a:r>
              <a:rPr kumimoji="0" lang="th-TH" sz="25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H SarabunPSK" panose="020B0500040200020003" pitchFamily="34" charset="-34"/>
                <a:ea typeface="TH SarabunPSK" panose="020B0500040200020003" pitchFamily="34" charset="-34"/>
                <a:cs typeface="TH SarabunPSK" panose="020B0500040200020003" pitchFamily="34" charset="-34"/>
                <a:sym typeface="DB Helvethaica X 75 Bd"/>
              </a:rPr>
              <a:t>เพื่อสนับสนุน ให้เกิดการเร่งผลิตภัณฑ์ไทย เช่น </a:t>
            </a:r>
            <a:r>
              <a:rPr kumimoji="0" lang="en-US" sz="25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H SarabunPSK" panose="020B0500040200020003" pitchFamily="34" charset="-34"/>
                <a:ea typeface="TH SarabunPSK" panose="020B0500040200020003" pitchFamily="34" charset="-34"/>
                <a:cs typeface="TH SarabunPSK" panose="020B0500040200020003" pitchFamily="34" charset="-34"/>
                <a:sym typeface="DB Helvethaica X 75 Bd"/>
              </a:rPr>
              <a:t>CAR-CD19 T cell </a:t>
            </a:r>
            <a:r>
              <a:rPr kumimoji="0" lang="th-TH" sz="25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H SarabunPSK" panose="020B0500040200020003" pitchFamily="34" charset="-34"/>
                <a:ea typeface="TH SarabunPSK" panose="020B0500040200020003" pitchFamily="34" charset="-34"/>
                <a:cs typeface="TH SarabunPSK" panose="020B0500040200020003" pitchFamily="34" charset="-34"/>
                <a:sym typeface="DB Helvethaica X 75 Bd"/>
              </a:rPr>
              <a:t>หรือ ผลิตภัณฑ์ </a:t>
            </a:r>
            <a:r>
              <a:rPr kumimoji="0" lang="en-US" sz="25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H SarabunPSK" panose="020B0500040200020003" pitchFamily="34" charset="-34"/>
                <a:ea typeface="TH SarabunPSK" panose="020B0500040200020003" pitchFamily="34" charset="-34"/>
                <a:cs typeface="TH SarabunPSK" panose="020B0500040200020003" pitchFamily="34" charset="-34"/>
                <a:sym typeface="DB Helvethaica X 75 Bd"/>
              </a:rPr>
              <a:t> ATMPs </a:t>
            </a:r>
            <a:r>
              <a:rPr kumimoji="0" lang="th-TH" sz="25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H SarabunPSK" panose="020B0500040200020003" pitchFamily="34" charset="-34"/>
                <a:ea typeface="TH SarabunPSK" panose="020B0500040200020003" pitchFamily="34" charset="-34"/>
                <a:cs typeface="TH SarabunPSK" panose="020B0500040200020003" pitchFamily="34" charset="-34"/>
                <a:sym typeface="DB Helvethaica X 75 Bd"/>
              </a:rPr>
              <a:t>ที่ผ่าน </a:t>
            </a:r>
            <a:r>
              <a:rPr kumimoji="0" lang="en-US" sz="25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H SarabunPSK" panose="020B0500040200020003" pitchFamily="34" charset="-34"/>
                <a:ea typeface="TH SarabunPSK" panose="020B0500040200020003" pitchFamily="34" charset="-34"/>
                <a:cs typeface="TH SarabunPSK" panose="020B0500040200020003" pitchFamily="34" charset="-34"/>
                <a:sym typeface="DB Helvethaica X 75 Bd"/>
              </a:rPr>
              <a:t>TRL 8 </a:t>
            </a:r>
            <a:r>
              <a:rPr kumimoji="0" lang="th-TH" sz="25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H SarabunPSK" panose="020B0500040200020003" pitchFamily="34" charset="-34"/>
                <a:ea typeface="TH SarabunPSK" panose="020B0500040200020003" pitchFamily="34" charset="-34"/>
                <a:cs typeface="TH SarabunPSK" panose="020B0500040200020003" pitchFamily="34" charset="-34"/>
                <a:sym typeface="DB Helvethaica X 75 Bd"/>
              </a:rPr>
              <a:t>เข้าสู่การขึ้นทะเบียน</a:t>
            </a:r>
            <a:endParaRPr kumimoji="0" lang="en-US" sz="25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H SarabunPSK" panose="020B0500040200020003" pitchFamily="34" charset="-34"/>
              <a:ea typeface="TH SarabunPSK" panose="020B0500040200020003" pitchFamily="34" charset="-34"/>
              <a:cs typeface="TH SarabunPSK" panose="020B0500040200020003" pitchFamily="34" charset="-34"/>
              <a:sym typeface="DB Helvethaica X 75 Bd"/>
            </a:endParaRPr>
          </a:p>
          <a:p>
            <a:pPr marL="346075" marR="0" lvl="0" indent="-3460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th-TH" sz="25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H SarabunPSK" panose="020B0500040200020003" pitchFamily="34" charset="-34"/>
                <a:ea typeface="TH SarabunPSK" panose="020B0500040200020003" pitchFamily="34" charset="-34"/>
                <a:cs typeface="TH SarabunPSK" panose="020B0500040200020003" pitchFamily="34" charset="-34"/>
                <a:sym typeface="DB Helvethaica X 75 Bd"/>
              </a:rPr>
              <a:t>การพัฒนาผลิตภัณฑ์และบริการด้านผลิตภัณฑ์ </a:t>
            </a:r>
            <a:r>
              <a:rPr kumimoji="0" lang="en-US" sz="25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H SarabunPSK" panose="020B0500040200020003" pitchFamily="34" charset="-34"/>
                <a:ea typeface="TH SarabunPSK" panose="020B0500040200020003" pitchFamily="34" charset="-34"/>
                <a:cs typeface="TH SarabunPSK" panose="020B0500040200020003" pitchFamily="34" charset="-34"/>
                <a:sym typeface="DB Helvethaica X 75 Bd"/>
              </a:rPr>
              <a:t>ATMPs </a:t>
            </a:r>
            <a:r>
              <a:rPr kumimoji="0" lang="th-TH" sz="25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H SarabunPSK" panose="020B0500040200020003" pitchFamily="34" charset="-34"/>
                <a:ea typeface="TH SarabunPSK" panose="020B0500040200020003" pitchFamily="34" charset="-34"/>
                <a:cs typeface="TH SarabunPSK" panose="020B0500040200020003" pitchFamily="34" charset="-34"/>
                <a:sym typeface="DB Helvethaica X 75 Bd"/>
              </a:rPr>
              <a:t>และยาชีววัตถุ</a:t>
            </a:r>
            <a:r>
              <a:rPr kumimoji="0" lang="en-US" sz="25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H SarabunPSK" panose="020B0500040200020003" pitchFamily="34" charset="-34"/>
                <a:ea typeface="TH SarabunPSK" panose="020B0500040200020003" pitchFamily="34" charset="-34"/>
                <a:cs typeface="TH SarabunPSK" panose="020B0500040200020003" pitchFamily="34" charset="-34"/>
                <a:sym typeface="DB Helvethaica X 75 Bd"/>
              </a:rPr>
              <a:t> </a:t>
            </a:r>
            <a:endParaRPr kumimoji="0" lang="th-TH" sz="25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H SarabunPSK" panose="020B0500040200020003" pitchFamily="34" charset="-34"/>
              <a:ea typeface="TH SarabunPSK" panose="020B0500040200020003" pitchFamily="34" charset="-34"/>
              <a:cs typeface="TH SarabunPSK" panose="020B0500040200020003" pitchFamily="34" charset="-34"/>
              <a:sym typeface="DB Helvethaica X 75 Bd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Tx/>
              <a:buFontTx/>
              <a:buNone/>
              <a:tabLst/>
              <a:defRPr/>
            </a:pPr>
            <a:r>
              <a:rPr kumimoji="0" lang="th-TH" sz="25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H SarabunPSK" panose="020B0500040200020003" pitchFamily="34" charset="-34"/>
                <a:ea typeface="TH SarabunPSK" panose="020B0500040200020003" pitchFamily="34" charset="-34"/>
                <a:cs typeface="TH SarabunPSK" panose="020B0500040200020003" pitchFamily="34" charset="-34"/>
                <a:sym typeface="DB Helvethaica X 75 Bd"/>
              </a:rPr>
              <a:t>     ในระดับ </a:t>
            </a:r>
            <a:r>
              <a:rPr kumimoji="0" lang="en-US" sz="25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H SarabunPSK" panose="020B0500040200020003" pitchFamily="34" charset="-34"/>
                <a:ea typeface="TH SarabunPSK" panose="020B0500040200020003" pitchFamily="34" charset="-34"/>
                <a:cs typeface="TH SarabunPSK" panose="020B0500040200020003" pitchFamily="34" charset="-34"/>
                <a:sym typeface="DB Helvethaica X 75 Bd"/>
              </a:rPr>
              <a:t>TRL 7-9</a:t>
            </a:r>
          </a:p>
        </p:txBody>
      </p:sp>
      <p:sp>
        <p:nvSpPr>
          <p:cNvPr id="450" name="Shape"/>
          <p:cNvSpPr/>
          <p:nvPr/>
        </p:nvSpPr>
        <p:spPr>
          <a:xfrm>
            <a:off x="1736788" y="903303"/>
            <a:ext cx="698909" cy="280945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0"/>
                </a:moveTo>
                <a:lnTo>
                  <a:pt x="21600" y="15569"/>
                </a:lnTo>
                <a:lnTo>
                  <a:pt x="0" y="21600"/>
                </a:lnTo>
                <a:cubicBezTo>
                  <a:pt x="10" y="18170"/>
                  <a:pt x="19" y="14741"/>
                  <a:pt x="29" y="11311"/>
                </a:cubicBezTo>
                <a:lnTo>
                  <a:pt x="21600" y="0"/>
                </a:lnTo>
                <a:close/>
              </a:path>
            </a:pathLst>
          </a:custGeom>
          <a:solidFill>
            <a:srgbClr val="2E6B73"/>
          </a:solidFill>
          <a:ln w="12700" cap="flat">
            <a:noFill/>
            <a:miter lim="400000"/>
          </a:ln>
          <a:effectLst/>
        </p:spPr>
        <p:txBody>
          <a:bodyPr wrap="square" lIns="22860" tIns="22860" rIns="22860" bIns="22860" numCol="1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300">
                <a:solidFill>
                  <a:srgbClr val="FFFFFF"/>
                </a:solidFill>
                <a:latin typeface="+mn-lt"/>
                <a:ea typeface="+mn-ea"/>
                <a:cs typeface="+mn-cs"/>
                <a:sym typeface="Lato Light"/>
              </a:defRPr>
            </a:pPr>
            <a:endParaRPr kumimoji="0" sz="31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E3E40486-E262-43F5-8E6F-81CE05C8DBD7}"/>
              </a:ext>
            </a:extLst>
          </p:cNvPr>
          <p:cNvSpPr txBox="1">
            <a:spLocks/>
          </p:cNvSpPr>
          <p:nvPr/>
        </p:nvSpPr>
        <p:spPr>
          <a:xfrm>
            <a:off x="7433" y="8368"/>
            <a:ext cx="9581746" cy="836558"/>
          </a:xfrm>
          <a:prstGeom prst="rect">
            <a:avLst/>
          </a:prstGeom>
          <a:gradFill>
            <a:gsLst>
              <a:gs pos="0">
                <a:srgbClr val="5B9BD5">
                  <a:lumMod val="75000"/>
                </a:srgbClr>
              </a:gs>
              <a:gs pos="74000">
                <a:srgbClr val="4472C4">
                  <a:lumMod val="45000"/>
                  <a:lumOff val="55000"/>
                </a:srgbClr>
              </a:gs>
              <a:gs pos="83000">
                <a:srgbClr val="4472C4">
                  <a:lumMod val="45000"/>
                  <a:lumOff val="55000"/>
                </a:srgbClr>
              </a:gs>
              <a:gs pos="100000">
                <a:srgbClr val="4472C4">
                  <a:lumMod val="30000"/>
                  <a:lumOff val="70000"/>
                </a:srgbClr>
              </a:gs>
            </a:gsLst>
            <a:lin ang="5400000" scaled="1"/>
          </a:gra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altLang="ja-JP" sz="4000" b="1" i="0" u="none" strike="noStrike" kern="1200" cap="none" spc="0" normalizeH="0" baseline="0" noProof="0">
                <a:ln>
                  <a:noFill/>
                </a:ln>
                <a:solidFill>
                  <a:srgbClr val="1C1C1C"/>
                </a:solidFill>
                <a:effectLst/>
                <a:uLnTx/>
                <a:uFillTx/>
                <a:latin typeface="TH SarabunPSK" panose="020B0500040200020003" pitchFamily="34" charset="-34"/>
                <a:ea typeface="Lato Light"/>
                <a:cs typeface="TH SarabunPSK" panose="020B0500040200020003" pitchFamily="34" charset="-34"/>
              </a:rPr>
              <a:t>ขอบเขตการสนับสนุนโครงการ</a:t>
            </a:r>
            <a:r>
              <a:rPr kumimoji="0" lang="th-TH" sz="4000" b="1" i="0" u="none" strike="noStrike" kern="1200" cap="none" spc="0" normalizeH="0" baseline="0" noProof="0">
                <a:ln>
                  <a:noFill/>
                </a:ln>
                <a:solidFill>
                  <a:srgbClr val="1C1C1C"/>
                </a:solidFill>
                <a:effectLst/>
                <a:uLnTx/>
                <a:uFillTx/>
                <a:latin typeface="TH SarabunPSK" panose="020B0500040200020003" pitchFamily="34" charset="-34"/>
                <a:cs typeface="TH SarabunPSK" panose="020B0500040200020003" pitchFamily="34" charset="-34"/>
                <a:sym typeface="DB Helvethaica X 35 Thin"/>
              </a:rPr>
              <a:t>ด้าน</a:t>
            </a: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1C1C1C"/>
                </a:solidFill>
                <a:effectLst/>
                <a:uLnTx/>
                <a:uFillTx/>
                <a:latin typeface="TH SarabunPSK" panose="020B0500040200020003" pitchFamily="34" charset="-34"/>
                <a:cs typeface="TH SarabunPSK" panose="020B0500040200020003" pitchFamily="34" charset="-34"/>
                <a:sym typeface="DB Helvethaica X 35 Thin"/>
              </a:rPr>
              <a:t> ATMPs </a:t>
            </a:r>
            <a:r>
              <a:rPr kumimoji="0" lang="th-TH" sz="4000" b="1" i="0" u="none" strike="noStrike" kern="1200" cap="none" spc="0" normalizeH="0" baseline="0" noProof="0">
                <a:ln>
                  <a:noFill/>
                </a:ln>
                <a:solidFill>
                  <a:srgbClr val="1C1C1C"/>
                </a:solidFill>
                <a:effectLst/>
                <a:uLnTx/>
                <a:uFillTx/>
                <a:latin typeface="TH SarabunPSK" panose="020B0500040200020003" pitchFamily="34" charset="-34"/>
                <a:cs typeface="TH SarabunPSK" panose="020B0500040200020003" pitchFamily="34" charset="-34"/>
                <a:sym typeface="DB Helvethaica X 35 Thin"/>
              </a:rPr>
              <a:t>และชีววัตถุ</a:t>
            </a:r>
            <a:endParaRPr kumimoji="0" lang="th-TH" altLang="ja-JP" sz="4000" b="1" i="0" u="none" strike="noStrike" kern="1200" cap="none" spc="0" normalizeH="0" baseline="0" noProof="0">
              <a:ln>
                <a:noFill/>
              </a:ln>
              <a:solidFill>
                <a:srgbClr val="1C1C1C"/>
              </a:solidFill>
              <a:effectLst/>
              <a:uLnTx/>
              <a:uFillTx/>
              <a:latin typeface="TH SarabunPSK" panose="020B0500040200020003" pitchFamily="34" charset="-34"/>
              <a:ea typeface="Lato Light"/>
              <a:cs typeface="TH SarabunPSK" panose="020B0500040200020003" pitchFamily="34" charset="-34"/>
            </a:endParaRPr>
          </a:p>
        </p:txBody>
      </p:sp>
      <p:pic>
        <p:nvPicPr>
          <p:cNvPr id="18" name="Picture 17" descr="A picture containing text, clock&#10;&#10;Description automatically generated">
            <a:extLst>
              <a:ext uri="{FF2B5EF4-FFF2-40B4-BE49-F238E27FC236}">
                <a16:creationId xmlns:a16="http://schemas.microsoft.com/office/drawing/2014/main" id="{E55E126F-54B3-4E21-AA9F-8F36880DAE57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8400" y="108996"/>
            <a:ext cx="1749180" cy="635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2204842"/>
      </p:ext>
    </p:extLst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E647F59-AF4B-4F03-92C8-B1007C81D9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C981FEF-19B9-4885-80CB-A60E238ABFA9}" type="slidenum">
              <a:rPr kumimoji="0" lang="th-TH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th-TH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Cordia New" panose="020B0304020202020204" pitchFamily="34" charset="-34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565710A-5E92-4D04-8740-3F2D154F96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00300" y="4830844"/>
            <a:ext cx="9791700" cy="202408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D5EA1D0-3986-477C-9646-0798236EB8C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73173"/>
          <a:stretch/>
        </p:blipFill>
        <p:spPr>
          <a:xfrm flipH="1">
            <a:off x="-5080" y="4848447"/>
            <a:ext cx="2405380" cy="2024083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2F493A09-A6D5-4A67-8DDA-B006D9BF0AD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52117" y="0"/>
            <a:ext cx="2101273" cy="7620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73233201-82E0-41CD-8E92-D9C9EF59DD77}"/>
              </a:ext>
            </a:extLst>
          </p:cNvPr>
          <p:cNvSpPr/>
          <p:nvPr/>
        </p:nvSpPr>
        <p:spPr>
          <a:xfrm>
            <a:off x="1371600" y="1315019"/>
            <a:ext cx="9661008" cy="1973232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5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ข้อกำหนดในการพิจารณาข้อเสนอโครงการ</a:t>
            </a:r>
          </a:p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5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ด้านการแพทย์จีโนม</a:t>
            </a:r>
            <a:r>
              <a:rPr kumimoji="0" lang="th-TH" sz="5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ิกส์</a:t>
            </a: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 </a:t>
            </a:r>
            <a:r>
              <a:rPr kumimoji="0" lang="th-TH" sz="5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และการแพทย์แม่นยำ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9360B33-EF0E-4689-8CB6-9D245AF591A9}"/>
              </a:ext>
            </a:extLst>
          </p:cNvPr>
          <p:cNvSpPr/>
          <p:nvPr/>
        </p:nvSpPr>
        <p:spPr>
          <a:xfrm>
            <a:off x="636905" y="3421703"/>
            <a:ext cx="10918190" cy="16148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th-TH" sz="3200" b="1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50000"/>
                </a:srgbClr>
              </a:solidFill>
              <a:effectLst/>
              <a:uLnTx/>
              <a:uFillTx/>
              <a:latin typeface="TH SarabunPSK" panose="020B0500040200020003" pitchFamily="34" charset="-34"/>
              <a:ea typeface="Calibri" panose="020F0502020204030204" pitchFamily="34" charset="0"/>
              <a:cs typeface="TH SarabunPSK" panose="020B0500040200020003" pitchFamily="34" charset="-34"/>
            </a:endParaRPr>
          </a:p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เจ้าภาพร่วม แผนงาน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N1 (S1P1): </a:t>
            </a:r>
            <a:r>
              <a:rPr kumimoji="0" lang="th-TH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สร้างความสามารถและยกระดับการให้บริการ</a:t>
            </a:r>
            <a:r>
              <a:rPr kumimoji="0" lang="th-TH" sz="24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จีโนม</a:t>
            </a:r>
            <a:r>
              <a:rPr kumimoji="0" lang="th-TH" sz="2400" b="1" i="0" u="sng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ิกส์แ</a:t>
            </a:r>
            <a:r>
              <a:rPr kumimoji="0" lang="th-TH" sz="24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ละการแพทย์แม่นยำ</a:t>
            </a:r>
            <a:endParaRPr kumimoji="0" lang="en-US" sz="2400" b="1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H SarabunPSK" panose="020B0500040200020003" pitchFamily="34" charset="-34"/>
              <a:ea typeface="Calibri" panose="020F0502020204030204" pitchFamily="34" charset="0"/>
              <a:cs typeface="TH SarabunPSK" panose="020B0500040200020003" pitchFamily="34" charset="-34"/>
            </a:endParaRPr>
          </a:p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เพื่อให้เกิดบริการการรักษาที่มีความแม่นยำสูง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H SarabunPSK" panose="020B0500040200020003" pitchFamily="34" charset="-34"/>
              <a:ea typeface="+mn-ea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8429941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グループ化 4">
            <a:extLst>
              <a:ext uri="{FF2B5EF4-FFF2-40B4-BE49-F238E27FC236}">
                <a16:creationId xmlns:a16="http://schemas.microsoft.com/office/drawing/2014/main" id="{A6B3058B-DC64-E097-BFA6-811CE52F4E9C}"/>
              </a:ext>
            </a:extLst>
          </p:cNvPr>
          <p:cNvGrpSpPr/>
          <p:nvPr/>
        </p:nvGrpSpPr>
        <p:grpSpPr>
          <a:xfrm>
            <a:off x="-5080" y="4848447"/>
            <a:ext cx="12197080" cy="2030111"/>
            <a:chOff x="-5080" y="4848447"/>
            <a:chExt cx="12197080" cy="2030111"/>
          </a:xfrm>
        </p:grpSpPr>
        <p:pic>
          <p:nvPicPr>
            <p:cNvPr id="25" name="Picture 6">
              <a:extLst>
                <a:ext uri="{FF2B5EF4-FFF2-40B4-BE49-F238E27FC236}">
                  <a16:creationId xmlns:a16="http://schemas.microsoft.com/office/drawing/2014/main" id="{8B85C005-83BB-BE1F-FAC8-01D0CC5237E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400300" y="4854475"/>
              <a:ext cx="9791700" cy="2024083"/>
            </a:xfrm>
            <a:prstGeom prst="rect">
              <a:avLst/>
            </a:prstGeom>
          </p:spPr>
        </p:pic>
        <p:pic>
          <p:nvPicPr>
            <p:cNvPr id="26" name="Picture 7">
              <a:extLst>
                <a:ext uri="{FF2B5EF4-FFF2-40B4-BE49-F238E27FC236}">
                  <a16:creationId xmlns:a16="http://schemas.microsoft.com/office/drawing/2014/main" id="{2F8294AC-3101-E307-2BEF-D40BDD30493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r="73173"/>
            <a:stretch/>
          </p:blipFill>
          <p:spPr>
            <a:xfrm flipH="1">
              <a:off x="-5080" y="4848447"/>
              <a:ext cx="2405380" cy="2024083"/>
            </a:xfrm>
            <a:prstGeom prst="rect">
              <a:avLst/>
            </a:prstGeom>
          </p:spPr>
        </p:pic>
      </p:grp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C15DE463-4FEB-010C-5A1E-6B25729BF2F3}"/>
              </a:ext>
            </a:extLst>
          </p:cNvPr>
          <p:cNvSpPr/>
          <p:nvPr/>
        </p:nvSpPr>
        <p:spPr>
          <a:xfrm>
            <a:off x="-6654" y="2074995"/>
            <a:ext cx="12192000" cy="4561690"/>
          </a:xfrm>
          <a:prstGeom prst="rect">
            <a:avLst/>
          </a:prstGeom>
          <a:solidFill>
            <a:srgbClr val="FFFFFF"/>
          </a:solidFill>
          <a:ln w="1270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lvl="0" indent="0" algn="l" defTabSz="1828433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ja-JP" altLang="en-US" sz="3600" b="0" i="0" u="none" strike="noStrike" kern="120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4" name="Shape"/>
          <p:cNvSpPr/>
          <p:nvPr/>
        </p:nvSpPr>
        <p:spPr>
          <a:xfrm>
            <a:off x="2273118" y="1392929"/>
            <a:ext cx="9498324" cy="367649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3241" y="6743"/>
                </a:moveTo>
                <a:lnTo>
                  <a:pt x="3241" y="6743"/>
                </a:lnTo>
                <a:close/>
                <a:moveTo>
                  <a:pt x="4966" y="0"/>
                </a:moveTo>
                <a:lnTo>
                  <a:pt x="19875" y="0"/>
                </a:lnTo>
                <a:cubicBezTo>
                  <a:pt x="20828" y="0"/>
                  <a:pt x="21600" y="3019"/>
                  <a:pt x="21600" y="6743"/>
                </a:cubicBezTo>
                <a:lnTo>
                  <a:pt x="21600" y="6743"/>
                </a:lnTo>
                <a:cubicBezTo>
                  <a:pt x="21600" y="10467"/>
                  <a:pt x="20828" y="13486"/>
                  <a:pt x="19875" y="13486"/>
                </a:cubicBezTo>
                <a:lnTo>
                  <a:pt x="4966" y="13486"/>
                </a:lnTo>
                <a:cubicBezTo>
                  <a:pt x="4609" y="13486"/>
                  <a:pt x="4277" y="13062"/>
                  <a:pt x="4002" y="12335"/>
                </a:cubicBezTo>
                <a:lnTo>
                  <a:pt x="3842" y="11820"/>
                </a:lnTo>
                <a:lnTo>
                  <a:pt x="0" y="21600"/>
                </a:lnTo>
                <a:lnTo>
                  <a:pt x="3467" y="10019"/>
                </a:lnTo>
                <a:lnTo>
                  <a:pt x="3377" y="9368"/>
                </a:lnTo>
                <a:cubicBezTo>
                  <a:pt x="3333" y="8964"/>
                  <a:pt x="3299" y="8541"/>
                  <a:pt x="3276" y="8102"/>
                </a:cubicBezTo>
                <a:lnTo>
                  <a:pt x="3241" y="6743"/>
                </a:lnTo>
                <a:lnTo>
                  <a:pt x="3276" y="5384"/>
                </a:lnTo>
                <a:cubicBezTo>
                  <a:pt x="3437" y="2311"/>
                  <a:pt x="4133" y="0"/>
                  <a:pt x="4966" y="0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22860" rIns="22860" anchor="ctr"/>
          <a:lstStyle/>
          <a:p>
            <a:pPr marL="0" marR="0" lvl="0" indent="0" algn="ctr" defTabSz="914217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Lato Light"/>
              </a:defRPr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495" name="Shape"/>
          <p:cNvSpPr/>
          <p:nvPr/>
        </p:nvSpPr>
        <p:spPr>
          <a:xfrm>
            <a:off x="2490373" y="4163431"/>
            <a:ext cx="8861390" cy="193444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4755" y="0"/>
                </a:moveTo>
                <a:lnTo>
                  <a:pt x="19853" y="0"/>
                </a:lnTo>
                <a:cubicBezTo>
                  <a:pt x="20818" y="0"/>
                  <a:pt x="21600" y="4835"/>
                  <a:pt x="21600" y="10800"/>
                </a:cubicBezTo>
                <a:lnTo>
                  <a:pt x="21600" y="10800"/>
                </a:lnTo>
                <a:cubicBezTo>
                  <a:pt x="21600" y="16765"/>
                  <a:pt x="20818" y="21600"/>
                  <a:pt x="19853" y="21600"/>
                </a:cubicBezTo>
                <a:lnTo>
                  <a:pt x="4755" y="21600"/>
                </a:lnTo>
                <a:cubicBezTo>
                  <a:pt x="4032" y="21600"/>
                  <a:pt x="3411" y="18880"/>
                  <a:pt x="3146" y="15004"/>
                </a:cubicBezTo>
                <a:lnTo>
                  <a:pt x="3079" y="13675"/>
                </a:lnTo>
                <a:lnTo>
                  <a:pt x="0" y="16794"/>
                </a:lnTo>
                <a:lnTo>
                  <a:pt x="3022" y="9990"/>
                </a:lnTo>
                <a:lnTo>
                  <a:pt x="3044" y="8623"/>
                </a:lnTo>
                <a:cubicBezTo>
                  <a:pt x="3207" y="3702"/>
                  <a:pt x="3911" y="0"/>
                  <a:pt x="4755" y="0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22860" rIns="22860" anchor="ctr"/>
          <a:lstStyle/>
          <a:p>
            <a:pPr marL="0" marR="0" lvl="0" indent="0" algn="ctr" defTabSz="914217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Lato Light"/>
              </a:defRPr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498" name="Circle"/>
          <p:cNvSpPr/>
          <p:nvPr/>
        </p:nvSpPr>
        <p:spPr>
          <a:xfrm>
            <a:off x="4245388" y="2179840"/>
            <a:ext cx="796835" cy="796835"/>
          </a:xfrm>
          <a:prstGeom prst="ellipse">
            <a:avLst/>
          </a:prstGeom>
          <a:solidFill>
            <a:srgbClr val="FFFFFF"/>
          </a:solidFill>
          <a:ln w="50800">
            <a:solidFill>
              <a:srgbClr val="2E6B73"/>
            </a:solidFill>
            <a:miter/>
          </a:ln>
        </p:spPr>
        <p:txBody>
          <a:bodyPr lIns="22860" rIns="22860" anchor="ctr"/>
          <a:lstStyle/>
          <a:p>
            <a:pPr marL="0" marR="0" lvl="0" indent="0" algn="ctr" defTabSz="914217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Lato Light"/>
              </a:defRPr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499" name="Circle"/>
          <p:cNvSpPr/>
          <p:nvPr/>
        </p:nvSpPr>
        <p:spPr>
          <a:xfrm>
            <a:off x="3983220" y="4616705"/>
            <a:ext cx="796835" cy="796835"/>
          </a:xfrm>
          <a:prstGeom prst="ellipse">
            <a:avLst/>
          </a:prstGeom>
          <a:solidFill>
            <a:srgbClr val="FFFFFF"/>
          </a:solidFill>
          <a:ln w="50800">
            <a:solidFill>
              <a:srgbClr val="384A7A"/>
            </a:solidFill>
            <a:miter/>
          </a:ln>
        </p:spPr>
        <p:txBody>
          <a:bodyPr lIns="22860" rIns="22860" anchor="ctr"/>
          <a:lstStyle/>
          <a:p>
            <a:pPr marL="0" marR="0" lvl="0" indent="0" algn="ctr" defTabSz="914217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Lato Light"/>
              </a:defRPr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502" name="หัวเรื่อง 01"/>
          <p:cNvSpPr txBox="1"/>
          <p:nvPr/>
        </p:nvSpPr>
        <p:spPr>
          <a:xfrm>
            <a:off x="6719176" y="1415184"/>
            <a:ext cx="2314416" cy="5232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22860" rIns="22860" anchor="ctr">
            <a:spAutoFit/>
          </a:bodyPr>
          <a:lstStyle>
            <a:lvl1pPr>
              <a:defRPr sz="4500">
                <a:solidFill>
                  <a:srgbClr val="FFFFFF"/>
                </a:solidFill>
                <a:latin typeface="DB Helvethaica X 75 Bd"/>
                <a:ea typeface="DB Helvethaica X 75 Bd"/>
                <a:cs typeface="DB Helvethaica X 75 Bd"/>
                <a:sym typeface="DB Helvethaica X 75 Bd"/>
              </a:defRPr>
            </a:lvl1pPr>
          </a:lstStyle>
          <a:p>
            <a:pPr marL="0" marR="0" lvl="0" indent="0" algn="l" defTabSz="914217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28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H SarabunPSK" panose="020B0500040200020003" pitchFamily="34" charset="-34"/>
                <a:cs typeface="TH SarabunPSK" panose="020B0500040200020003" pitchFamily="34" charset="-34"/>
                <a:sym typeface="DB Helvethaica X 75 Bd"/>
              </a:rPr>
              <a:t>เป้าหมาย</a:t>
            </a:r>
            <a:r>
              <a:rPr kumimoji="0" lang="en-US" sz="28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H SarabunPSK" panose="020B0500040200020003" pitchFamily="34" charset="-34"/>
                <a:cs typeface="TH SarabunPSK" panose="020B0500040200020003" pitchFamily="34" charset="-34"/>
                <a:sym typeface="DB Helvethaica X 75 Bd"/>
              </a:rPr>
              <a:t> </a:t>
            </a:r>
            <a:r>
              <a:rPr kumimoji="0" lang="th-TH" sz="28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H SarabunPSK" panose="020B0500040200020003" pitchFamily="34" charset="-34"/>
                <a:cs typeface="TH SarabunPSK" panose="020B0500040200020003" pitchFamily="34" charset="-34"/>
                <a:sym typeface="DB Helvethaica X 75 Bd"/>
              </a:rPr>
              <a:t>(</a:t>
            </a:r>
            <a:r>
              <a:rPr kumimoji="0" lang="en-US" sz="28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H SarabunPSK" panose="020B0500040200020003" pitchFamily="34" charset="-34"/>
                <a:cs typeface="TH SarabunPSK" panose="020B0500040200020003" pitchFamily="34" charset="-34"/>
                <a:sym typeface="DB Helvethaica X 75 Bd"/>
              </a:rPr>
              <a:t>Objective)</a:t>
            </a:r>
            <a:endParaRPr kumimoji="0" sz="28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H SarabunPSK" panose="020B0500040200020003" pitchFamily="34" charset="-34"/>
              <a:cs typeface="TH SarabunPSK" panose="020B0500040200020003" pitchFamily="34" charset="-34"/>
              <a:sym typeface="DB Helvethaica X 75 Bd"/>
            </a:endParaRPr>
          </a:p>
        </p:txBody>
      </p:sp>
      <p:sp>
        <p:nvSpPr>
          <p:cNvPr id="503" name="เริ่มสร้างสรรค์เนื้อหาด้วยตัวเองได้เลย!…"/>
          <p:cNvSpPr txBox="1"/>
          <p:nvPr/>
        </p:nvSpPr>
        <p:spPr>
          <a:xfrm>
            <a:off x="5203839" y="1865558"/>
            <a:ext cx="6117303" cy="18333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4372" tIns="54372" rIns="54372" bIns="54372" anchor="t">
            <a:spAutoFit/>
          </a:bodyPr>
          <a:lstStyle/>
          <a:p>
            <a:pPr marL="0" marR="0" lvl="0" indent="0" algn="thaiDist" defTabSz="543818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500">
                <a:solidFill>
                  <a:srgbClr val="FFFFFF"/>
                </a:solidFill>
                <a:latin typeface="DB Helvethaica X 35 Thin"/>
                <a:ea typeface="DB Helvethaica X 35 Thin"/>
                <a:cs typeface="DB Helvethaica X 35 Thin"/>
                <a:sym typeface="DB Helvethaica X 35 Thin"/>
              </a:defRPr>
            </a:pPr>
            <a:r>
              <a:rPr kumimoji="0" lang="th-TH" sz="2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H SarabunPSK" panose="020B0500040200020003" pitchFamily="34" charset="-34"/>
                <a:cs typeface="TH SarabunPSK" panose="020B0500040200020003" pitchFamily="34" charset="-34"/>
                <a:sym typeface="DB Helvethaica X 35 Thin"/>
              </a:rPr>
              <a:t>ประเทศไทยสามารถยกระดับในการให้บริการจีโนมิกส์และการแพทย์แม่นยำ สามารถให้บริการโดยโรงพยาบาลในประเทศได้อย่างแพร่หลาย โดยการใช้ผลงานวิจัย องค์ความรู้ เทคโนโลยีและนวัตกรรม</a:t>
            </a:r>
            <a:endParaRPr kumimoji="0" sz="28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H SarabunPSK" panose="020B0500040200020003" pitchFamily="34" charset="-34"/>
              <a:cs typeface="TH SarabunPSK" panose="020B0500040200020003" pitchFamily="34" charset="-34"/>
              <a:sym typeface="DB Helvethaica X 35 Thin"/>
            </a:endParaRPr>
          </a:p>
        </p:txBody>
      </p:sp>
      <p:sp>
        <p:nvSpPr>
          <p:cNvPr id="504" name="หัวเรื่อง 02"/>
          <p:cNvSpPr txBox="1"/>
          <p:nvPr/>
        </p:nvSpPr>
        <p:spPr>
          <a:xfrm>
            <a:off x="6694762" y="4210988"/>
            <a:ext cx="2522807" cy="5232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22860" rIns="22860" anchor="ctr">
            <a:spAutoFit/>
          </a:bodyPr>
          <a:lstStyle>
            <a:lvl1pPr>
              <a:defRPr sz="4500">
                <a:solidFill>
                  <a:srgbClr val="FFFFFF"/>
                </a:solidFill>
                <a:latin typeface="DB Helvethaica X 75 Bd"/>
                <a:ea typeface="DB Helvethaica X 75 Bd"/>
                <a:cs typeface="DB Helvethaica X 75 Bd"/>
                <a:sym typeface="DB Helvethaica X 75 Bd"/>
              </a:defRPr>
            </a:lvl1pPr>
          </a:lstStyle>
          <a:p>
            <a:pPr marL="0" marR="0" lvl="0" indent="0" algn="l" defTabSz="914217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28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H SarabunPSK" panose="020B0500040200020003" pitchFamily="34" charset="-34"/>
                <a:cs typeface="TH SarabunPSK" panose="020B0500040200020003" pitchFamily="34" charset="-34"/>
                <a:sym typeface="DB Helvethaica X 75 Bd"/>
              </a:rPr>
              <a:t>ผลสัมฤทธิ์ (</a:t>
            </a:r>
            <a:r>
              <a:rPr kumimoji="0" lang="en-US" sz="28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H SarabunPSK" panose="020B0500040200020003" pitchFamily="34" charset="-34"/>
                <a:cs typeface="TH SarabunPSK" panose="020B0500040200020003" pitchFamily="34" charset="-34"/>
                <a:sym typeface="DB Helvethaica X 75 Bd"/>
              </a:rPr>
              <a:t>Key Result)</a:t>
            </a:r>
            <a:endParaRPr kumimoji="0" sz="28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H SarabunPSK" panose="020B0500040200020003" pitchFamily="34" charset="-34"/>
              <a:cs typeface="TH SarabunPSK" panose="020B0500040200020003" pitchFamily="34" charset="-34"/>
              <a:sym typeface="DB Helvethaica X 75 Bd"/>
            </a:endParaRPr>
          </a:p>
        </p:txBody>
      </p:sp>
      <p:sp>
        <p:nvSpPr>
          <p:cNvPr id="505" name="เริ่มสร้างสรรค์เนื้อหาด้วยตัวเองได้เลย!…"/>
          <p:cNvSpPr txBox="1"/>
          <p:nvPr/>
        </p:nvSpPr>
        <p:spPr>
          <a:xfrm>
            <a:off x="5168934" y="4528669"/>
            <a:ext cx="4012989" cy="3441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4372" tIns="54372" rIns="54372" bIns="54372">
            <a:spAutoFit/>
          </a:bodyPr>
          <a:lstStyle/>
          <a:p>
            <a:pPr marL="0" marR="0" lvl="0" indent="0" algn="l" defTabSz="543818" rtl="0" eaLnBrk="1" fontAlgn="auto" latinLnBrk="0" hangingPunct="0">
              <a:lnSpc>
                <a:spcPts val="17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500">
                <a:solidFill>
                  <a:srgbClr val="FFFFFF"/>
                </a:solidFill>
                <a:latin typeface="DB Helvethaica X 35 Thin"/>
                <a:ea typeface="DB Helvethaica X 35 Thin"/>
                <a:cs typeface="DB Helvethaica X 35 Thin"/>
                <a:sym typeface="DB Helvethaica X 35 Thin"/>
              </a:defRPr>
            </a:pPr>
            <a:endParaRPr kumimoji="0" sz="175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H SarabunPSK" panose="020B0500040200020003" pitchFamily="34" charset="-34"/>
              <a:cs typeface="TH SarabunPSK" panose="020B0500040200020003" pitchFamily="34" charset="-34"/>
              <a:sym typeface="DB Helvethaica X 35 Thin"/>
            </a:endParaRPr>
          </a:p>
        </p:txBody>
      </p:sp>
      <p:sp>
        <p:nvSpPr>
          <p:cNvPr id="510" name="Shape"/>
          <p:cNvSpPr/>
          <p:nvPr/>
        </p:nvSpPr>
        <p:spPr>
          <a:xfrm>
            <a:off x="4452889" y="2334492"/>
            <a:ext cx="455485" cy="38774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2507" y="14440"/>
                </a:moveTo>
                <a:cubicBezTo>
                  <a:pt x="11961" y="14440"/>
                  <a:pt x="11514" y="14994"/>
                  <a:pt x="11514" y="15636"/>
                </a:cubicBezTo>
                <a:cubicBezTo>
                  <a:pt x="11514" y="16278"/>
                  <a:pt x="11961" y="16803"/>
                  <a:pt x="12507" y="16803"/>
                </a:cubicBezTo>
                <a:cubicBezTo>
                  <a:pt x="13078" y="16803"/>
                  <a:pt x="13525" y="16278"/>
                  <a:pt x="13525" y="15636"/>
                </a:cubicBezTo>
                <a:cubicBezTo>
                  <a:pt x="13525" y="14994"/>
                  <a:pt x="13078" y="14440"/>
                  <a:pt x="12507" y="14440"/>
                </a:cubicBezTo>
                <a:close/>
                <a:moveTo>
                  <a:pt x="12507" y="13681"/>
                </a:moveTo>
                <a:cubicBezTo>
                  <a:pt x="13425" y="13681"/>
                  <a:pt x="14170" y="14557"/>
                  <a:pt x="14170" y="15636"/>
                </a:cubicBezTo>
                <a:cubicBezTo>
                  <a:pt x="14170" y="16686"/>
                  <a:pt x="13425" y="17561"/>
                  <a:pt x="12507" y="17561"/>
                </a:cubicBezTo>
                <a:cubicBezTo>
                  <a:pt x="11613" y="17561"/>
                  <a:pt x="10868" y="16686"/>
                  <a:pt x="10868" y="15636"/>
                </a:cubicBezTo>
                <a:cubicBezTo>
                  <a:pt x="10868" y="14557"/>
                  <a:pt x="11613" y="13681"/>
                  <a:pt x="12507" y="13681"/>
                </a:cubicBezTo>
                <a:close/>
                <a:moveTo>
                  <a:pt x="12137" y="10443"/>
                </a:moveTo>
                <a:lnTo>
                  <a:pt x="11935" y="12075"/>
                </a:lnTo>
                <a:cubicBezTo>
                  <a:pt x="11885" y="12224"/>
                  <a:pt x="11834" y="12342"/>
                  <a:pt x="11708" y="12402"/>
                </a:cubicBezTo>
                <a:cubicBezTo>
                  <a:pt x="11582" y="12431"/>
                  <a:pt x="11456" y="12491"/>
                  <a:pt x="11329" y="12550"/>
                </a:cubicBezTo>
                <a:cubicBezTo>
                  <a:pt x="11228" y="12639"/>
                  <a:pt x="11077" y="12609"/>
                  <a:pt x="11001" y="12520"/>
                </a:cubicBezTo>
                <a:lnTo>
                  <a:pt x="9839" y="11571"/>
                </a:lnTo>
                <a:cubicBezTo>
                  <a:pt x="9587" y="11808"/>
                  <a:pt x="9385" y="12075"/>
                  <a:pt x="9183" y="12372"/>
                </a:cubicBezTo>
                <a:lnTo>
                  <a:pt x="9991" y="13677"/>
                </a:lnTo>
                <a:cubicBezTo>
                  <a:pt x="10067" y="13826"/>
                  <a:pt x="10067" y="13974"/>
                  <a:pt x="10016" y="14093"/>
                </a:cubicBezTo>
                <a:cubicBezTo>
                  <a:pt x="9966" y="14241"/>
                  <a:pt x="9915" y="14390"/>
                  <a:pt x="9865" y="14538"/>
                </a:cubicBezTo>
                <a:cubicBezTo>
                  <a:pt x="9814" y="14686"/>
                  <a:pt x="9713" y="14775"/>
                  <a:pt x="9587" y="14805"/>
                </a:cubicBezTo>
                <a:lnTo>
                  <a:pt x="8223" y="15072"/>
                </a:lnTo>
                <a:cubicBezTo>
                  <a:pt x="8198" y="15250"/>
                  <a:pt x="8198" y="15428"/>
                  <a:pt x="8198" y="15636"/>
                </a:cubicBezTo>
                <a:cubicBezTo>
                  <a:pt x="8198" y="15814"/>
                  <a:pt x="8198" y="16022"/>
                  <a:pt x="8223" y="16200"/>
                </a:cubicBezTo>
                <a:lnTo>
                  <a:pt x="9587" y="16437"/>
                </a:lnTo>
                <a:cubicBezTo>
                  <a:pt x="9713" y="16496"/>
                  <a:pt x="9814" y="16585"/>
                  <a:pt x="9865" y="16704"/>
                </a:cubicBezTo>
                <a:cubicBezTo>
                  <a:pt x="9915" y="16882"/>
                  <a:pt x="9966" y="17001"/>
                  <a:pt x="10016" y="17149"/>
                </a:cubicBezTo>
                <a:cubicBezTo>
                  <a:pt x="10067" y="17268"/>
                  <a:pt x="10067" y="17446"/>
                  <a:pt x="9991" y="17535"/>
                </a:cubicBezTo>
                <a:lnTo>
                  <a:pt x="9183" y="18900"/>
                </a:lnTo>
                <a:cubicBezTo>
                  <a:pt x="9385" y="19197"/>
                  <a:pt x="9587" y="19434"/>
                  <a:pt x="9839" y="19701"/>
                </a:cubicBezTo>
                <a:lnTo>
                  <a:pt x="11001" y="18722"/>
                </a:lnTo>
                <a:cubicBezTo>
                  <a:pt x="11077" y="18662"/>
                  <a:pt x="11228" y="18633"/>
                  <a:pt x="11329" y="18692"/>
                </a:cubicBezTo>
                <a:cubicBezTo>
                  <a:pt x="11430" y="18751"/>
                  <a:pt x="11582" y="18811"/>
                  <a:pt x="11708" y="18870"/>
                </a:cubicBezTo>
                <a:cubicBezTo>
                  <a:pt x="11834" y="18930"/>
                  <a:pt x="11885" y="19048"/>
                  <a:pt x="11935" y="19197"/>
                </a:cubicBezTo>
                <a:lnTo>
                  <a:pt x="12137" y="20799"/>
                </a:lnTo>
                <a:cubicBezTo>
                  <a:pt x="12466" y="20828"/>
                  <a:pt x="12794" y="20828"/>
                  <a:pt x="13122" y="20799"/>
                </a:cubicBezTo>
                <a:lnTo>
                  <a:pt x="13350" y="19197"/>
                </a:lnTo>
                <a:cubicBezTo>
                  <a:pt x="13350" y="19048"/>
                  <a:pt x="13425" y="18930"/>
                  <a:pt x="13552" y="18870"/>
                </a:cubicBezTo>
                <a:cubicBezTo>
                  <a:pt x="13678" y="18811"/>
                  <a:pt x="13804" y="18751"/>
                  <a:pt x="13930" y="18692"/>
                </a:cubicBezTo>
                <a:cubicBezTo>
                  <a:pt x="14031" y="18633"/>
                  <a:pt x="14158" y="18662"/>
                  <a:pt x="14284" y="18722"/>
                </a:cubicBezTo>
                <a:lnTo>
                  <a:pt x="15395" y="19701"/>
                </a:lnTo>
                <a:cubicBezTo>
                  <a:pt x="15648" y="19434"/>
                  <a:pt x="15875" y="19197"/>
                  <a:pt x="16077" y="18900"/>
                </a:cubicBezTo>
                <a:lnTo>
                  <a:pt x="15269" y="17535"/>
                </a:lnTo>
                <a:cubicBezTo>
                  <a:pt x="15193" y="17446"/>
                  <a:pt x="15168" y="17268"/>
                  <a:pt x="15244" y="17149"/>
                </a:cubicBezTo>
                <a:cubicBezTo>
                  <a:pt x="15294" y="17001"/>
                  <a:pt x="15345" y="16852"/>
                  <a:pt x="15395" y="16704"/>
                </a:cubicBezTo>
                <a:cubicBezTo>
                  <a:pt x="15420" y="16585"/>
                  <a:pt x="15521" y="16496"/>
                  <a:pt x="15648" y="16437"/>
                </a:cubicBezTo>
                <a:lnTo>
                  <a:pt x="17037" y="16200"/>
                </a:lnTo>
                <a:cubicBezTo>
                  <a:pt x="17037" y="16022"/>
                  <a:pt x="17062" y="15814"/>
                  <a:pt x="17062" y="15636"/>
                </a:cubicBezTo>
                <a:cubicBezTo>
                  <a:pt x="17062" y="15428"/>
                  <a:pt x="17037" y="15250"/>
                  <a:pt x="17037" y="15072"/>
                </a:cubicBezTo>
                <a:lnTo>
                  <a:pt x="15648" y="14805"/>
                </a:lnTo>
                <a:cubicBezTo>
                  <a:pt x="15521" y="14775"/>
                  <a:pt x="15420" y="14686"/>
                  <a:pt x="15395" y="14538"/>
                </a:cubicBezTo>
                <a:cubicBezTo>
                  <a:pt x="15345" y="14390"/>
                  <a:pt x="15294" y="14241"/>
                  <a:pt x="15244" y="14093"/>
                </a:cubicBezTo>
                <a:cubicBezTo>
                  <a:pt x="15168" y="13974"/>
                  <a:pt x="15193" y="13826"/>
                  <a:pt x="15269" y="13677"/>
                </a:cubicBezTo>
                <a:lnTo>
                  <a:pt x="16077" y="12372"/>
                </a:lnTo>
                <a:cubicBezTo>
                  <a:pt x="15900" y="12075"/>
                  <a:pt x="15648" y="11808"/>
                  <a:pt x="15395" y="11571"/>
                </a:cubicBezTo>
                <a:lnTo>
                  <a:pt x="14284" y="12520"/>
                </a:lnTo>
                <a:cubicBezTo>
                  <a:pt x="14158" y="12609"/>
                  <a:pt x="14031" y="12639"/>
                  <a:pt x="13930" y="12550"/>
                </a:cubicBezTo>
                <a:cubicBezTo>
                  <a:pt x="13804" y="12491"/>
                  <a:pt x="13678" y="12431"/>
                  <a:pt x="13552" y="12402"/>
                </a:cubicBezTo>
                <a:cubicBezTo>
                  <a:pt x="13425" y="12342"/>
                  <a:pt x="13350" y="12224"/>
                  <a:pt x="13350" y="12075"/>
                </a:cubicBezTo>
                <a:lnTo>
                  <a:pt x="13122" y="10443"/>
                </a:lnTo>
                <a:cubicBezTo>
                  <a:pt x="12794" y="10414"/>
                  <a:pt x="12466" y="10414"/>
                  <a:pt x="12137" y="10443"/>
                </a:cubicBezTo>
                <a:close/>
                <a:moveTo>
                  <a:pt x="11809" y="9731"/>
                </a:moveTo>
                <a:cubicBezTo>
                  <a:pt x="12339" y="9642"/>
                  <a:pt x="12895" y="9642"/>
                  <a:pt x="13451" y="9731"/>
                </a:cubicBezTo>
                <a:cubicBezTo>
                  <a:pt x="13577" y="9761"/>
                  <a:pt x="13703" y="9909"/>
                  <a:pt x="13728" y="10058"/>
                </a:cubicBezTo>
                <a:lnTo>
                  <a:pt x="13930" y="11719"/>
                </a:lnTo>
                <a:cubicBezTo>
                  <a:pt x="13981" y="11749"/>
                  <a:pt x="14006" y="11749"/>
                  <a:pt x="14031" y="11778"/>
                </a:cubicBezTo>
                <a:lnTo>
                  <a:pt x="15193" y="10770"/>
                </a:lnTo>
                <a:cubicBezTo>
                  <a:pt x="15319" y="10681"/>
                  <a:pt x="15471" y="10681"/>
                  <a:pt x="15597" y="10770"/>
                </a:cubicBezTo>
                <a:cubicBezTo>
                  <a:pt x="16052" y="11155"/>
                  <a:pt x="16431" y="11630"/>
                  <a:pt x="16759" y="12135"/>
                </a:cubicBezTo>
                <a:cubicBezTo>
                  <a:pt x="16835" y="12283"/>
                  <a:pt x="16835" y="12461"/>
                  <a:pt x="16759" y="12609"/>
                </a:cubicBezTo>
                <a:lnTo>
                  <a:pt x="15900" y="13974"/>
                </a:lnTo>
                <a:cubicBezTo>
                  <a:pt x="15925" y="14004"/>
                  <a:pt x="15925" y="14034"/>
                  <a:pt x="15951" y="14093"/>
                </a:cubicBezTo>
                <a:lnTo>
                  <a:pt x="17365" y="14330"/>
                </a:lnTo>
                <a:cubicBezTo>
                  <a:pt x="17517" y="14360"/>
                  <a:pt x="17618" y="14508"/>
                  <a:pt x="17643" y="14657"/>
                </a:cubicBezTo>
                <a:cubicBezTo>
                  <a:pt x="17693" y="14983"/>
                  <a:pt x="17719" y="15310"/>
                  <a:pt x="17719" y="15636"/>
                </a:cubicBezTo>
                <a:cubicBezTo>
                  <a:pt x="17719" y="15933"/>
                  <a:pt x="17693" y="16289"/>
                  <a:pt x="17643" y="16615"/>
                </a:cubicBezTo>
                <a:cubicBezTo>
                  <a:pt x="17618" y="16763"/>
                  <a:pt x="17517" y="16882"/>
                  <a:pt x="17365" y="16912"/>
                </a:cubicBezTo>
                <a:lnTo>
                  <a:pt x="15951" y="17179"/>
                </a:lnTo>
                <a:cubicBezTo>
                  <a:pt x="15925" y="17208"/>
                  <a:pt x="15925" y="17238"/>
                  <a:pt x="15900" y="17268"/>
                </a:cubicBezTo>
                <a:lnTo>
                  <a:pt x="16759" y="18662"/>
                </a:lnTo>
                <a:cubicBezTo>
                  <a:pt x="16835" y="18811"/>
                  <a:pt x="16835" y="18989"/>
                  <a:pt x="16759" y="19108"/>
                </a:cubicBezTo>
                <a:cubicBezTo>
                  <a:pt x="16431" y="19642"/>
                  <a:pt x="16026" y="20116"/>
                  <a:pt x="15597" y="20472"/>
                </a:cubicBezTo>
                <a:cubicBezTo>
                  <a:pt x="15471" y="20561"/>
                  <a:pt x="15319" y="20561"/>
                  <a:pt x="15193" y="20472"/>
                </a:cubicBezTo>
                <a:lnTo>
                  <a:pt x="14031" y="19493"/>
                </a:lnTo>
                <a:cubicBezTo>
                  <a:pt x="14006" y="19493"/>
                  <a:pt x="13981" y="19523"/>
                  <a:pt x="13930" y="19523"/>
                </a:cubicBezTo>
                <a:lnTo>
                  <a:pt x="13728" y="21214"/>
                </a:lnTo>
                <a:cubicBezTo>
                  <a:pt x="13703" y="21363"/>
                  <a:pt x="13577" y="21511"/>
                  <a:pt x="13451" y="21511"/>
                </a:cubicBezTo>
                <a:cubicBezTo>
                  <a:pt x="13198" y="21570"/>
                  <a:pt x="12895" y="21600"/>
                  <a:pt x="12617" y="21600"/>
                </a:cubicBezTo>
                <a:cubicBezTo>
                  <a:pt x="12339" y="21600"/>
                  <a:pt x="12087" y="21570"/>
                  <a:pt x="11809" y="21511"/>
                </a:cubicBezTo>
                <a:cubicBezTo>
                  <a:pt x="11658" y="21511"/>
                  <a:pt x="11557" y="21363"/>
                  <a:pt x="11531" y="21214"/>
                </a:cubicBezTo>
                <a:lnTo>
                  <a:pt x="11304" y="19523"/>
                </a:lnTo>
                <a:cubicBezTo>
                  <a:pt x="11279" y="19523"/>
                  <a:pt x="11253" y="19493"/>
                  <a:pt x="11228" y="19493"/>
                </a:cubicBezTo>
                <a:lnTo>
                  <a:pt x="10041" y="20472"/>
                </a:lnTo>
                <a:cubicBezTo>
                  <a:pt x="9915" y="20561"/>
                  <a:pt x="9789" y="20561"/>
                  <a:pt x="9662" y="20472"/>
                </a:cubicBezTo>
                <a:cubicBezTo>
                  <a:pt x="9208" y="20116"/>
                  <a:pt x="8804" y="19642"/>
                  <a:pt x="8501" y="19108"/>
                </a:cubicBezTo>
                <a:cubicBezTo>
                  <a:pt x="8425" y="18989"/>
                  <a:pt x="8425" y="18811"/>
                  <a:pt x="8501" y="18662"/>
                </a:cubicBezTo>
                <a:lnTo>
                  <a:pt x="9334" y="17268"/>
                </a:lnTo>
                <a:cubicBezTo>
                  <a:pt x="9334" y="17238"/>
                  <a:pt x="9309" y="17208"/>
                  <a:pt x="9309" y="17179"/>
                </a:cubicBezTo>
                <a:lnTo>
                  <a:pt x="7869" y="16912"/>
                </a:lnTo>
                <a:cubicBezTo>
                  <a:pt x="7743" y="16882"/>
                  <a:pt x="7617" y="16763"/>
                  <a:pt x="7617" y="16615"/>
                </a:cubicBezTo>
                <a:cubicBezTo>
                  <a:pt x="7566" y="16289"/>
                  <a:pt x="7541" y="15933"/>
                  <a:pt x="7541" y="15636"/>
                </a:cubicBezTo>
                <a:cubicBezTo>
                  <a:pt x="7541" y="15310"/>
                  <a:pt x="7566" y="14983"/>
                  <a:pt x="7617" y="14657"/>
                </a:cubicBezTo>
                <a:cubicBezTo>
                  <a:pt x="7617" y="14508"/>
                  <a:pt x="7743" y="14360"/>
                  <a:pt x="7869" y="14330"/>
                </a:cubicBezTo>
                <a:lnTo>
                  <a:pt x="9309" y="14093"/>
                </a:lnTo>
                <a:cubicBezTo>
                  <a:pt x="9309" y="14034"/>
                  <a:pt x="9334" y="14004"/>
                  <a:pt x="9334" y="13974"/>
                </a:cubicBezTo>
                <a:lnTo>
                  <a:pt x="8501" y="12609"/>
                </a:lnTo>
                <a:cubicBezTo>
                  <a:pt x="8425" y="12461"/>
                  <a:pt x="8425" y="12283"/>
                  <a:pt x="8501" y="12135"/>
                </a:cubicBezTo>
                <a:cubicBezTo>
                  <a:pt x="8804" y="11630"/>
                  <a:pt x="9208" y="11155"/>
                  <a:pt x="9662" y="10770"/>
                </a:cubicBezTo>
                <a:cubicBezTo>
                  <a:pt x="9789" y="10681"/>
                  <a:pt x="9915" y="10681"/>
                  <a:pt x="10041" y="10770"/>
                </a:cubicBezTo>
                <a:lnTo>
                  <a:pt x="11228" y="11778"/>
                </a:lnTo>
                <a:cubicBezTo>
                  <a:pt x="11253" y="11749"/>
                  <a:pt x="11279" y="11749"/>
                  <a:pt x="11304" y="11719"/>
                </a:cubicBezTo>
                <a:lnTo>
                  <a:pt x="11531" y="10058"/>
                </a:lnTo>
                <a:cubicBezTo>
                  <a:pt x="11557" y="9909"/>
                  <a:pt x="11658" y="9761"/>
                  <a:pt x="11809" y="9731"/>
                </a:cubicBezTo>
                <a:close/>
                <a:moveTo>
                  <a:pt x="6805" y="770"/>
                </a:moveTo>
                <a:cubicBezTo>
                  <a:pt x="5368" y="770"/>
                  <a:pt x="4184" y="2134"/>
                  <a:pt x="4184" y="3823"/>
                </a:cubicBezTo>
                <a:cubicBezTo>
                  <a:pt x="4184" y="4060"/>
                  <a:pt x="4209" y="4326"/>
                  <a:pt x="4259" y="4563"/>
                </a:cubicBezTo>
                <a:cubicBezTo>
                  <a:pt x="4285" y="4682"/>
                  <a:pt x="4285" y="4830"/>
                  <a:pt x="4209" y="4889"/>
                </a:cubicBezTo>
                <a:cubicBezTo>
                  <a:pt x="4159" y="4978"/>
                  <a:pt x="4083" y="5037"/>
                  <a:pt x="3957" y="5067"/>
                </a:cubicBezTo>
                <a:cubicBezTo>
                  <a:pt x="2117" y="5156"/>
                  <a:pt x="630" y="6993"/>
                  <a:pt x="630" y="9186"/>
                </a:cubicBezTo>
                <a:cubicBezTo>
                  <a:pt x="630" y="10994"/>
                  <a:pt x="1663" y="12623"/>
                  <a:pt x="3125" y="13127"/>
                </a:cubicBezTo>
                <a:cubicBezTo>
                  <a:pt x="3453" y="10934"/>
                  <a:pt x="5167" y="9275"/>
                  <a:pt x="7158" y="9482"/>
                </a:cubicBezTo>
                <a:cubicBezTo>
                  <a:pt x="7158" y="9334"/>
                  <a:pt x="7158" y="9186"/>
                  <a:pt x="7158" y="9067"/>
                </a:cubicBezTo>
                <a:cubicBezTo>
                  <a:pt x="7158" y="6193"/>
                  <a:pt x="9124" y="3882"/>
                  <a:pt x="11569" y="3882"/>
                </a:cubicBezTo>
                <a:cubicBezTo>
                  <a:pt x="11922" y="3882"/>
                  <a:pt x="12249" y="3941"/>
                  <a:pt x="12602" y="4000"/>
                </a:cubicBezTo>
                <a:cubicBezTo>
                  <a:pt x="12501" y="2845"/>
                  <a:pt x="11644" y="1956"/>
                  <a:pt x="10636" y="1956"/>
                </a:cubicBezTo>
                <a:cubicBezTo>
                  <a:pt x="10208" y="1956"/>
                  <a:pt x="9830" y="2074"/>
                  <a:pt x="9477" y="2371"/>
                </a:cubicBezTo>
                <a:cubicBezTo>
                  <a:pt x="9401" y="2430"/>
                  <a:pt x="9326" y="2459"/>
                  <a:pt x="9225" y="2430"/>
                </a:cubicBezTo>
                <a:cubicBezTo>
                  <a:pt x="9124" y="2430"/>
                  <a:pt x="9074" y="2341"/>
                  <a:pt x="9023" y="2252"/>
                </a:cubicBezTo>
                <a:cubicBezTo>
                  <a:pt x="8544" y="1304"/>
                  <a:pt x="7712" y="770"/>
                  <a:pt x="6805" y="770"/>
                </a:cubicBezTo>
                <a:close/>
                <a:moveTo>
                  <a:pt x="6805" y="0"/>
                </a:moveTo>
                <a:cubicBezTo>
                  <a:pt x="7838" y="0"/>
                  <a:pt x="8771" y="563"/>
                  <a:pt x="9376" y="1541"/>
                </a:cubicBezTo>
                <a:cubicBezTo>
                  <a:pt x="9779" y="1304"/>
                  <a:pt x="10182" y="1185"/>
                  <a:pt x="10636" y="1185"/>
                </a:cubicBezTo>
                <a:cubicBezTo>
                  <a:pt x="12073" y="1185"/>
                  <a:pt x="13257" y="2578"/>
                  <a:pt x="13257" y="4267"/>
                </a:cubicBezTo>
                <a:cubicBezTo>
                  <a:pt x="14518" y="4889"/>
                  <a:pt x="15475" y="6193"/>
                  <a:pt x="15828" y="7764"/>
                </a:cubicBezTo>
                <a:cubicBezTo>
                  <a:pt x="16232" y="7497"/>
                  <a:pt x="16685" y="7349"/>
                  <a:pt x="17139" y="7349"/>
                </a:cubicBezTo>
                <a:cubicBezTo>
                  <a:pt x="18550" y="7349"/>
                  <a:pt x="19735" y="8742"/>
                  <a:pt x="19735" y="10401"/>
                </a:cubicBezTo>
                <a:cubicBezTo>
                  <a:pt x="19735" y="10757"/>
                  <a:pt x="19685" y="11142"/>
                  <a:pt x="19558" y="11468"/>
                </a:cubicBezTo>
                <a:cubicBezTo>
                  <a:pt x="20768" y="11942"/>
                  <a:pt x="21600" y="13275"/>
                  <a:pt x="21600" y="14816"/>
                </a:cubicBezTo>
                <a:cubicBezTo>
                  <a:pt x="21600" y="16742"/>
                  <a:pt x="20264" y="18342"/>
                  <a:pt x="18601" y="18342"/>
                </a:cubicBezTo>
                <a:cubicBezTo>
                  <a:pt x="18424" y="18342"/>
                  <a:pt x="18273" y="18165"/>
                  <a:pt x="18273" y="17957"/>
                </a:cubicBezTo>
                <a:cubicBezTo>
                  <a:pt x="18273" y="17720"/>
                  <a:pt x="18424" y="17572"/>
                  <a:pt x="18601" y="17572"/>
                </a:cubicBezTo>
                <a:cubicBezTo>
                  <a:pt x="19886" y="17572"/>
                  <a:pt x="20945" y="16327"/>
                  <a:pt x="20945" y="14816"/>
                </a:cubicBezTo>
                <a:cubicBezTo>
                  <a:pt x="20945" y="13483"/>
                  <a:pt x="20138" y="12357"/>
                  <a:pt x="19029" y="12120"/>
                </a:cubicBezTo>
                <a:cubicBezTo>
                  <a:pt x="18928" y="12060"/>
                  <a:pt x="18853" y="12001"/>
                  <a:pt x="18802" y="11883"/>
                </a:cubicBezTo>
                <a:cubicBezTo>
                  <a:pt x="18752" y="11764"/>
                  <a:pt x="18777" y="11646"/>
                  <a:pt x="18802" y="11527"/>
                </a:cubicBezTo>
                <a:cubicBezTo>
                  <a:pt x="18979" y="11171"/>
                  <a:pt x="19054" y="10816"/>
                  <a:pt x="19054" y="10401"/>
                </a:cubicBezTo>
                <a:cubicBezTo>
                  <a:pt x="19054" y="9156"/>
                  <a:pt x="18197" y="8119"/>
                  <a:pt x="17139" y="8119"/>
                </a:cubicBezTo>
                <a:cubicBezTo>
                  <a:pt x="16660" y="8119"/>
                  <a:pt x="16181" y="8356"/>
                  <a:pt x="15828" y="8742"/>
                </a:cubicBezTo>
                <a:cubicBezTo>
                  <a:pt x="15727" y="8830"/>
                  <a:pt x="15601" y="8860"/>
                  <a:pt x="15501" y="8801"/>
                </a:cubicBezTo>
                <a:cubicBezTo>
                  <a:pt x="15375" y="8742"/>
                  <a:pt x="15299" y="8623"/>
                  <a:pt x="15274" y="8475"/>
                </a:cubicBezTo>
                <a:cubicBezTo>
                  <a:pt x="15047" y="6282"/>
                  <a:pt x="13434" y="4652"/>
                  <a:pt x="11569" y="4652"/>
                </a:cubicBezTo>
                <a:cubicBezTo>
                  <a:pt x="9502" y="4652"/>
                  <a:pt x="7813" y="6638"/>
                  <a:pt x="7813" y="9067"/>
                </a:cubicBezTo>
                <a:cubicBezTo>
                  <a:pt x="7813" y="9334"/>
                  <a:pt x="7813" y="9571"/>
                  <a:pt x="7864" y="9868"/>
                </a:cubicBezTo>
                <a:cubicBezTo>
                  <a:pt x="7889" y="10016"/>
                  <a:pt x="7838" y="10134"/>
                  <a:pt x="7763" y="10223"/>
                </a:cubicBezTo>
                <a:cubicBezTo>
                  <a:pt x="7712" y="10312"/>
                  <a:pt x="7586" y="10342"/>
                  <a:pt x="7486" y="10312"/>
                </a:cubicBezTo>
                <a:cubicBezTo>
                  <a:pt x="7259" y="10253"/>
                  <a:pt x="7057" y="10253"/>
                  <a:pt x="6830" y="10253"/>
                </a:cubicBezTo>
                <a:cubicBezTo>
                  <a:pt x="5116" y="10253"/>
                  <a:pt x="3705" y="11883"/>
                  <a:pt x="3705" y="13898"/>
                </a:cubicBezTo>
                <a:cubicBezTo>
                  <a:pt x="3705" y="15913"/>
                  <a:pt x="5116" y="17572"/>
                  <a:pt x="6830" y="17572"/>
                </a:cubicBezTo>
                <a:cubicBezTo>
                  <a:pt x="7007" y="17572"/>
                  <a:pt x="7158" y="17720"/>
                  <a:pt x="7158" y="17957"/>
                </a:cubicBezTo>
                <a:cubicBezTo>
                  <a:pt x="7158" y="18165"/>
                  <a:pt x="7007" y="18342"/>
                  <a:pt x="6830" y="18342"/>
                </a:cubicBezTo>
                <a:cubicBezTo>
                  <a:pt x="4764" y="18342"/>
                  <a:pt x="3075" y="16357"/>
                  <a:pt x="3075" y="13927"/>
                </a:cubicBezTo>
                <a:cubicBezTo>
                  <a:pt x="1260" y="13335"/>
                  <a:pt x="0" y="11408"/>
                  <a:pt x="0" y="9186"/>
                </a:cubicBezTo>
                <a:cubicBezTo>
                  <a:pt x="0" y="6727"/>
                  <a:pt x="1537" y="4682"/>
                  <a:pt x="3579" y="4326"/>
                </a:cubicBezTo>
                <a:cubicBezTo>
                  <a:pt x="3529" y="4149"/>
                  <a:pt x="3529" y="4000"/>
                  <a:pt x="3529" y="3823"/>
                </a:cubicBezTo>
                <a:cubicBezTo>
                  <a:pt x="3529" y="1719"/>
                  <a:pt x="4990" y="0"/>
                  <a:pt x="6805" y="0"/>
                </a:cubicBezTo>
                <a:close/>
              </a:path>
            </a:pathLst>
          </a:custGeom>
          <a:solidFill>
            <a:srgbClr val="2E6B73"/>
          </a:solidFill>
          <a:ln w="12700">
            <a:miter lim="400000"/>
          </a:ln>
        </p:spPr>
        <p:txBody>
          <a:bodyPr lIns="22860" rIns="22860" anchor="ctr"/>
          <a:lstStyle/>
          <a:p>
            <a:pPr marL="0" marR="0" lvl="0" indent="0" algn="l" defTabSz="914217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latin typeface="+mn-lt"/>
                <a:ea typeface="+mn-ea"/>
                <a:cs typeface="+mn-cs"/>
                <a:sym typeface="Lato Light"/>
              </a:defRPr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511" name="Shape"/>
          <p:cNvSpPr/>
          <p:nvPr/>
        </p:nvSpPr>
        <p:spPr>
          <a:xfrm>
            <a:off x="4140212" y="4741159"/>
            <a:ext cx="455486" cy="45548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679" y="19687"/>
                </a:moveTo>
                <a:lnTo>
                  <a:pt x="679" y="20266"/>
                </a:lnTo>
                <a:cubicBezTo>
                  <a:pt x="679" y="20643"/>
                  <a:pt x="956" y="20945"/>
                  <a:pt x="1333" y="20945"/>
                </a:cubicBezTo>
                <a:lnTo>
                  <a:pt x="20267" y="20945"/>
                </a:lnTo>
                <a:cubicBezTo>
                  <a:pt x="20644" y="20945"/>
                  <a:pt x="20921" y="20643"/>
                  <a:pt x="20921" y="20266"/>
                </a:cubicBezTo>
                <a:lnTo>
                  <a:pt x="20921" y="19687"/>
                </a:lnTo>
                <a:lnTo>
                  <a:pt x="679" y="19687"/>
                </a:lnTo>
                <a:close/>
                <a:moveTo>
                  <a:pt x="2137" y="16792"/>
                </a:moveTo>
                <a:lnTo>
                  <a:pt x="905" y="19032"/>
                </a:lnTo>
                <a:lnTo>
                  <a:pt x="20695" y="19032"/>
                </a:lnTo>
                <a:lnTo>
                  <a:pt x="19463" y="16792"/>
                </a:lnTo>
                <a:lnTo>
                  <a:pt x="2137" y="16792"/>
                </a:lnTo>
                <a:close/>
                <a:moveTo>
                  <a:pt x="7003" y="13973"/>
                </a:moveTo>
                <a:lnTo>
                  <a:pt x="11517" y="13973"/>
                </a:lnTo>
                <a:cubicBezTo>
                  <a:pt x="11692" y="13973"/>
                  <a:pt x="11841" y="14096"/>
                  <a:pt x="11841" y="14294"/>
                </a:cubicBezTo>
                <a:cubicBezTo>
                  <a:pt x="11841" y="14466"/>
                  <a:pt x="11692" y="14614"/>
                  <a:pt x="11517" y="14614"/>
                </a:cubicBezTo>
                <a:lnTo>
                  <a:pt x="7003" y="14614"/>
                </a:lnTo>
                <a:cubicBezTo>
                  <a:pt x="6804" y="14614"/>
                  <a:pt x="6654" y="14466"/>
                  <a:pt x="6654" y="14294"/>
                </a:cubicBezTo>
                <a:cubicBezTo>
                  <a:pt x="6654" y="14096"/>
                  <a:pt x="6804" y="13973"/>
                  <a:pt x="7003" y="13973"/>
                </a:cubicBezTo>
                <a:close/>
                <a:moveTo>
                  <a:pt x="7003" y="11644"/>
                </a:moveTo>
                <a:lnTo>
                  <a:pt x="10297" y="11644"/>
                </a:lnTo>
                <a:cubicBezTo>
                  <a:pt x="10472" y="11644"/>
                  <a:pt x="10621" y="11787"/>
                  <a:pt x="10621" y="11977"/>
                </a:cubicBezTo>
                <a:cubicBezTo>
                  <a:pt x="10621" y="12143"/>
                  <a:pt x="10472" y="12286"/>
                  <a:pt x="10297" y="12286"/>
                </a:cubicBezTo>
                <a:lnTo>
                  <a:pt x="7003" y="12286"/>
                </a:lnTo>
                <a:cubicBezTo>
                  <a:pt x="6804" y="12286"/>
                  <a:pt x="6654" y="12143"/>
                  <a:pt x="6654" y="11977"/>
                </a:cubicBezTo>
                <a:cubicBezTo>
                  <a:pt x="6654" y="11787"/>
                  <a:pt x="6804" y="11644"/>
                  <a:pt x="7003" y="11644"/>
                </a:cubicBezTo>
                <a:close/>
                <a:moveTo>
                  <a:pt x="7008" y="9315"/>
                </a:moveTo>
                <a:lnTo>
                  <a:pt x="10292" y="9315"/>
                </a:lnTo>
                <a:cubicBezTo>
                  <a:pt x="10469" y="9315"/>
                  <a:pt x="10621" y="9458"/>
                  <a:pt x="10621" y="9624"/>
                </a:cubicBezTo>
                <a:cubicBezTo>
                  <a:pt x="10621" y="9815"/>
                  <a:pt x="10469" y="9957"/>
                  <a:pt x="10292" y="9957"/>
                </a:cubicBezTo>
                <a:lnTo>
                  <a:pt x="7008" y="9957"/>
                </a:lnTo>
                <a:cubicBezTo>
                  <a:pt x="6805" y="9957"/>
                  <a:pt x="6654" y="9815"/>
                  <a:pt x="6654" y="9624"/>
                </a:cubicBezTo>
                <a:cubicBezTo>
                  <a:pt x="6654" y="9458"/>
                  <a:pt x="6805" y="9315"/>
                  <a:pt x="7008" y="9315"/>
                </a:cubicBezTo>
                <a:close/>
                <a:moveTo>
                  <a:pt x="12188" y="7755"/>
                </a:moveTo>
                <a:lnTo>
                  <a:pt x="12188" y="11749"/>
                </a:lnTo>
                <a:lnTo>
                  <a:pt x="12993" y="11749"/>
                </a:lnTo>
                <a:cubicBezTo>
                  <a:pt x="13169" y="11749"/>
                  <a:pt x="13320" y="11900"/>
                  <a:pt x="13320" y="12103"/>
                </a:cubicBezTo>
                <a:lnTo>
                  <a:pt x="13320" y="12987"/>
                </a:lnTo>
                <a:lnTo>
                  <a:pt x="14955" y="11825"/>
                </a:lnTo>
                <a:cubicBezTo>
                  <a:pt x="15005" y="11799"/>
                  <a:pt x="15056" y="11749"/>
                  <a:pt x="15131" y="11749"/>
                </a:cubicBezTo>
                <a:lnTo>
                  <a:pt x="19282" y="11749"/>
                </a:lnTo>
                <a:lnTo>
                  <a:pt x="19282" y="7755"/>
                </a:lnTo>
                <a:lnTo>
                  <a:pt x="12188" y="7755"/>
                </a:lnTo>
                <a:close/>
                <a:moveTo>
                  <a:pt x="11860" y="7097"/>
                </a:moveTo>
                <a:lnTo>
                  <a:pt x="19609" y="7097"/>
                </a:lnTo>
                <a:cubicBezTo>
                  <a:pt x="19786" y="7097"/>
                  <a:pt x="19936" y="7249"/>
                  <a:pt x="19936" y="7426"/>
                </a:cubicBezTo>
                <a:lnTo>
                  <a:pt x="19936" y="12103"/>
                </a:lnTo>
                <a:cubicBezTo>
                  <a:pt x="19936" y="12280"/>
                  <a:pt x="19786" y="12431"/>
                  <a:pt x="19609" y="12431"/>
                </a:cubicBezTo>
                <a:lnTo>
                  <a:pt x="15232" y="12431"/>
                </a:lnTo>
                <a:lnTo>
                  <a:pt x="13194" y="13872"/>
                </a:lnTo>
                <a:cubicBezTo>
                  <a:pt x="13118" y="13923"/>
                  <a:pt x="13043" y="13948"/>
                  <a:pt x="12993" y="13948"/>
                </a:cubicBezTo>
                <a:cubicBezTo>
                  <a:pt x="12942" y="13948"/>
                  <a:pt x="12892" y="13948"/>
                  <a:pt x="12842" y="13923"/>
                </a:cubicBezTo>
                <a:cubicBezTo>
                  <a:pt x="12716" y="13847"/>
                  <a:pt x="12666" y="13746"/>
                  <a:pt x="12666" y="13619"/>
                </a:cubicBezTo>
                <a:lnTo>
                  <a:pt x="12666" y="12431"/>
                </a:lnTo>
                <a:lnTo>
                  <a:pt x="11860" y="12431"/>
                </a:lnTo>
                <a:cubicBezTo>
                  <a:pt x="11684" y="12431"/>
                  <a:pt x="11533" y="12280"/>
                  <a:pt x="11533" y="12103"/>
                </a:cubicBezTo>
                <a:lnTo>
                  <a:pt x="11533" y="7426"/>
                </a:lnTo>
                <a:cubicBezTo>
                  <a:pt x="11533" y="7249"/>
                  <a:pt x="11684" y="7097"/>
                  <a:pt x="11860" y="7097"/>
                </a:cubicBezTo>
                <a:close/>
                <a:moveTo>
                  <a:pt x="7004" y="7097"/>
                </a:moveTo>
                <a:lnTo>
                  <a:pt x="10407" y="7097"/>
                </a:lnTo>
                <a:cubicBezTo>
                  <a:pt x="10582" y="7097"/>
                  <a:pt x="10732" y="7245"/>
                  <a:pt x="10732" y="7418"/>
                </a:cubicBezTo>
                <a:cubicBezTo>
                  <a:pt x="10732" y="7590"/>
                  <a:pt x="10582" y="7738"/>
                  <a:pt x="10407" y="7738"/>
                </a:cubicBezTo>
                <a:lnTo>
                  <a:pt x="7004" y="7738"/>
                </a:lnTo>
                <a:cubicBezTo>
                  <a:pt x="6804" y="7738"/>
                  <a:pt x="6654" y="7590"/>
                  <a:pt x="6654" y="7418"/>
                </a:cubicBezTo>
                <a:cubicBezTo>
                  <a:pt x="6654" y="7245"/>
                  <a:pt x="6804" y="7097"/>
                  <a:pt x="7004" y="7097"/>
                </a:cubicBezTo>
                <a:close/>
                <a:moveTo>
                  <a:pt x="10529" y="4769"/>
                </a:moveTo>
                <a:lnTo>
                  <a:pt x="14645" y="4769"/>
                </a:lnTo>
                <a:cubicBezTo>
                  <a:pt x="14821" y="4769"/>
                  <a:pt x="14946" y="4916"/>
                  <a:pt x="14946" y="5089"/>
                </a:cubicBezTo>
                <a:cubicBezTo>
                  <a:pt x="14946" y="5261"/>
                  <a:pt x="14821" y="5409"/>
                  <a:pt x="14645" y="5409"/>
                </a:cubicBezTo>
                <a:lnTo>
                  <a:pt x="10529" y="5409"/>
                </a:lnTo>
                <a:cubicBezTo>
                  <a:pt x="10353" y="5409"/>
                  <a:pt x="10203" y="5261"/>
                  <a:pt x="10203" y="5089"/>
                </a:cubicBezTo>
                <a:cubicBezTo>
                  <a:pt x="10203" y="4916"/>
                  <a:pt x="10353" y="4769"/>
                  <a:pt x="10529" y="4769"/>
                </a:cubicBezTo>
                <a:close/>
                <a:moveTo>
                  <a:pt x="7007" y="4769"/>
                </a:moveTo>
                <a:lnTo>
                  <a:pt x="9074" y="4769"/>
                </a:lnTo>
                <a:cubicBezTo>
                  <a:pt x="9250" y="4769"/>
                  <a:pt x="9401" y="4916"/>
                  <a:pt x="9401" y="5089"/>
                </a:cubicBezTo>
                <a:cubicBezTo>
                  <a:pt x="9401" y="5261"/>
                  <a:pt x="9250" y="5409"/>
                  <a:pt x="9074" y="5409"/>
                </a:cubicBezTo>
                <a:lnTo>
                  <a:pt x="7007" y="5409"/>
                </a:lnTo>
                <a:cubicBezTo>
                  <a:pt x="6805" y="5409"/>
                  <a:pt x="6654" y="5261"/>
                  <a:pt x="6654" y="5089"/>
                </a:cubicBezTo>
                <a:cubicBezTo>
                  <a:pt x="6654" y="4916"/>
                  <a:pt x="6805" y="4769"/>
                  <a:pt x="7007" y="4769"/>
                </a:cubicBezTo>
                <a:close/>
                <a:moveTo>
                  <a:pt x="18395" y="3327"/>
                </a:moveTo>
                <a:lnTo>
                  <a:pt x="18591" y="3327"/>
                </a:lnTo>
                <a:cubicBezTo>
                  <a:pt x="19325" y="3327"/>
                  <a:pt x="19937" y="3959"/>
                  <a:pt x="19937" y="4693"/>
                </a:cubicBezTo>
                <a:lnTo>
                  <a:pt x="19937" y="5856"/>
                </a:lnTo>
                <a:cubicBezTo>
                  <a:pt x="19937" y="6033"/>
                  <a:pt x="19790" y="6185"/>
                  <a:pt x="19619" y="6185"/>
                </a:cubicBezTo>
                <a:cubicBezTo>
                  <a:pt x="19447" y="6185"/>
                  <a:pt x="19301" y="6033"/>
                  <a:pt x="19301" y="5856"/>
                </a:cubicBezTo>
                <a:lnTo>
                  <a:pt x="19301" y="4693"/>
                </a:lnTo>
                <a:cubicBezTo>
                  <a:pt x="19301" y="4313"/>
                  <a:pt x="18982" y="4010"/>
                  <a:pt x="18591" y="4010"/>
                </a:cubicBezTo>
                <a:lnTo>
                  <a:pt x="18395" y="4010"/>
                </a:lnTo>
                <a:cubicBezTo>
                  <a:pt x="18223" y="4010"/>
                  <a:pt x="18076" y="3858"/>
                  <a:pt x="18076" y="3681"/>
                </a:cubicBezTo>
                <a:cubicBezTo>
                  <a:pt x="18076" y="3479"/>
                  <a:pt x="18223" y="3327"/>
                  <a:pt x="18395" y="3327"/>
                </a:cubicBezTo>
                <a:close/>
                <a:moveTo>
                  <a:pt x="7006" y="2440"/>
                </a:moveTo>
                <a:lnTo>
                  <a:pt x="10849" y="2440"/>
                </a:lnTo>
                <a:cubicBezTo>
                  <a:pt x="11025" y="2440"/>
                  <a:pt x="11176" y="2588"/>
                  <a:pt x="11176" y="2760"/>
                </a:cubicBezTo>
                <a:cubicBezTo>
                  <a:pt x="11176" y="2933"/>
                  <a:pt x="11025" y="3080"/>
                  <a:pt x="10849" y="3080"/>
                </a:cubicBezTo>
                <a:lnTo>
                  <a:pt x="7006" y="3080"/>
                </a:lnTo>
                <a:cubicBezTo>
                  <a:pt x="6805" y="3080"/>
                  <a:pt x="6654" y="2933"/>
                  <a:pt x="6654" y="2760"/>
                </a:cubicBezTo>
                <a:cubicBezTo>
                  <a:pt x="6654" y="2588"/>
                  <a:pt x="6805" y="2440"/>
                  <a:pt x="7006" y="2440"/>
                </a:cubicBezTo>
                <a:close/>
                <a:moveTo>
                  <a:pt x="14786" y="1108"/>
                </a:moveTo>
                <a:lnTo>
                  <a:pt x="14786" y="2392"/>
                </a:lnTo>
                <a:lnTo>
                  <a:pt x="16068" y="2392"/>
                </a:lnTo>
                <a:lnTo>
                  <a:pt x="15439" y="1762"/>
                </a:lnTo>
                <a:lnTo>
                  <a:pt x="14786" y="1108"/>
                </a:lnTo>
                <a:close/>
                <a:moveTo>
                  <a:pt x="4753" y="0"/>
                </a:moveTo>
                <a:lnTo>
                  <a:pt x="14459" y="0"/>
                </a:lnTo>
                <a:cubicBezTo>
                  <a:pt x="14484" y="0"/>
                  <a:pt x="14484" y="0"/>
                  <a:pt x="14484" y="0"/>
                </a:cubicBezTo>
                <a:cubicBezTo>
                  <a:pt x="14509" y="0"/>
                  <a:pt x="14534" y="0"/>
                  <a:pt x="14559" y="25"/>
                </a:cubicBezTo>
                <a:cubicBezTo>
                  <a:pt x="14559" y="25"/>
                  <a:pt x="14584" y="25"/>
                  <a:pt x="14610" y="25"/>
                </a:cubicBezTo>
                <a:cubicBezTo>
                  <a:pt x="14635" y="50"/>
                  <a:pt x="14660" y="76"/>
                  <a:pt x="14685" y="101"/>
                </a:cubicBezTo>
                <a:lnTo>
                  <a:pt x="17099" y="2492"/>
                </a:lnTo>
                <a:cubicBezTo>
                  <a:pt x="17124" y="2543"/>
                  <a:pt x="17149" y="2568"/>
                  <a:pt x="17149" y="2593"/>
                </a:cubicBezTo>
                <a:cubicBezTo>
                  <a:pt x="17174" y="2618"/>
                  <a:pt x="17174" y="2618"/>
                  <a:pt x="17174" y="2643"/>
                </a:cubicBezTo>
                <a:cubicBezTo>
                  <a:pt x="17200" y="2643"/>
                  <a:pt x="17200" y="2668"/>
                  <a:pt x="17200" y="2719"/>
                </a:cubicBezTo>
                <a:cubicBezTo>
                  <a:pt x="17200" y="2719"/>
                  <a:pt x="17200" y="2719"/>
                  <a:pt x="17200" y="2744"/>
                </a:cubicBezTo>
                <a:lnTo>
                  <a:pt x="17200" y="5815"/>
                </a:lnTo>
                <a:cubicBezTo>
                  <a:pt x="17200" y="5992"/>
                  <a:pt x="17049" y="6143"/>
                  <a:pt x="16873" y="6143"/>
                </a:cubicBezTo>
                <a:cubicBezTo>
                  <a:pt x="16697" y="6143"/>
                  <a:pt x="16546" y="5992"/>
                  <a:pt x="16546" y="5815"/>
                </a:cubicBezTo>
                <a:lnTo>
                  <a:pt x="16546" y="3071"/>
                </a:lnTo>
                <a:lnTo>
                  <a:pt x="14459" y="3071"/>
                </a:lnTo>
                <a:cubicBezTo>
                  <a:pt x="14283" y="3071"/>
                  <a:pt x="14132" y="2920"/>
                  <a:pt x="14132" y="2744"/>
                </a:cubicBezTo>
                <a:lnTo>
                  <a:pt x="14132" y="654"/>
                </a:lnTo>
                <a:lnTo>
                  <a:pt x="5054" y="654"/>
                </a:lnTo>
                <a:lnTo>
                  <a:pt x="5054" y="16137"/>
                </a:lnTo>
                <a:lnTo>
                  <a:pt x="16546" y="16137"/>
                </a:lnTo>
                <a:lnTo>
                  <a:pt x="16546" y="13645"/>
                </a:lnTo>
                <a:cubicBezTo>
                  <a:pt x="16546" y="13443"/>
                  <a:pt x="16697" y="13318"/>
                  <a:pt x="16873" y="13318"/>
                </a:cubicBezTo>
                <a:cubicBezTo>
                  <a:pt x="17049" y="13318"/>
                  <a:pt x="17200" y="13443"/>
                  <a:pt x="17200" y="13645"/>
                </a:cubicBezTo>
                <a:lnTo>
                  <a:pt x="17200" y="16137"/>
                </a:lnTo>
                <a:lnTo>
                  <a:pt x="19337" y="16137"/>
                </a:lnTo>
                <a:lnTo>
                  <a:pt x="19337" y="13645"/>
                </a:lnTo>
                <a:cubicBezTo>
                  <a:pt x="19337" y="13443"/>
                  <a:pt x="19488" y="13318"/>
                  <a:pt x="19664" y="13318"/>
                </a:cubicBezTo>
                <a:cubicBezTo>
                  <a:pt x="19840" y="13318"/>
                  <a:pt x="19991" y="13443"/>
                  <a:pt x="19991" y="13645"/>
                </a:cubicBezTo>
                <a:lnTo>
                  <a:pt x="19991" y="16364"/>
                </a:lnTo>
                <a:lnTo>
                  <a:pt x="21550" y="19208"/>
                </a:lnTo>
                <a:cubicBezTo>
                  <a:pt x="21550" y="19208"/>
                  <a:pt x="21550" y="19208"/>
                  <a:pt x="21550" y="19234"/>
                </a:cubicBezTo>
                <a:cubicBezTo>
                  <a:pt x="21575" y="19234"/>
                  <a:pt x="21575" y="19234"/>
                  <a:pt x="21575" y="19259"/>
                </a:cubicBezTo>
                <a:cubicBezTo>
                  <a:pt x="21575" y="19284"/>
                  <a:pt x="21575" y="19309"/>
                  <a:pt x="21600" y="19359"/>
                </a:cubicBezTo>
                <a:lnTo>
                  <a:pt x="21600" y="20266"/>
                </a:lnTo>
                <a:cubicBezTo>
                  <a:pt x="21600" y="20996"/>
                  <a:pt x="20997" y="21600"/>
                  <a:pt x="20267" y="21600"/>
                </a:cubicBezTo>
                <a:lnTo>
                  <a:pt x="1333" y="21600"/>
                </a:lnTo>
                <a:cubicBezTo>
                  <a:pt x="603" y="21600"/>
                  <a:pt x="0" y="20996"/>
                  <a:pt x="0" y="20266"/>
                </a:cubicBezTo>
                <a:lnTo>
                  <a:pt x="0" y="19359"/>
                </a:lnTo>
                <a:cubicBezTo>
                  <a:pt x="0" y="19309"/>
                  <a:pt x="25" y="19284"/>
                  <a:pt x="50" y="19259"/>
                </a:cubicBezTo>
                <a:cubicBezTo>
                  <a:pt x="50" y="19234"/>
                  <a:pt x="50" y="19234"/>
                  <a:pt x="50" y="19234"/>
                </a:cubicBezTo>
                <a:cubicBezTo>
                  <a:pt x="50" y="19208"/>
                  <a:pt x="50" y="19208"/>
                  <a:pt x="50" y="19208"/>
                </a:cubicBezTo>
                <a:lnTo>
                  <a:pt x="1609" y="16364"/>
                </a:lnTo>
                <a:lnTo>
                  <a:pt x="1609" y="4657"/>
                </a:lnTo>
                <a:cubicBezTo>
                  <a:pt x="1609" y="3927"/>
                  <a:pt x="2238" y="3298"/>
                  <a:pt x="2992" y="3298"/>
                </a:cubicBezTo>
                <a:lnTo>
                  <a:pt x="3193" y="3298"/>
                </a:lnTo>
                <a:cubicBezTo>
                  <a:pt x="3369" y="3298"/>
                  <a:pt x="3520" y="3449"/>
                  <a:pt x="3520" y="3650"/>
                </a:cubicBezTo>
                <a:cubicBezTo>
                  <a:pt x="3520" y="3827"/>
                  <a:pt x="3369" y="3978"/>
                  <a:pt x="3193" y="3978"/>
                </a:cubicBezTo>
                <a:lnTo>
                  <a:pt x="2992" y="3978"/>
                </a:lnTo>
                <a:cubicBezTo>
                  <a:pt x="2590" y="3978"/>
                  <a:pt x="2263" y="4280"/>
                  <a:pt x="2263" y="4657"/>
                </a:cubicBezTo>
                <a:lnTo>
                  <a:pt x="2263" y="16137"/>
                </a:lnTo>
                <a:lnTo>
                  <a:pt x="4400" y="16137"/>
                </a:lnTo>
                <a:lnTo>
                  <a:pt x="4400" y="327"/>
                </a:lnTo>
                <a:cubicBezTo>
                  <a:pt x="4400" y="126"/>
                  <a:pt x="4551" y="0"/>
                  <a:pt x="4753" y="0"/>
                </a:cubicBezTo>
                <a:close/>
              </a:path>
            </a:pathLst>
          </a:custGeom>
          <a:solidFill>
            <a:srgbClr val="384A7A"/>
          </a:solidFill>
          <a:ln w="12700">
            <a:miter lim="400000"/>
          </a:ln>
        </p:spPr>
        <p:txBody>
          <a:bodyPr lIns="22860" rIns="22860" anchor="ctr"/>
          <a:lstStyle/>
          <a:p>
            <a:pPr marL="0" marR="0" lvl="0" indent="0" algn="l" defTabSz="914217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latin typeface="+mn-lt"/>
                <a:ea typeface="+mn-ea"/>
                <a:cs typeface="+mn-cs"/>
                <a:sym typeface="Lato Light"/>
              </a:defRPr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Lato Light"/>
              <a:ea typeface="Lato Light"/>
              <a:cs typeface="Lato Light"/>
              <a:sym typeface="Lato Light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-328705" y="2527202"/>
            <a:ext cx="3560274" cy="3584663"/>
            <a:chOff x="220811" y="844009"/>
            <a:chExt cx="4848496" cy="5074279"/>
          </a:xfrm>
        </p:grpSpPr>
        <p:sp>
          <p:nvSpPr>
            <p:cNvPr id="478" name="Shape"/>
            <p:cNvSpPr/>
            <p:nvPr/>
          </p:nvSpPr>
          <p:spPr>
            <a:xfrm flipH="1">
              <a:off x="1752978" y="1840017"/>
              <a:ext cx="3316329" cy="407827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8932" h="19340" extrusionOk="0">
                  <a:moveTo>
                    <a:pt x="17554" y="6756"/>
                  </a:moveTo>
                  <a:cubicBezTo>
                    <a:pt x="20257" y="11838"/>
                    <a:pt x="18903" y="17607"/>
                    <a:pt x="14214" y="18984"/>
                  </a:cubicBezTo>
                  <a:cubicBezTo>
                    <a:pt x="9810" y="20277"/>
                    <a:pt x="4064" y="18005"/>
                    <a:pt x="1360" y="12920"/>
                  </a:cubicBezTo>
                  <a:cubicBezTo>
                    <a:pt x="-1343" y="7837"/>
                    <a:pt x="139" y="2413"/>
                    <a:pt x="4424" y="574"/>
                  </a:cubicBezTo>
                  <a:cubicBezTo>
                    <a:pt x="8841" y="-1323"/>
                    <a:pt x="14850" y="1673"/>
                    <a:pt x="17554" y="6756"/>
                  </a:cubicBezTo>
                </a:path>
              </a:pathLst>
            </a:custGeom>
            <a:solidFill>
              <a:schemeClr val="accent5">
                <a:lumMod val="50000"/>
              </a:schemeClr>
            </a:solidFill>
            <a:ln w="12700">
              <a:miter lim="400000"/>
            </a:ln>
          </p:spPr>
          <p:txBody>
            <a:bodyPr lIns="22860" rIns="22860" anchor="ctr"/>
            <a:lstStyle/>
            <a:p>
              <a:pPr marL="0" marR="0" lvl="0" indent="0" algn="l" defTabSz="914217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6500">
                  <a:latin typeface="+mn-lt"/>
                  <a:ea typeface="+mn-ea"/>
                  <a:cs typeface="+mn-cs"/>
                  <a:sym typeface="Lato Light"/>
                </a:defRPr>
              </a:pPr>
              <a:endParaRPr kumimoji="0" sz="3250" b="0" i="0" u="none" strike="noStrike" kern="0" cap="none" spc="0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480" name="Shape"/>
            <p:cNvSpPr/>
            <p:nvPr/>
          </p:nvSpPr>
          <p:spPr>
            <a:xfrm flipH="1">
              <a:off x="1545504" y="1687450"/>
              <a:ext cx="3357107" cy="408743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8920" h="20294" extrusionOk="0">
                  <a:moveTo>
                    <a:pt x="9600" y="7887"/>
                  </a:moveTo>
                  <a:cubicBezTo>
                    <a:pt x="10347" y="7954"/>
                    <a:pt x="11116" y="8492"/>
                    <a:pt x="11525" y="9308"/>
                  </a:cubicBezTo>
                  <a:cubicBezTo>
                    <a:pt x="12069" y="10399"/>
                    <a:pt x="11767" y="11570"/>
                    <a:pt x="10851" y="11929"/>
                  </a:cubicBezTo>
                  <a:cubicBezTo>
                    <a:pt x="9934" y="12287"/>
                    <a:pt x="8745" y="11694"/>
                    <a:pt x="8201" y="10603"/>
                  </a:cubicBezTo>
                  <a:cubicBezTo>
                    <a:pt x="7655" y="9514"/>
                    <a:pt x="7956" y="8343"/>
                    <a:pt x="8874" y="7984"/>
                  </a:cubicBezTo>
                  <a:cubicBezTo>
                    <a:pt x="9104" y="7895"/>
                    <a:pt x="9351" y="7865"/>
                    <a:pt x="9600" y="7887"/>
                  </a:cubicBezTo>
                  <a:close/>
                  <a:moveTo>
                    <a:pt x="9330" y="6851"/>
                  </a:moveTo>
                  <a:cubicBezTo>
                    <a:pt x="8953" y="6817"/>
                    <a:pt x="8581" y="6862"/>
                    <a:pt x="8234" y="6997"/>
                  </a:cubicBezTo>
                  <a:cubicBezTo>
                    <a:pt x="6848" y="7537"/>
                    <a:pt x="6391" y="9311"/>
                    <a:pt x="7214" y="10952"/>
                  </a:cubicBezTo>
                  <a:cubicBezTo>
                    <a:pt x="8039" y="12595"/>
                    <a:pt x="9837" y="13493"/>
                    <a:pt x="11223" y="12953"/>
                  </a:cubicBezTo>
                  <a:cubicBezTo>
                    <a:pt x="12608" y="12415"/>
                    <a:pt x="13065" y="10639"/>
                    <a:pt x="12240" y="8998"/>
                  </a:cubicBezTo>
                  <a:cubicBezTo>
                    <a:pt x="11624" y="7766"/>
                    <a:pt x="10459" y="6954"/>
                    <a:pt x="9330" y="6851"/>
                  </a:cubicBezTo>
                  <a:close/>
                  <a:moveTo>
                    <a:pt x="8727" y="5353"/>
                  </a:moveTo>
                  <a:cubicBezTo>
                    <a:pt x="10514" y="5322"/>
                    <a:pt x="12444" y="6563"/>
                    <a:pt x="13433" y="8534"/>
                  </a:cubicBezTo>
                  <a:cubicBezTo>
                    <a:pt x="14651" y="10959"/>
                    <a:pt x="13978" y="13569"/>
                    <a:pt x="11930" y="14367"/>
                  </a:cubicBezTo>
                  <a:cubicBezTo>
                    <a:pt x="9884" y="15162"/>
                    <a:pt x="7240" y="13842"/>
                    <a:pt x="6023" y="11418"/>
                  </a:cubicBezTo>
                  <a:cubicBezTo>
                    <a:pt x="4805" y="8993"/>
                    <a:pt x="5479" y="6381"/>
                    <a:pt x="7525" y="5584"/>
                  </a:cubicBezTo>
                  <a:cubicBezTo>
                    <a:pt x="7909" y="5435"/>
                    <a:pt x="8314" y="5360"/>
                    <a:pt x="8727" y="5353"/>
                  </a:cubicBezTo>
                  <a:close/>
                  <a:moveTo>
                    <a:pt x="8460" y="4145"/>
                  </a:moveTo>
                  <a:cubicBezTo>
                    <a:pt x="7940" y="4154"/>
                    <a:pt x="7430" y="4248"/>
                    <a:pt x="6946" y="4435"/>
                  </a:cubicBezTo>
                  <a:cubicBezTo>
                    <a:pt x="4369" y="5439"/>
                    <a:pt x="3518" y="8740"/>
                    <a:pt x="5050" y="11792"/>
                  </a:cubicBezTo>
                  <a:cubicBezTo>
                    <a:pt x="6583" y="14847"/>
                    <a:pt x="9926" y="16517"/>
                    <a:pt x="12502" y="15513"/>
                  </a:cubicBezTo>
                  <a:cubicBezTo>
                    <a:pt x="15079" y="14510"/>
                    <a:pt x="15929" y="11209"/>
                    <a:pt x="14398" y="8156"/>
                  </a:cubicBezTo>
                  <a:cubicBezTo>
                    <a:pt x="13152" y="5676"/>
                    <a:pt x="10714" y="4108"/>
                    <a:pt x="8460" y="4145"/>
                  </a:cubicBezTo>
                  <a:close/>
                  <a:moveTo>
                    <a:pt x="8138" y="2657"/>
                  </a:moveTo>
                  <a:cubicBezTo>
                    <a:pt x="10967" y="2609"/>
                    <a:pt x="14024" y="4573"/>
                    <a:pt x="15589" y="7692"/>
                  </a:cubicBezTo>
                  <a:cubicBezTo>
                    <a:pt x="17516" y="11530"/>
                    <a:pt x="16450" y="15664"/>
                    <a:pt x="13210" y="16925"/>
                  </a:cubicBezTo>
                  <a:cubicBezTo>
                    <a:pt x="9972" y="18187"/>
                    <a:pt x="5784" y="16095"/>
                    <a:pt x="3859" y="12256"/>
                  </a:cubicBezTo>
                  <a:cubicBezTo>
                    <a:pt x="1932" y="8419"/>
                    <a:pt x="2997" y="4285"/>
                    <a:pt x="6237" y="3023"/>
                  </a:cubicBezTo>
                  <a:cubicBezTo>
                    <a:pt x="6845" y="2787"/>
                    <a:pt x="7485" y="2669"/>
                    <a:pt x="8138" y="2657"/>
                  </a:cubicBezTo>
                  <a:close/>
                  <a:moveTo>
                    <a:pt x="7583" y="1490"/>
                  </a:moveTo>
                  <a:cubicBezTo>
                    <a:pt x="6810" y="1503"/>
                    <a:pt x="6053" y="1643"/>
                    <a:pt x="5335" y="1923"/>
                  </a:cubicBezTo>
                  <a:cubicBezTo>
                    <a:pt x="1508" y="3412"/>
                    <a:pt x="247" y="8314"/>
                    <a:pt x="2522" y="12847"/>
                  </a:cubicBezTo>
                  <a:cubicBezTo>
                    <a:pt x="4796" y="17383"/>
                    <a:pt x="9759" y="19861"/>
                    <a:pt x="13585" y="18372"/>
                  </a:cubicBezTo>
                  <a:cubicBezTo>
                    <a:pt x="17412" y="16882"/>
                    <a:pt x="18673" y="11981"/>
                    <a:pt x="16400" y="7447"/>
                  </a:cubicBezTo>
                  <a:cubicBezTo>
                    <a:pt x="14551" y="3761"/>
                    <a:pt x="10929" y="1434"/>
                    <a:pt x="7583" y="1490"/>
                  </a:cubicBezTo>
                  <a:close/>
                  <a:moveTo>
                    <a:pt x="7262" y="1"/>
                  </a:moveTo>
                  <a:cubicBezTo>
                    <a:pt x="11184" y="-67"/>
                    <a:pt x="15422" y="2658"/>
                    <a:pt x="17591" y="6983"/>
                  </a:cubicBezTo>
                  <a:cubicBezTo>
                    <a:pt x="20260" y="12304"/>
                    <a:pt x="18784" y="18037"/>
                    <a:pt x="14293" y="19785"/>
                  </a:cubicBezTo>
                  <a:cubicBezTo>
                    <a:pt x="9803" y="21533"/>
                    <a:pt x="3999" y="18635"/>
                    <a:pt x="1329" y="13311"/>
                  </a:cubicBezTo>
                  <a:cubicBezTo>
                    <a:pt x="-1340" y="7990"/>
                    <a:pt x="136" y="2257"/>
                    <a:pt x="4627" y="509"/>
                  </a:cubicBezTo>
                  <a:cubicBezTo>
                    <a:pt x="5469" y="181"/>
                    <a:pt x="6357" y="16"/>
                    <a:pt x="7262" y="1"/>
                  </a:cubicBez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 w="12700">
              <a:miter lim="400000"/>
            </a:ln>
          </p:spPr>
          <p:txBody>
            <a:bodyPr lIns="22860" rIns="22860" anchor="ctr"/>
            <a:lstStyle/>
            <a:p>
              <a:pPr marL="0" marR="0" lvl="0" indent="0" algn="l" defTabSz="914217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6500">
                  <a:latin typeface="+mn-lt"/>
                  <a:ea typeface="+mn-ea"/>
                  <a:cs typeface="+mn-cs"/>
                  <a:sym typeface="Lato Light"/>
                </a:defRPr>
              </a:pPr>
              <a:endParaRPr kumimoji="0" sz="3250" b="0" i="0" u="none" strike="noStrike" kern="0" cap="none" spc="0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46" name="Shape">
              <a:extLst>
                <a:ext uri="{FF2B5EF4-FFF2-40B4-BE49-F238E27FC236}">
                  <a16:creationId xmlns:a16="http://schemas.microsoft.com/office/drawing/2014/main" id="{1634C849-D3D1-DD5A-5132-FFEC64DBF12E}"/>
                </a:ext>
              </a:extLst>
            </p:cNvPr>
            <p:cNvSpPr/>
            <p:nvPr/>
          </p:nvSpPr>
          <p:spPr>
            <a:xfrm rot="15300000">
              <a:off x="1922945" y="974808"/>
              <a:ext cx="1175522" cy="91392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0"/>
                  </a:moveTo>
                  <a:lnTo>
                    <a:pt x="13286" y="10795"/>
                  </a:lnTo>
                  <a:lnTo>
                    <a:pt x="21600" y="21600"/>
                  </a:lnTo>
                  <a:lnTo>
                    <a:pt x="0" y="10795"/>
                  </a:lnTo>
                  <a:lnTo>
                    <a:pt x="21600" y="0"/>
                  </a:lnTo>
                </a:path>
              </a:pathLst>
            </a:custGeom>
            <a:solidFill>
              <a:schemeClr val="accent4"/>
            </a:solidFill>
            <a:ln w="12700">
              <a:miter lim="400000"/>
            </a:ln>
          </p:spPr>
          <p:txBody>
            <a:bodyPr lIns="22860" rIns="2286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6500">
                  <a:latin typeface="+mn-lt"/>
                  <a:ea typeface="+mn-ea"/>
                  <a:cs typeface="+mn-cs"/>
                  <a:sym typeface="Lato Light"/>
                </a:defRPr>
              </a:pPr>
              <a:endParaRPr kumimoji="0" sz="3250" b="0" i="0" u="none" strike="noStrike" kern="1200" cap="none" spc="0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47" name="Rounded Rectangle">
              <a:extLst>
                <a:ext uri="{FF2B5EF4-FFF2-40B4-BE49-F238E27FC236}">
                  <a16:creationId xmlns:a16="http://schemas.microsoft.com/office/drawing/2014/main" id="{566CD5A1-34DE-43A9-55AA-4107356EF0D6}"/>
                </a:ext>
              </a:extLst>
            </p:cNvPr>
            <p:cNvSpPr/>
            <p:nvPr/>
          </p:nvSpPr>
          <p:spPr>
            <a:xfrm rot="15300000">
              <a:off x="1709185" y="2636030"/>
              <a:ext cx="2250910" cy="67590"/>
            </a:xfrm>
            <a:prstGeom prst="roundRect">
              <a:avLst>
                <a:gd name="adj" fmla="val 50000"/>
              </a:avLst>
            </a:prstGeom>
            <a:solidFill>
              <a:srgbClr val="D9D9D9"/>
            </a:solidFill>
            <a:ln w="12700">
              <a:miter lim="400000"/>
            </a:ln>
          </p:spPr>
          <p:txBody>
            <a:bodyPr lIns="22860" rIns="2286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6500">
                  <a:latin typeface="+mn-lt"/>
                  <a:ea typeface="+mn-ea"/>
                  <a:cs typeface="+mn-cs"/>
                  <a:sym typeface="Lato Light"/>
                </a:defRPr>
              </a:pPr>
              <a:endParaRPr kumimoji="0" sz="3250" b="0" i="0" u="none" strike="noStrike" kern="1200" cap="none" spc="0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48" name="Shape">
              <a:extLst>
                <a:ext uri="{FF2B5EF4-FFF2-40B4-BE49-F238E27FC236}">
                  <a16:creationId xmlns:a16="http://schemas.microsoft.com/office/drawing/2014/main" id="{42704EE6-F686-9AF7-2C9A-E15D67D775FD}"/>
                </a:ext>
              </a:extLst>
            </p:cNvPr>
            <p:cNvSpPr/>
            <p:nvPr/>
          </p:nvSpPr>
          <p:spPr>
            <a:xfrm rot="15300000">
              <a:off x="319763" y="1877955"/>
              <a:ext cx="982866" cy="118077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8929" y="0"/>
                  </a:moveTo>
                  <a:lnTo>
                    <a:pt x="9392" y="12200"/>
                  </a:lnTo>
                  <a:lnTo>
                    <a:pt x="21600" y="12671"/>
                  </a:lnTo>
                  <a:lnTo>
                    <a:pt x="0" y="21600"/>
                  </a:lnTo>
                  <a:lnTo>
                    <a:pt x="8929" y="0"/>
                  </a:lnTo>
                </a:path>
              </a:pathLst>
            </a:custGeom>
            <a:solidFill>
              <a:schemeClr val="accent3"/>
            </a:solidFill>
            <a:ln w="12700">
              <a:miter lim="400000"/>
            </a:ln>
          </p:spPr>
          <p:txBody>
            <a:bodyPr lIns="22860" rIns="2286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6500">
                  <a:latin typeface="+mn-lt"/>
                  <a:ea typeface="+mn-ea"/>
                  <a:cs typeface="+mn-cs"/>
                  <a:sym typeface="Lato Light"/>
                </a:defRPr>
              </a:pPr>
              <a:endParaRPr kumimoji="0" sz="3250" b="0" i="0" u="none" strike="noStrike" kern="1200" cap="none" spc="0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49" name="Rounded Rectangle">
              <a:extLst>
                <a:ext uri="{FF2B5EF4-FFF2-40B4-BE49-F238E27FC236}">
                  <a16:creationId xmlns:a16="http://schemas.microsoft.com/office/drawing/2014/main" id="{617BD52B-A2E4-DCAF-60D5-F581158A4AF5}"/>
                </a:ext>
              </a:extLst>
            </p:cNvPr>
            <p:cNvSpPr/>
            <p:nvPr/>
          </p:nvSpPr>
          <p:spPr>
            <a:xfrm rot="12600000">
              <a:off x="1025625" y="3153823"/>
              <a:ext cx="2250910" cy="67590"/>
            </a:xfrm>
            <a:prstGeom prst="roundRect">
              <a:avLst>
                <a:gd name="adj" fmla="val 50000"/>
              </a:avLst>
            </a:prstGeom>
            <a:solidFill>
              <a:srgbClr val="D9D9D9"/>
            </a:solidFill>
            <a:ln w="12700">
              <a:miter lim="400000"/>
            </a:ln>
          </p:spPr>
          <p:txBody>
            <a:bodyPr lIns="22860" rIns="2286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6500">
                  <a:latin typeface="+mn-lt"/>
                  <a:ea typeface="+mn-ea"/>
                  <a:cs typeface="+mn-cs"/>
                  <a:sym typeface="Lato Light"/>
                </a:defRPr>
              </a:pPr>
              <a:endParaRPr kumimoji="0" sz="3250" b="0" i="0" u="none" strike="noStrike" kern="1200" cap="none" spc="0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4908374" y="4601249"/>
            <a:ext cx="6443389" cy="95410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lvl="0" indent="0" algn="l" defTabSz="1828433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H SarabunPSK" panose="020B0500040200020003" pitchFamily="34" charset="-34"/>
                <a:ea typeface="Lato Light"/>
                <a:cs typeface="TH SarabunPSK" panose="020B0500040200020003" pitchFamily="34" charset="-34"/>
              </a:rPr>
              <a:t>KR5 P1: </a:t>
            </a:r>
            <a:r>
              <a:rPr kumimoji="0" lang="th-TH" sz="2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H SarabunPSK" panose="020B0500040200020003" pitchFamily="34" charset="-34"/>
                <a:ea typeface="Lato Light"/>
                <a:cs typeface="TH SarabunPSK" panose="020B0500040200020003" pitchFamily="34" charset="-34"/>
              </a:rPr>
              <a:t>ประเทศไทยมีการให้บริการการแพทย์จีโนมิกส์ และการแพทย์แม่นยำเพิ่มขึ้น </a:t>
            </a: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H SarabunPSK" panose="020B0500040200020003" pitchFamily="34" charset="-34"/>
                <a:ea typeface="Lato Light"/>
                <a:cs typeface="TH SarabunPSK" panose="020B0500040200020003" pitchFamily="34" charset="-34"/>
              </a:rPr>
              <a:t>10 </a:t>
            </a:r>
            <a:r>
              <a:rPr kumimoji="0" lang="th-TH" sz="2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H SarabunPSK" panose="020B0500040200020003" pitchFamily="34" charset="-34"/>
                <a:ea typeface="Lato Light"/>
                <a:cs typeface="TH SarabunPSK" panose="020B0500040200020003" pitchFamily="34" charset="-34"/>
              </a:rPr>
              <a:t>รายการ</a:t>
            </a: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H SarabunPSK" panose="020B0500040200020003" pitchFamily="34" charset="-34"/>
                <a:ea typeface="Lato Light"/>
                <a:cs typeface="TH SarabunPSK" panose="020B0500040200020003" pitchFamily="34" charset="-34"/>
              </a:rPr>
              <a:t> (</a:t>
            </a:r>
            <a:r>
              <a:rPr kumimoji="0" lang="th-TH" sz="2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H SarabunPSK" panose="020B0500040200020003" pitchFamily="34" charset="-34"/>
                <a:ea typeface="Lato Light"/>
                <a:cs typeface="TH SarabunPSK" panose="020B0500040200020003" pitchFamily="34" charset="-34"/>
              </a:rPr>
              <a:t>ใน </a:t>
            </a: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H SarabunPSK" panose="020B0500040200020003" pitchFamily="34" charset="-34"/>
                <a:ea typeface="Lato Light"/>
                <a:cs typeface="TH SarabunPSK" panose="020B0500040200020003" pitchFamily="34" charset="-34"/>
              </a:rPr>
              <a:t>5 </a:t>
            </a:r>
            <a:r>
              <a:rPr kumimoji="0" lang="th-TH" sz="2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H SarabunPSK" panose="020B0500040200020003" pitchFamily="34" charset="-34"/>
                <a:ea typeface="Lato Light"/>
                <a:cs typeface="TH SarabunPSK" panose="020B0500040200020003" pitchFamily="34" charset="-34"/>
              </a:rPr>
              <a:t>ปี พ</a:t>
            </a: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H SarabunPSK" panose="020B0500040200020003" pitchFamily="34" charset="-34"/>
                <a:ea typeface="Lato Light"/>
                <a:cs typeface="TH SarabunPSK" panose="020B0500040200020003" pitchFamily="34" charset="-34"/>
              </a:rPr>
              <a:t>.</a:t>
            </a:r>
            <a:r>
              <a:rPr kumimoji="0" lang="th-TH" sz="2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H SarabunPSK" panose="020B0500040200020003" pitchFamily="34" charset="-34"/>
                <a:ea typeface="Lato Light"/>
                <a:cs typeface="TH SarabunPSK" panose="020B0500040200020003" pitchFamily="34" charset="-34"/>
              </a:rPr>
              <a:t>ศ</a:t>
            </a: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H SarabunPSK" panose="020B0500040200020003" pitchFamily="34" charset="-34"/>
                <a:ea typeface="Lato Light"/>
                <a:cs typeface="TH SarabunPSK" panose="020B0500040200020003" pitchFamily="34" charset="-34"/>
              </a:rPr>
              <a:t>. 2566-2570)</a:t>
            </a:r>
            <a:endParaRPr kumimoji="0" lang="en-US" sz="28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H SarabunPSK" panose="020B0500040200020003" pitchFamily="34" charset="-34"/>
              <a:ea typeface="Calibri"/>
              <a:cs typeface="TH SarabunPSK" panose="020B0500040200020003" pitchFamily="34" charset="-34"/>
              <a:sym typeface="Calibri"/>
            </a:endParaRPr>
          </a:p>
        </p:txBody>
      </p:sp>
      <p:pic>
        <p:nvPicPr>
          <p:cNvPr id="36" name="Picture 100">
            <a:extLst>
              <a:ext uri="{FF2B5EF4-FFF2-40B4-BE49-F238E27FC236}">
                <a16:creationId xmlns:a16="http://schemas.microsoft.com/office/drawing/2014/main" id="{DA00CFE4-759B-BBFC-E420-1AFBDDC89E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29800" y="28366"/>
            <a:ext cx="2101273" cy="762000"/>
          </a:xfrm>
          <a:prstGeom prst="rect">
            <a:avLst/>
          </a:prstGeom>
        </p:spPr>
      </p:pic>
      <p:sp>
        <p:nvSpPr>
          <p:cNvPr id="27" name="Title 1">
            <a:extLst>
              <a:ext uri="{FF2B5EF4-FFF2-40B4-BE49-F238E27FC236}">
                <a16:creationId xmlns:a16="http://schemas.microsoft.com/office/drawing/2014/main" id="{A2CD54DB-C91A-4EDE-84C1-85DBF51CE749}"/>
              </a:ext>
            </a:extLst>
          </p:cNvPr>
          <p:cNvSpPr txBox="1">
            <a:spLocks/>
          </p:cNvSpPr>
          <p:nvPr/>
        </p:nvSpPr>
        <p:spPr>
          <a:xfrm>
            <a:off x="-20073" y="-19782"/>
            <a:ext cx="9455017" cy="705920"/>
          </a:xfrm>
          <a:prstGeom prst="rect">
            <a:avLst/>
          </a:prstGeom>
          <a:gradFill>
            <a:gsLst>
              <a:gs pos="0">
                <a:srgbClr val="5B9BD5">
                  <a:lumMod val="75000"/>
                </a:srgbClr>
              </a:gs>
              <a:gs pos="74000">
                <a:srgbClr val="4472C4">
                  <a:lumMod val="45000"/>
                  <a:lumOff val="55000"/>
                </a:srgbClr>
              </a:gs>
              <a:gs pos="83000">
                <a:srgbClr val="4472C4">
                  <a:lumMod val="45000"/>
                  <a:lumOff val="55000"/>
                </a:srgbClr>
              </a:gs>
              <a:gs pos="100000">
                <a:srgbClr val="4472C4">
                  <a:lumMod val="30000"/>
                  <a:lumOff val="70000"/>
                </a:srgbClr>
              </a:gs>
            </a:gsLst>
            <a:lin ang="5400000" scaled="1"/>
          </a:gra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217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altLang="ja-JP" sz="4000" b="1" i="0" u="none" strike="noStrike" kern="0" cap="none" spc="0" normalizeH="0" baseline="0" noProof="0">
                <a:ln>
                  <a:noFill/>
                </a:ln>
                <a:solidFill>
                  <a:srgbClr val="1C1C1C"/>
                </a:solidFill>
                <a:effectLst/>
                <a:uLnTx/>
                <a:uFillTx/>
                <a:latin typeface="TH SarabunPSK" panose="020B0500040200020003" pitchFamily="34" charset="-34"/>
                <a:ea typeface="Lato Light"/>
                <a:cs typeface="TH SarabunPSK" panose="020B0500040200020003" pitchFamily="34" charset="-34"/>
              </a:rPr>
              <a:t>เป้าหมายและผลสัมฤทธิ์ที่สำคัญ</a:t>
            </a:r>
          </a:p>
        </p:txBody>
      </p:sp>
    </p:spTree>
  </p:cSld>
  <p:clrMapOvr>
    <a:masterClrMapping/>
  </p:clrMapOvr>
  <p:transition spd="med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93688831"/>
              </p:ext>
            </p:extLst>
          </p:nvPr>
        </p:nvGraphicFramePr>
        <p:xfrm>
          <a:off x="221363" y="610152"/>
          <a:ext cx="11777803" cy="6139826"/>
        </p:xfrm>
        <a:graphic>
          <a:graphicData uri="http://schemas.openxmlformats.org/drawingml/2006/table">
            <a:tbl>
              <a:tblPr firstRow="1" firstCol="1" bandRow="1"/>
              <a:tblGrid>
                <a:gridCol w="4197733">
                  <a:extLst>
                    <a:ext uri="{9D8B030D-6E8A-4147-A177-3AD203B41FA5}">
                      <a16:colId xmlns:a16="http://schemas.microsoft.com/office/drawing/2014/main" val="1624513288"/>
                    </a:ext>
                  </a:extLst>
                </a:gridCol>
                <a:gridCol w="7580070">
                  <a:extLst>
                    <a:ext uri="{9D8B030D-6E8A-4147-A177-3AD203B41FA5}">
                      <a16:colId xmlns:a16="http://schemas.microsoft.com/office/drawing/2014/main" val="1266252164"/>
                    </a:ext>
                  </a:extLst>
                </a:gridCol>
              </a:tblGrid>
              <a:tr h="36165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400" b="1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ระดับ </a:t>
                      </a:r>
                      <a:r>
                        <a:rPr lang="en-US" sz="2400" b="1">
                          <a:solidFill>
                            <a:schemeClr val="bg1"/>
                          </a:solidFill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Cordia New" panose="020B0304020202020204" pitchFamily="34" charset="-34"/>
                        </a:rPr>
                        <a:t>TRL</a:t>
                      </a:r>
                      <a:endParaRPr lang="en-US" sz="24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27349" marR="273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74B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400" b="1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คำอธิบาย</a:t>
                      </a:r>
                      <a:endParaRPr lang="en-US" sz="24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27349" marR="273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74B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11013449"/>
                  </a:ext>
                </a:extLst>
              </a:tr>
              <a:tr h="836092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1C1C1C"/>
                          </a:solidFill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TRL 5 </a:t>
                      </a:r>
                      <a:endParaRPr lang="en-US" sz="2000">
                        <a:solidFill>
                          <a:srgbClr val="1C1C1C"/>
                        </a:solidFill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000">
                          <a:solidFill>
                            <a:srgbClr val="1C1C1C"/>
                          </a:solidFill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การพัฒนาผลิตภัณฑ์ต้นแบบขั้นท้าย </a:t>
                      </a:r>
                      <a:r>
                        <a:rPr lang="en-US" sz="2000">
                          <a:solidFill>
                            <a:srgbClr val="1C1C1C"/>
                          </a:solidFill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(Late-stage prototype development) </a:t>
                      </a:r>
                    </a:p>
                  </a:txBody>
                  <a:tcPr marL="27349" marR="273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-22860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1C1C1C"/>
                          </a:solidFill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 </a:t>
                      </a:r>
                    </a:p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000">
                          <a:solidFill>
                            <a:srgbClr val="1C1C1C"/>
                          </a:solidFill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-การสร้างจีโนมอ้างอิง</a:t>
                      </a:r>
                      <a:r>
                        <a:rPr lang="en-US" sz="2000">
                          <a:solidFill>
                            <a:srgbClr val="1C1C1C"/>
                          </a:solidFill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 (Reference</a:t>
                      </a:r>
                      <a:r>
                        <a:rPr lang="en-US" sz="2000" baseline="0">
                          <a:solidFill>
                            <a:srgbClr val="1C1C1C"/>
                          </a:solidFill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 genome) </a:t>
                      </a:r>
                      <a:r>
                        <a:rPr lang="th-TH" sz="2000">
                          <a:solidFill>
                            <a:srgbClr val="1C1C1C"/>
                          </a:solidFill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ที่มีคุณภาพสูง  เช่น การศึกษผลของของสนิปส์ </a:t>
                      </a:r>
                      <a:r>
                        <a:rPr lang="en-US" sz="2000">
                          <a:solidFill>
                            <a:srgbClr val="1C1C1C"/>
                          </a:solidFill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(SNPs) </a:t>
                      </a:r>
                      <a:r>
                        <a:rPr lang="th-TH" sz="2000">
                          <a:solidFill>
                            <a:srgbClr val="1C1C1C"/>
                          </a:solidFill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และอะเรย์ </a:t>
                      </a:r>
                      <a:r>
                        <a:rPr lang="en-US" sz="2000">
                          <a:solidFill>
                            <a:srgbClr val="1C1C1C"/>
                          </a:solidFill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(arrays) </a:t>
                      </a:r>
                      <a:r>
                        <a:rPr lang="th-TH" sz="2000">
                          <a:solidFill>
                            <a:srgbClr val="1C1C1C"/>
                          </a:solidFill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เพื่อให้ได้ข้อมูลฟีโนไทป์ในระดับห้องปฏิบัติการ</a:t>
                      </a:r>
                      <a:endParaRPr lang="en-US" sz="2000">
                        <a:solidFill>
                          <a:srgbClr val="1C1C1C"/>
                        </a:solidFill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27349" marR="273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37335587"/>
                  </a:ext>
                </a:extLst>
              </a:tr>
              <a:tr h="836092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1C1C1C"/>
                          </a:solidFill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TRL 6 </a:t>
                      </a:r>
                      <a:endParaRPr lang="en-US" sz="2000">
                        <a:solidFill>
                          <a:srgbClr val="1C1C1C"/>
                        </a:solidFill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000">
                          <a:solidFill>
                            <a:srgbClr val="1C1C1C"/>
                          </a:solidFill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การทดลองโมเดลของระบบ หรือต้นแบบในสถานการณ์ที่เกี่ยวข้อง </a:t>
                      </a:r>
                      <a:r>
                        <a:rPr lang="en-US" sz="2000">
                          <a:solidFill>
                            <a:srgbClr val="1C1C1C"/>
                          </a:solidFill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(Field demonstration)</a:t>
                      </a:r>
                    </a:p>
                  </a:txBody>
                  <a:tcPr marL="27349" marR="273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1C1C1C"/>
                          </a:solidFill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 </a:t>
                      </a:r>
                    </a:p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000">
                          <a:solidFill>
                            <a:srgbClr val="1C1C1C"/>
                          </a:solidFill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-การศึกษานำร่องเพื่อยืนยันความเที่ยงตรง </a:t>
                      </a:r>
                      <a:r>
                        <a:rPr lang="en-US" sz="2000">
                          <a:solidFill>
                            <a:srgbClr val="1C1C1C"/>
                          </a:solidFill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(Validity) </a:t>
                      </a:r>
                      <a:r>
                        <a:rPr lang="th-TH" sz="2000">
                          <a:solidFill>
                            <a:srgbClr val="1C1C1C"/>
                          </a:solidFill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และความมีประโยชน์ </a:t>
                      </a:r>
                      <a:r>
                        <a:rPr lang="en-US" sz="2000">
                          <a:solidFill>
                            <a:srgbClr val="1C1C1C"/>
                          </a:solidFill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(Utility)</a:t>
                      </a:r>
                      <a:r>
                        <a:rPr lang="th-TH" sz="2000">
                          <a:solidFill>
                            <a:srgbClr val="1C1C1C"/>
                          </a:solidFill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 ของแผงสนิป </a:t>
                      </a:r>
                      <a:r>
                        <a:rPr lang="en-US" sz="2000">
                          <a:solidFill>
                            <a:srgbClr val="1C1C1C"/>
                          </a:solidFill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(SNP panels) </a:t>
                      </a:r>
                      <a:r>
                        <a:rPr lang="th-TH" sz="2000">
                          <a:solidFill>
                            <a:srgbClr val="1C1C1C"/>
                          </a:solidFill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และตัวบ่งชี้ทางชีวภาพ </a:t>
                      </a:r>
                      <a:r>
                        <a:rPr lang="en-US" sz="2000">
                          <a:solidFill>
                            <a:srgbClr val="1C1C1C"/>
                          </a:solidFill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(Biomarkers)</a:t>
                      </a:r>
                      <a:r>
                        <a:rPr lang="th-TH" sz="2000">
                          <a:solidFill>
                            <a:srgbClr val="1C1C1C"/>
                          </a:solidFill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 ในการศึกษาทางคลินิกในระยะแรก</a:t>
                      </a:r>
                      <a:endParaRPr lang="en-US" sz="2000">
                        <a:solidFill>
                          <a:srgbClr val="1C1C1C"/>
                        </a:solidFill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27349" marR="273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28217768"/>
                  </a:ext>
                </a:extLst>
              </a:tr>
              <a:tr h="1318891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1C1C1C"/>
                          </a:solidFill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TRL 7</a:t>
                      </a:r>
                      <a:endParaRPr lang="en-US" sz="2000">
                        <a:solidFill>
                          <a:srgbClr val="1C1C1C"/>
                        </a:solidFill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000">
                          <a:solidFill>
                            <a:srgbClr val="1C1C1C"/>
                          </a:solidFill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การทดลองต้นแบบในภาคสนาม </a:t>
                      </a:r>
                      <a:r>
                        <a:rPr lang="en-US" sz="2000">
                          <a:solidFill>
                            <a:srgbClr val="1C1C1C"/>
                          </a:solidFill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(Operational demonstration) </a:t>
                      </a:r>
                    </a:p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1C1C1C"/>
                          </a:solidFill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 </a:t>
                      </a:r>
                    </a:p>
                  </a:txBody>
                  <a:tcPr marL="27349" marR="273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-22860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1C1C1C"/>
                          </a:solidFill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 </a:t>
                      </a:r>
                    </a:p>
                    <a:p>
                      <a:pPr marL="0" marR="0" indent="-22860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000" dirty="0">
                          <a:solidFill>
                            <a:srgbClr val="1C1C1C"/>
                          </a:solidFill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-การใช้ประโยชน์ของจีโนมอ้างอิงที่มีคุณภาพ เพื่อศึกษาผลของสน</a:t>
                      </a:r>
                      <a:r>
                        <a:rPr lang="th-TH" sz="2000" dirty="0" err="1">
                          <a:solidFill>
                            <a:srgbClr val="1C1C1C"/>
                          </a:solidFill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ิปส์</a:t>
                      </a:r>
                      <a:r>
                        <a:rPr lang="th-TH" sz="2000" dirty="0">
                          <a:solidFill>
                            <a:srgbClr val="1C1C1C"/>
                          </a:solidFill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 </a:t>
                      </a:r>
                      <a:r>
                        <a:rPr lang="en-US" sz="2000" dirty="0">
                          <a:solidFill>
                            <a:srgbClr val="1C1C1C"/>
                          </a:solidFill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(SNPs)</a:t>
                      </a:r>
                      <a:r>
                        <a:rPr lang="th-TH" sz="2000" dirty="0">
                          <a:solidFill>
                            <a:srgbClr val="1C1C1C"/>
                          </a:solidFill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 และ</a:t>
                      </a:r>
                      <a:r>
                        <a:rPr lang="th-TH" sz="2000" dirty="0" err="1">
                          <a:solidFill>
                            <a:srgbClr val="1C1C1C"/>
                          </a:solidFill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อะ</a:t>
                      </a:r>
                      <a:r>
                        <a:rPr lang="th-TH" sz="2000" dirty="0">
                          <a:solidFill>
                            <a:srgbClr val="1C1C1C"/>
                          </a:solidFill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เรย์ </a:t>
                      </a:r>
                      <a:r>
                        <a:rPr lang="en-US" sz="2000" dirty="0">
                          <a:solidFill>
                            <a:srgbClr val="1C1C1C"/>
                          </a:solidFill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(Arrays) </a:t>
                      </a:r>
                      <a:r>
                        <a:rPr lang="th-TH" sz="2000" dirty="0">
                          <a:solidFill>
                            <a:srgbClr val="1C1C1C"/>
                          </a:solidFill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เพื่อให้ได้ข้อมูล</a:t>
                      </a:r>
                      <a:r>
                        <a:rPr lang="th-TH" sz="2000" dirty="0" err="1">
                          <a:solidFill>
                            <a:srgbClr val="1C1C1C"/>
                          </a:solidFill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ฟี</a:t>
                      </a:r>
                      <a:r>
                        <a:rPr lang="th-TH" sz="2000" dirty="0">
                          <a:solidFill>
                            <a:srgbClr val="1C1C1C"/>
                          </a:solidFill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โน</a:t>
                      </a:r>
                      <a:r>
                        <a:rPr lang="th-TH" sz="2000" dirty="0" err="1">
                          <a:solidFill>
                            <a:srgbClr val="1C1C1C"/>
                          </a:solidFill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ไทป์</a:t>
                      </a:r>
                      <a:r>
                        <a:rPr lang="th-TH" sz="2000" dirty="0">
                          <a:solidFill>
                            <a:srgbClr val="1C1C1C"/>
                          </a:solidFill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ในสถานการณ์จริง </a:t>
                      </a:r>
                      <a:r>
                        <a:rPr lang="en-US" sz="2000" dirty="0">
                          <a:solidFill>
                            <a:srgbClr val="1C1C1C"/>
                          </a:solidFill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(Real world)</a:t>
                      </a:r>
                    </a:p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1C1C1C"/>
                          </a:solidFill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-</a:t>
                      </a:r>
                      <a:r>
                        <a:rPr lang="th-TH" sz="2000" dirty="0">
                          <a:solidFill>
                            <a:srgbClr val="1C1C1C"/>
                          </a:solidFill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การยืนยันความเที่ยงตรงทางคลินิก </a:t>
                      </a:r>
                      <a:r>
                        <a:rPr lang="en-US" sz="2000" dirty="0">
                          <a:solidFill>
                            <a:srgbClr val="1C1C1C"/>
                          </a:solidFill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(Clinical validity) </a:t>
                      </a:r>
                      <a:r>
                        <a:rPr lang="th-TH" sz="2000" dirty="0">
                          <a:solidFill>
                            <a:srgbClr val="1C1C1C"/>
                          </a:solidFill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และความมีประโยชน์ </a:t>
                      </a:r>
                      <a:r>
                        <a:rPr lang="en-US" sz="2000" dirty="0">
                          <a:solidFill>
                            <a:srgbClr val="1C1C1C"/>
                          </a:solidFill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(Utility)</a:t>
                      </a:r>
                      <a:r>
                        <a:rPr lang="th-TH" sz="2000" dirty="0">
                          <a:solidFill>
                            <a:srgbClr val="1C1C1C"/>
                          </a:solidFill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 ของแผงสน</a:t>
                      </a:r>
                      <a:r>
                        <a:rPr lang="th-TH" sz="2000" dirty="0" err="1">
                          <a:solidFill>
                            <a:srgbClr val="1C1C1C"/>
                          </a:solidFill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ิป</a:t>
                      </a:r>
                      <a:r>
                        <a:rPr lang="th-TH" sz="2000" dirty="0">
                          <a:solidFill>
                            <a:srgbClr val="1C1C1C"/>
                          </a:solidFill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 </a:t>
                      </a:r>
                      <a:r>
                        <a:rPr lang="en-US" sz="2000" dirty="0">
                          <a:solidFill>
                            <a:srgbClr val="1C1C1C"/>
                          </a:solidFill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(SNP panel) </a:t>
                      </a:r>
                      <a:r>
                        <a:rPr lang="th-TH" sz="2000" dirty="0">
                          <a:solidFill>
                            <a:srgbClr val="1C1C1C"/>
                          </a:solidFill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และการทดสอบในการศึกษา </a:t>
                      </a:r>
                      <a:r>
                        <a:rPr lang="en-US" sz="2000" dirty="0">
                          <a:solidFill>
                            <a:srgbClr val="1C1C1C"/>
                          </a:solidFill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Cohort </a:t>
                      </a:r>
                      <a:r>
                        <a:rPr lang="th-TH" sz="2000" dirty="0">
                          <a:solidFill>
                            <a:srgbClr val="1C1C1C"/>
                          </a:solidFill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ขนาดใหญ่ขึ้น</a:t>
                      </a:r>
                      <a:endParaRPr lang="en-US" sz="2000" dirty="0">
                        <a:solidFill>
                          <a:srgbClr val="1C1C1C"/>
                        </a:solidFill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27349" marR="273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96382585"/>
                  </a:ext>
                </a:extLst>
              </a:tr>
              <a:tr h="935558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1C1C1C"/>
                          </a:solidFill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TRL 8</a:t>
                      </a:r>
                      <a:endParaRPr lang="en-US" sz="2000">
                        <a:solidFill>
                          <a:srgbClr val="1C1C1C"/>
                        </a:solidFill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000">
                          <a:solidFill>
                            <a:srgbClr val="1C1C1C"/>
                          </a:solidFill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ระบบจริงที่มีความสมบูรณ์ มีคุณภาพ และผ่านการทดสอบและทดลองแล้ว</a:t>
                      </a:r>
                      <a:r>
                        <a:rPr lang="en-US" sz="2000">
                          <a:solidFill>
                            <a:srgbClr val="1C1C1C"/>
                          </a:solidFill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 (Approval to market) </a:t>
                      </a:r>
                    </a:p>
                  </a:txBody>
                  <a:tcPr marL="27349" marR="273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2000" b="0" i="0" u="none" strike="noStrike" cap="none" spc="0" baseline="0">
                        <a:solidFill>
                          <a:schemeClr val="bg2">
                            <a:lumMod val="50000"/>
                          </a:schemeClr>
                        </a:solidFill>
                        <a:uFillTx/>
                        <a:latin typeface="TH SarabunPSK" panose="020B0500040200020003" pitchFamily="34" charset="-34"/>
                        <a:ea typeface="+mn-ea"/>
                        <a:cs typeface="TH SarabunPSK" panose="020B0500040200020003" pitchFamily="34" charset="-34"/>
                        <a:sym typeface="Poppins Medium"/>
                      </a:endParaRPr>
                    </a:p>
                    <a:p>
                      <a:pPr algn="l"/>
                      <a:r>
                        <a:rPr lang="th-TH" sz="2000" b="0" i="0" u="none" strike="noStrike" cap="none" spc="0" baseline="0">
                          <a:solidFill>
                            <a:schemeClr val="bg2">
                              <a:lumMod val="50000"/>
                            </a:schemeClr>
                          </a:solidFill>
                          <a:uFillTx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  <a:sym typeface="Poppins Medium"/>
                        </a:rPr>
                        <a:t>-</a:t>
                      </a:r>
                      <a:r>
                        <a:rPr lang="th-TH" sz="2000" b="0" i="0" u="none" strike="noStrike" cap="none" spc="0" baseline="0" dirty="0">
                          <a:solidFill>
                            <a:schemeClr val="bg2">
                              <a:lumMod val="50000"/>
                            </a:schemeClr>
                          </a:solidFill>
                          <a:uFillTx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  <a:sym typeface="Poppins Medium"/>
                        </a:rPr>
                        <a:t>บริการ/แพลตฟอร์มด้านจีโนม</a:t>
                      </a:r>
                      <a:r>
                        <a:rPr lang="th-TH" sz="2000" b="0" i="0" u="none" strike="noStrike" cap="none" spc="0" baseline="0" dirty="0" err="1">
                          <a:solidFill>
                            <a:schemeClr val="bg2">
                              <a:lumMod val="50000"/>
                            </a:schemeClr>
                          </a:solidFill>
                          <a:uFillTx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  <a:sym typeface="Poppins Medium"/>
                        </a:rPr>
                        <a:t>ิกส์</a:t>
                      </a:r>
                      <a:r>
                        <a:rPr lang="th-TH" sz="2000" b="0" i="0" u="none" strike="noStrike" cap="none" spc="0" baseline="0" dirty="0">
                          <a:solidFill>
                            <a:schemeClr val="bg2">
                              <a:lumMod val="50000"/>
                            </a:schemeClr>
                          </a:solidFill>
                          <a:uFillTx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  <a:sym typeface="Poppins Medium"/>
                        </a:rPr>
                        <a:t>มีความพร้อมในการให้บริการ </a:t>
                      </a:r>
                    </a:p>
                    <a:p>
                      <a:pPr algn="l"/>
                      <a:r>
                        <a:rPr lang="th-TH" sz="2000" b="0" i="0" u="none" strike="noStrike" cap="none" spc="0" baseline="0" dirty="0">
                          <a:solidFill>
                            <a:schemeClr val="bg2">
                              <a:lumMod val="50000"/>
                            </a:schemeClr>
                          </a:solidFill>
                          <a:uFillTx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  <a:sym typeface="Poppins Medium"/>
                        </a:rPr>
                        <a:t>-บริการ/แพลตฟอร์มด้านจีโนม</a:t>
                      </a:r>
                      <a:r>
                        <a:rPr lang="th-TH" sz="2000" b="0" i="0" u="none" strike="noStrike" cap="none" spc="0" baseline="0" dirty="0" err="1">
                          <a:solidFill>
                            <a:schemeClr val="bg2">
                              <a:lumMod val="50000"/>
                            </a:schemeClr>
                          </a:solidFill>
                          <a:uFillTx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  <a:sym typeface="Poppins Medium"/>
                        </a:rPr>
                        <a:t>ิกส์</a:t>
                      </a:r>
                      <a:r>
                        <a:rPr lang="th-TH" sz="2000" b="0" i="0" u="none" strike="noStrike" cap="none" spc="0" baseline="0" dirty="0">
                          <a:solidFill>
                            <a:schemeClr val="bg2">
                              <a:lumMod val="50000"/>
                            </a:schemeClr>
                          </a:solidFill>
                          <a:uFillTx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  <a:sym typeface="Poppins Medium"/>
                        </a:rPr>
                        <a:t>มีการยื่นขอรับรองมาตรฐาน เช่น </a:t>
                      </a:r>
                      <a:r>
                        <a:rPr lang="en-US" sz="2000" b="0" i="0" u="none" strike="noStrike" cap="none" spc="0" baseline="0" dirty="0">
                          <a:solidFill>
                            <a:schemeClr val="bg2">
                              <a:lumMod val="50000"/>
                            </a:schemeClr>
                          </a:solidFill>
                          <a:uFillTx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  <a:sym typeface="Poppins Medium"/>
                        </a:rPr>
                        <a:t>ISO 15189:2012 </a:t>
                      </a:r>
                      <a:r>
                        <a:rPr lang="th-TH" sz="2000" b="0" i="0" u="none" strike="noStrike" cap="none" spc="0" baseline="0" dirty="0">
                          <a:solidFill>
                            <a:schemeClr val="bg2">
                              <a:lumMod val="50000"/>
                            </a:schemeClr>
                          </a:solidFill>
                          <a:uFillTx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  <a:sym typeface="Poppins Medium"/>
                        </a:rPr>
                        <a:t>หรือมาตรฐานอื่นที่เกี่ยวข้อง </a:t>
                      </a:r>
                    </a:p>
                  </a:txBody>
                  <a:tcPr marL="27349" marR="273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23329581"/>
                  </a:ext>
                </a:extLst>
              </a:tr>
              <a:tr h="1048459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1C1C1C"/>
                          </a:solidFill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TRL 9 </a:t>
                      </a:r>
                      <a:endParaRPr lang="en-US" sz="2000">
                        <a:solidFill>
                          <a:srgbClr val="1C1C1C"/>
                        </a:solidFill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000">
                          <a:solidFill>
                            <a:srgbClr val="1C1C1C"/>
                          </a:solidFill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ผลงานที่พร้อมส่งมอบและสามารถนำไปใช้งานได้จริง โดยผ่านการพิสูจน์เรียบร้อยแล้ว </a:t>
                      </a:r>
                      <a:r>
                        <a:rPr lang="en-US" sz="2000">
                          <a:solidFill>
                            <a:srgbClr val="1C1C1C"/>
                          </a:solidFill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(Successful deployment)</a:t>
                      </a:r>
                    </a:p>
                  </a:txBody>
                  <a:tcPr marL="27349" marR="273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29369" algn="l" defTabSz="91421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th-TH" sz="2000" dirty="0">
                        <a:solidFill>
                          <a:srgbClr val="1C1C1C"/>
                        </a:solidFill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  <a:p>
                      <a:pPr marL="0" marR="0" indent="29369" algn="l" defTabSz="91421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000" dirty="0">
                          <a:solidFill>
                            <a:srgbClr val="1C1C1C"/>
                          </a:solidFill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-กิจกรรมหลังจากสินค้าหลังอนุญาตให้วางจำหน่ายแล้ว </a:t>
                      </a:r>
                      <a:r>
                        <a:rPr lang="en-US" sz="2000" dirty="0">
                          <a:solidFill>
                            <a:srgbClr val="1C1C1C"/>
                          </a:solidFill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(Post-commercialization activities) </a:t>
                      </a:r>
                      <a:r>
                        <a:rPr lang="th-TH" sz="2000" dirty="0">
                          <a:solidFill>
                            <a:srgbClr val="1C1C1C"/>
                          </a:solidFill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และกิจกรรมสร้างรายได้</a:t>
                      </a:r>
                      <a:r>
                        <a:rPr lang="en-US" sz="2000" dirty="0">
                          <a:solidFill>
                            <a:srgbClr val="1C1C1C"/>
                          </a:solidFill>
                          <a:effectLst/>
                          <a:latin typeface="TH SarabunPSK" panose="020B0500040200020003" pitchFamily="34" charset="-34"/>
                          <a:ea typeface="Calibri" panose="020F0502020204030204" pitchFamily="34" charset="0"/>
                          <a:cs typeface="TH SarabunPSK" panose="020B0500040200020003" pitchFamily="34" charset="-34"/>
                        </a:rPr>
                        <a:t> (Revenue generation activities)</a:t>
                      </a:r>
                    </a:p>
                  </a:txBody>
                  <a:tcPr marL="27349" marR="273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81598486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65381" y="86934"/>
            <a:ext cx="9323852" cy="52321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2800" b="1" i="0" u="none" strike="noStrike" kern="1200" cap="none" spc="0" normalizeH="0" baseline="0" noProof="0">
                <a:ln>
                  <a:noFill/>
                </a:ln>
                <a:solidFill>
                  <a:srgbClr val="1C1C1C"/>
                </a:solidFill>
                <a:effectLst/>
                <a:uLnTx/>
                <a:uFillTx/>
                <a:latin typeface="TH SarabunPSK" panose="020B0500040200020003" pitchFamily="34" charset="-34"/>
                <a:ea typeface="Lato Light"/>
                <a:cs typeface="TH SarabunPSK" panose="020B0500040200020003" pitchFamily="34" charset="-34"/>
              </a:rPr>
              <a:t>งานวิจัยด้านจีโนมิกส์ มีการกำหนด </a:t>
            </a: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rgbClr val="1C1C1C"/>
                </a:solidFill>
                <a:effectLst/>
                <a:uLnTx/>
                <a:uFillTx/>
                <a:latin typeface="TH SarabunPSK" panose="020B0500040200020003" pitchFamily="34" charset="-34"/>
                <a:ea typeface="Lato Light"/>
                <a:cs typeface="TH SarabunPSK" panose="020B0500040200020003" pitchFamily="34" charset="-34"/>
              </a:rPr>
              <a:t>TRL </a:t>
            </a:r>
            <a:r>
              <a:rPr kumimoji="0" lang="th-TH" sz="2800" b="1" i="0" u="none" strike="noStrike" kern="1200" cap="none" spc="0" normalizeH="0" baseline="0" noProof="0">
                <a:ln>
                  <a:noFill/>
                </a:ln>
                <a:solidFill>
                  <a:srgbClr val="1C1C1C"/>
                </a:solidFill>
                <a:effectLst/>
                <a:uLnTx/>
                <a:uFillTx/>
                <a:latin typeface="TH SarabunPSK" panose="020B0500040200020003" pitchFamily="34" charset="-34"/>
                <a:ea typeface="Lato Light"/>
                <a:cs typeface="TH SarabunPSK" panose="020B0500040200020003" pitchFamily="34" charset="-34"/>
              </a:rPr>
              <a:t>ดังนี้</a:t>
            </a: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1C1C1C"/>
                </a:solidFill>
                <a:effectLst/>
                <a:uLnTx/>
                <a:uFillTx/>
                <a:latin typeface="TH SarabunPSK" panose="020B0500040200020003" pitchFamily="34" charset="-34"/>
                <a:ea typeface="Lato Light"/>
                <a:cs typeface="TH SarabunPSK" panose="020B0500040200020003" pitchFamily="34" charset="-34"/>
              </a:rPr>
              <a:t> </a:t>
            </a: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rgbClr val="1C1C1C"/>
                </a:solidFill>
                <a:effectLst/>
                <a:uLnTx/>
                <a:uFillTx/>
                <a:latin typeface="TH SarabunPSK" panose="020B0500040200020003" pitchFamily="34" charset="-34"/>
                <a:ea typeface="Lato Light"/>
                <a:cs typeface="TH SarabunPSK" panose="020B0500040200020003" pitchFamily="34" charset="-34"/>
              </a:rPr>
              <a:t> </a:t>
            </a: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1C1C1C"/>
                </a:solidFill>
                <a:effectLst/>
                <a:uLnTx/>
                <a:uFillTx/>
                <a:latin typeface="TH SarabunPSK" panose="020B0500040200020003" pitchFamily="34" charset="-34"/>
                <a:ea typeface="Lato Light"/>
                <a:cs typeface="TH SarabunPSK" panose="020B0500040200020003" pitchFamily="34" charset="-34"/>
              </a:rPr>
              <a:t>(</a:t>
            </a:r>
            <a:r>
              <a:rPr kumimoji="0" lang="th-TH" sz="2800" b="0" i="0" u="none" strike="noStrike" kern="1200" cap="none" spc="0" normalizeH="0" baseline="0" noProof="0">
                <a:ln>
                  <a:noFill/>
                </a:ln>
                <a:solidFill>
                  <a:srgbClr val="1C1C1C"/>
                </a:solidFill>
                <a:effectLst/>
                <a:uLnTx/>
                <a:uFillTx/>
                <a:latin typeface="TH SarabunPSK" panose="020B0500040200020003" pitchFamily="34" charset="-34"/>
                <a:ea typeface="Lato Light"/>
                <a:cs typeface="TH SarabunPSK" panose="020B0500040200020003" pitchFamily="34" charset="-34"/>
              </a:rPr>
              <a:t>อ้างอิงจาก </a:t>
            </a: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1C1C1C"/>
                </a:solidFill>
                <a:effectLst/>
                <a:uLnTx/>
                <a:uFillTx/>
                <a:latin typeface="TH SarabunPSK" panose="020B0500040200020003" pitchFamily="34" charset="-34"/>
                <a:ea typeface="Lato Light"/>
                <a:cs typeface="TH SarabunPSK" panose="020B0500040200020003" pitchFamily="34" charset="-34"/>
              </a:rPr>
              <a:t>Genome British Columbia)</a:t>
            </a: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81821683"/>
      </p:ext>
    </p:extLst>
  </p:cSld>
  <p:clrMapOvr>
    <a:masterClrMapping/>
  </p:clrMapOvr>
  <p:transition spd="med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4A0233AA-1D27-8AC6-F10F-C8BBA8155841}"/>
              </a:ext>
            </a:extLst>
          </p:cNvPr>
          <p:cNvGrpSpPr/>
          <p:nvPr/>
        </p:nvGrpSpPr>
        <p:grpSpPr>
          <a:xfrm>
            <a:off x="-6654" y="2074995"/>
            <a:ext cx="12198654" cy="4803563"/>
            <a:chOff x="-6654" y="2074995"/>
            <a:chExt cx="12198654" cy="4803563"/>
          </a:xfrm>
        </p:grpSpPr>
        <p:grpSp>
          <p:nvGrpSpPr>
            <p:cNvPr id="32" name="グループ化 31">
              <a:extLst>
                <a:ext uri="{FF2B5EF4-FFF2-40B4-BE49-F238E27FC236}">
                  <a16:creationId xmlns:a16="http://schemas.microsoft.com/office/drawing/2014/main" id="{2B756DB2-2812-65DA-CCEA-4BD2195F1278}"/>
                </a:ext>
              </a:extLst>
            </p:cNvPr>
            <p:cNvGrpSpPr/>
            <p:nvPr/>
          </p:nvGrpSpPr>
          <p:grpSpPr>
            <a:xfrm>
              <a:off x="-5080" y="4848447"/>
              <a:ext cx="12197080" cy="2030111"/>
              <a:chOff x="-5080" y="4848447"/>
              <a:chExt cx="12197080" cy="2030111"/>
            </a:xfrm>
          </p:grpSpPr>
          <p:pic>
            <p:nvPicPr>
              <p:cNvPr id="33" name="Picture 6">
                <a:extLst>
                  <a:ext uri="{FF2B5EF4-FFF2-40B4-BE49-F238E27FC236}">
                    <a16:creationId xmlns:a16="http://schemas.microsoft.com/office/drawing/2014/main" id="{8B6EEFBA-7190-9AEA-5C19-4C30AF004D8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400300" y="4854475"/>
                <a:ext cx="9791700" cy="2024083"/>
              </a:xfrm>
              <a:prstGeom prst="rect">
                <a:avLst/>
              </a:prstGeom>
            </p:spPr>
          </p:pic>
          <p:pic>
            <p:nvPicPr>
              <p:cNvPr id="34" name="Picture 7">
                <a:extLst>
                  <a:ext uri="{FF2B5EF4-FFF2-40B4-BE49-F238E27FC236}">
                    <a16:creationId xmlns:a16="http://schemas.microsoft.com/office/drawing/2014/main" id="{33F4198E-9602-E21F-FA77-D92085EE373F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/>
              <a:srcRect r="73173"/>
              <a:stretch/>
            </p:blipFill>
            <p:spPr>
              <a:xfrm flipH="1">
                <a:off x="-5080" y="4848447"/>
                <a:ext cx="2405380" cy="2024083"/>
              </a:xfrm>
              <a:prstGeom prst="rect">
                <a:avLst/>
              </a:prstGeom>
            </p:spPr>
          </p:pic>
        </p:grpSp>
        <p:sp>
          <p:nvSpPr>
            <p:cNvPr id="35" name="正方形/長方形 34">
              <a:extLst>
                <a:ext uri="{FF2B5EF4-FFF2-40B4-BE49-F238E27FC236}">
                  <a16:creationId xmlns:a16="http://schemas.microsoft.com/office/drawing/2014/main" id="{1AAE074B-F8CD-9688-3970-7E2BEDE7BC57}"/>
                </a:ext>
              </a:extLst>
            </p:cNvPr>
            <p:cNvSpPr/>
            <p:nvPr/>
          </p:nvSpPr>
          <p:spPr>
            <a:xfrm>
              <a:off x="-6654" y="2074995"/>
              <a:ext cx="12192000" cy="4561690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lvl="0" indent="0" algn="l" defTabSz="1828433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3600" b="0" i="0" u="none" strike="noStrike" kern="1200" cap="none" spc="0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42" name="Shape"/>
          <p:cNvSpPr/>
          <p:nvPr/>
        </p:nvSpPr>
        <p:spPr>
          <a:xfrm>
            <a:off x="2264075" y="2687843"/>
            <a:ext cx="9369383" cy="111869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18998" y="0"/>
                </a:lnTo>
                <a:lnTo>
                  <a:pt x="21600" y="10800"/>
                </a:lnTo>
                <a:lnTo>
                  <a:pt x="18998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22860" rIns="2286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300">
                <a:solidFill>
                  <a:srgbClr val="FFFFFF"/>
                </a:solidFill>
                <a:latin typeface="+mn-lt"/>
                <a:ea typeface="+mn-ea"/>
                <a:cs typeface="+mn-cs"/>
                <a:sym typeface="Lato Light"/>
              </a:defRPr>
            </a:pPr>
            <a:endParaRPr kumimoji="0" sz="31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443" name="Shape"/>
          <p:cNvSpPr/>
          <p:nvPr/>
        </p:nvSpPr>
        <p:spPr>
          <a:xfrm>
            <a:off x="2285213" y="3807006"/>
            <a:ext cx="9369383" cy="109901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19036" y="0"/>
                </a:lnTo>
                <a:lnTo>
                  <a:pt x="21600" y="10800"/>
                </a:lnTo>
                <a:lnTo>
                  <a:pt x="19036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accent3"/>
          </a:solidFill>
          <a:ln w="12700">
            <a:miter lim="400000"/>
          </a:ln>
        </p:spPr>
        <p:txBody>
          <a:bodyPr lIns="22860" rIns="2286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300">
                <a:solidFill>
                  <a:srgbClr val="FFFFFF"/>
                </a:solidFill>
                <a:latin typeface="+mn-lt"/>
                <a:ea typeface="+mn-ea"/>
                <a:cs typeface="+mn-cs"/>
                <a:sym typeface="Lato Light"/>
              </a:defRPr>
            </a:pPr>
            <a:endParaRPr kumimoji="0" sz="31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445" name="Shape"/>
          <p:cNvSpPr/>
          <p:nvPr/>
        </p:nvSpPr>
        <p:spPr>
          <a:xfrm>
            <a:off x="2289216" y="1605068"/>
            <a:ext cx="9369383" cy="109901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19036" y="0"/>
                </a:lnTo>
                <a:lnTo>
                  <a:pt x="21600" y="10800"/>
                </a:lnTo>
                <a:lnTo>
                  <a:pt x="19036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22860" rIns="2286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300">
                <a:solidFill>
                  <a:srgbClr val="FFFFFF"/>
                </a:solidFill>
                <a:latin typeface="+mn-lt"/>
                <a:ea typeface="+mn-ea"/>
                <a:cs typeface="+mn-cs"/>
                <a:sym typeface="Lato Light"/>
              </a:defRPr>
            </a:pPr>
            <a:endParaRPr kumimoji="0" sz="31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446" name="Rectangle"/>
          <p:cNvSpPr/>
          <p:nvPr/>
        </p:nvSpPr>
        <p:spPr>
          <a:xfrm>
            <a:off x="-192592" y="3116827"/>
            <a:ext cx="2397486" cy="692786"/>
          </a:xfrm>
          <a:prstGeom prst="rect">
            <a:avLst/>
          </a:prstGeom>
          <a:solidFill>
            <a:schemeClr val="accent2"/>
          </a:solidFill>
          <a:ln w="12700">
            <a:miter lim="400000"/>
          </a:ln>
        </p:spPr>
        <p:txBody>
          <a:bodyPr lIns="22860" rIns="2286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300">
                <a:solidFill>
                  <a:srgbClr val="FFFFFF"/>
                </a:solidFill>
                <a:latin typeface="+mn-lt"/>
                <a:ea typeface="+mn-ea"/>
                <a:cs typeface="+mn-cs"/>
                <a:sym typeface="Lato Light"/>
              </a:defRPr>
            </a:pPr>
            <a:endParaRPr kumimoji="0" sz="31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447" name="Rectangle"/>
          <p:cNvSpPr/>
          <p:nvPr/>
        </p:nvSpPr>
        <p:spPr>
          <a:xfrm>
            <a:off x="-188005" y="3809613"/>
            <a:ext cx="2392899" cy="674807"/>
          </a:xfrm>
          <a:prstGeom prst="rect">
            <a:avLst/>
          </a:prstGeom>
          <a:solidFill>
            <a:schemeClr val="accent3"/>
          </a:solidFill>
          <a:ln w="12700">
            <a:miter lim="400000"/>
          </a:ln>
        </p:spPr>
        <p:txBody>
          <a:bodyPr lIns="22860" rIns="2286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300">
                <a:solidFill>
                  <a:srgbClr val="FFFFFF"/>
                </a:solidFill>
                <a:latin typeface="+mn-lt"/>
                <a:ea typeface="+mn-ea"/>
                <a:cs typeface="+mn-cs"/>
                <a:sym typeface="Lato Light"/>
              </a:defRPr>
            </a:pPr>
            <a:endParaRPr kumimoji="0" sz="31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449" name="Rectangle"/>
          <p:cNvSpPr/>
          <p:nvPr/>
        </p:nvSpPr>
        <p:spPr>
          <a:xfrm>
            <a:off x="-218335" y="2392492"/>
            <a:ext cx="2482411" cy="726407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22860" rIns="2286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300">
                <a:solidFill>
                  <a:srgbClr val="FFFFFF"/>
                </a:solidFill>
                <a:latin typeface="+mn-lt"/>
                <a:ea typeface="+mn-ea"/>
                <a:cs typeface="+mn-cs"/>
                <a:sym typeface="Lato Light"/>
              </a:defRPr>
            </a:pPr>
            <a:endParaRPr kumimoji="0" sz="31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Lato Light"/>
              <a:ea typeface="Lato Light"/>
              <a:cs typeface="Lato Light"/>
              <a:sym typeface="Lato Light"/>
            </a:endParaRPr>
          </a:p>
        </p:txBody>
      </p:sp>
      <p:grpSp>
        <p:nvGrpSpPr>
          <p:cNvPr id="452" name="Group"/>
          <p:cNvGrpSpPr/>
          <p:nvPr/>
        </p:nvGrpSpPr>
        <p:grpSpPr>
          <a:xfrm>
            <a:off x="1671543" y="1594505"/>
            <a:ext cx="625242" cy="2227570"/>
            <a:chOff x="4" y="-1"/>
            <a:chExt cx="1250481" cy="4455138"/>
          </a:xfrm>
        </p:grpSpPr>
        <p:sp>
          <p:nvSpPr>
            <p:cNvPr id="450" name="Shape"/>
            <p:cNvSpPr/>
            <p:nvPr/>
          </p:nvSpPr>
          <p:spPr>
            <a:xfrm>
              <a:off x="593" y="-1"/>
              <a:ext cx="1249887" cy="304464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0"/>
                  </a:moveTo>
                  <a:lnTo>
                    <a:pt x="21600" y="15569"/>
                  </a:lnTo>
                  <a:lnTo>
                    <a:pt x="0" y="21600"/>
                  </a:lnTo>
                  <a:cubicBezTo>
                    <a:pt x="10" y="18170"/>
                    <a:pt x="19" y="14741"/>
                    <a:pt x="29" y="11311"/>
                  </a:cubicBezTo>
                  <a:lnTo>
                    <a:pt x="21600" y="0"/>
                  </a:lnTo>
                  <a:close/>
                </a:path>
              </a:pathLst>
            </a:custGeom>
            <a:solidFill>
              <a:srgbClr val="2E6B73"/>
            </a:solidFill>
            <a:ln w="12700" cap="flat">
              <a:noFill/>
              <a:miter lim="400000"/>
            </a:ln>
            <a:effectLst/>
          </p:spPr>
          <p:txBody>
            <a:bodyPr wrap="square" lIns="22860" tIns="22860" rIns="22860" bIns="22860" numCol="1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63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Lato Light"/>
                </a:defRPr>
              </a:pPr>
              <a:endParaRPr kumimoji="0" sz="31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451" name="Shape"/>
            <p:cNvSpPr/>
            <p:nvPr/>
          </p:nvSpPr>
          <p:spPr>
            <a:xfrm>
              <a:off x="4" y="2122698"/>
              <a:ext cx="1250481" cy="233243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0"/>
                  </a:moveTo>
                  <a:lnTo>
                    <a:pt x="21600" y="21600"/>
                  </a:lnTo>
                  <a:lnTo>
                    <a:pt x="0" y="21600"/>
                  </a:lnTo>
                  <a:lnTo>
                    <a:pt x="12" y="18383"/>
                  </a:lnTo>
                  <a:lnTo>
                    <a:pt x="0" y="18383"/>
                  </a:lnTo>
                  <a:lnTo>
                    <a:pt x="39" y="8225"/>
                  </a:lnTo>
                  <a:close/>
                </a:path>
              </a:pathLst>
            </a:custGeom>
            <a:solidFill>
              <a:srgbClr val="384A7A"/>
            </a:solidFill>
            <a:ln w="12700" cap="flat">
              <a:noFill/>
              <a:miter lim="400000"/>
            </a:ln>
            <a:effectLst/>
          </p:spPr>
          <p:txBody>
            <a:bodyPr wrap="square" lIns="22860" tIns="22860" rIns="22860" bIns="22860" numCol="1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63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Lato Light"/>
                </a:defRPr>
              </a:pPr>
              <a:endParaRPr kumimoji="0" sz="31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</p:grpSp>
      <p:sp>
        <p:nvSpPr>
          <p:cNvPr id="454" name="Shape"/>
          <p:cNvSpPr/>
          <p:nvPr/>
        </p:nvSpPr>
        <p:spPr>
          <a:xfrm flipV="1">
            <a:off x="1668248" y="3806542"/>
            <a:ext cx="625241" cy="109831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0"/>
                </a:moveTo>
                <a:lnTo>
                  <a:pt x="21600" y="21600"/>
                </a:lnTo>
                <a:lnTo>
                  <a:pt x="0" y="21600"/>
                </a:lnTo>
                <a:lnTo>
                  <a:pt x="12" y="18383"/>
                </a:lnTo>
                <a:lnTo>
                  <a:pt x="0" y="18383"/>
                </a:lnTo>
                <a:lnTo>
                  <a:pt x="39" y="8225"/>
                </a:lnTo>
                <a:close/>
              </a:path>
            </a:pathLst>
          </a:custGeom>
          <a:solidFill>
            <a:srgbClr val="325E86"/>
          </a:solidFill>
          <a:ln w="12700">
            <a:miter lim="400000"/>
          </a:ln>
        </p:spPr>
        <p:txBody>
          <a:bodyPr lIns="22860" rIns="2286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300">
                <a:solidFill>
                  <a:srgbClr val="FFFFFF"/>
                </a:solidFill>
                <a:latin typeface="+mn-lt"/>
                <a:ea typeface="+mn-ea"/>
                <a:cs typeface="+mn-cs"/>
                <a:sym typeface="Lato Light"/>
              </a:defRPr>
            </a:pPr>
            <a:endParaRPr kumimoji="0" sz="31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455" name="Circle"/>
          <p:cNvSpPr/>
          <p:nvPr/>
        </p:nvSpPr>
        <p:spPr>
          <a:xfrm>
            <a:off x="-1863616" y="1810524"/>
            <a:ext cx="2937366" cy="2937365"/>
          </a:xfrm>
          <a:prstGeom prst="ellipse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22860" rIns="2286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500">
                <a:latin typeface="+mn-lt"/>
                <a:ea typeface="+mn-ea"/>
                <a:cs typeface="+mn-cs"/>
                <a:sym typeface="Lato Light"/>
              </a:defRPr>
            </a:pPr>
            <a:endParaRPr kumimoji="0" sz="3250" b="0" i="0" u="none" strike="noStrike" kern="120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456" name="Shape"/>
          <p:cNvSpPr/>
          <p:nvPr/>
        </p:nvSpPr>
        <p:spPr>
          <a:xfrm>
            <a:off x="-472785" y="1610306"/>
            <a:ext cx="1679524" cy="335777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90" h="21595" extrusionOk="0">
                <a:moveTo>
                  <a:pt x="15" y="8762"/>
                </a:moveTo>
                <a:cubicBezTo>
                  <a:pt x="2260" y="8760"/>
                  <a:pt x="4074" y="9666"/>
                  <a:pt x="4078" y="10787"/>
                </a:cubicBezTo>
                <a:cubicBezTo>
                  <a:pt x="4081" y="11910"/>
                  <a:pt x="2267" y="12823"/>
                  <a:pt x="18" y="12823"/>
                </a:cubicBezTo>
                <a:close/>
                <a:moveTo>
                  <a:pt x="0" y="4407"/>
                </a:moveTo>
                <a:cubicBezTo>
                  <a:pt x="7040" y="4404"/>
                  <a:pt x="12781" y="7268"/>
                  <a:pt x="12785" y="10792"/>
                </a:cubicBezTo>
                <a:cubicBezTo>
                  <a:pt x="12788" y="14312"/>
                  <a:pt x="7061" y="17185"/>
                  <a:pt x="17" y="17186"/>
                </a:cubicBezTo>
                <a:lnTo>
                  <a:pt x="14" y="14731"/>
                </a:lnTo>
                <a:cubicBezTo>
                  <a:pt x="4360" y="14730"/>
                  <a:pt x="7882" y="12966"/>
                  <a:pt x="7878" y="10794"/>
                </a:cubicBezTo>
                <a:cubicBezTo>
                  <a:pt x="7872" y="8619"/>
                  <a:pt x="4350" y="6857"/>
                  <a:pt x="3" y="6859"/>
                </a:cubicBezTo>
                <a:close/>
                <a:moveTo>
                  <a:pt x="0" y="0"/>
                </a:moveTo>
                <a:cubicBezTo>
                  <a:pt x="11899" y="-5"/>
                  <a:pt x="21580" y="4835"/>
                  <a:pt x="21590" y="10790"/>
                </a:cubicBezTo>
                <a:cubicBezTo>
                  <a:pt x="21600" y="16743"/>
                  <a:pt x="11930" y="21592"/>
                  <a:pt x="31" y="21595"/>
                </a:cubicBezTo>
                <a:lnTo>
                  <a:pt x="24" y="19140"/>
                </a:lnTo>
                <a:cubicBezTo>
                  <a:pt x="9219" y="19137"/>
                  <a:pt x="16695" y="15392"/>
                  <a:pt x="16688" y="10793"/>
                </a:cubicBezTo>
                <a:cubicBezTo>
                  <a:pt x="16678" y="6189"/>
                  <a:pt x="9196" y="2448"/>
                  <a:pt x="0" y="2451"/>
                </a:cubicBezTo>
                <a:close/>
              </a:path>
            </a:pathLst>
          </a:custGeom>
          <a:solidFill>
            <a:srgbClr val="25733A"/>
          </a:solidFill>
          <a:ln w="12700">
            <a:miter lim="400000"/>
          </a:ln>
        </p:spPr>
        <p:txBody>
          <a:bodyPr lIns="22860" rIns="2286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500">
                <a:latin typeface="+mn-lt"/>
                <a:ea typeface="+mn-ea"/>
                <a:cs typeface="+mn-cs"/>
                <a:sym typeface="Lato Light"/>
              </a:defRPr>
            </a:pPr>
            <a:endParaRPr kumimoji="0" sz="3250" b="0" i="0" u="none" strike="noStrike" kern="120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466" name="หัวเรื่อง 04"/>
          <p:cNvSpPr txBox="1"/>
          <p:nvPr/>
        </p:nvSpPr>
        <p:spPr>
          <a:xfrm>
            <a:off x="2311066" y="5185567"/>
            <a:ext cx="975908" cy="4385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wrap="none" lIns="22860" rIns="22860" anchor="ctr">
            <a:spAutoFit/>
          </a:bodyPr>
          <a:lstStyle>
            <a:lvl1pPr>
              <a:defRPr sz="4500">
                <a:solidFill>
                  <a:srgbClr val="FFFFFF"/>
                </a:solidFill>
                <a:latin typeface="DB Helvethaica X 75 Bd"/>
                <a:ea typeface="DB Helvethaica X 75 Bd"/>
                <a:cs typeface="DB Helvethaica X 75 Bd"/>
                <a:sym typeface="DB Helvethaica X 75 Bd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225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H SarabunPSK" panose="020B0500040200020003" pitchFamily="34" charset="-34"/>
                <a:cs typeface="TH SarabunPSK" panose="020B0500040200020003" pitchFamily="34" charset="-34"/>
                <a:sym typeface="DB Helvethaica X 75 Bd"/>
              </a:rPr>
              <a:t>กิจกรรม</a:t>
            </a:r>
            <a:r>
              <a:rPr kumimoji="0" sz="225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H SarabunPSK" panose="020B0500040200020003" pitchFamily="34" charset="-34"/>
                <a:cs typeface="TH SarabunPSK" panose="020B0500040200020003" pitchFamily="34" charset="-34"/>
                <a:sym typeface="DB Helvethaica X 75 Bd"/>
              </a:rPr>
              <a:t> 04</a:t>
            </a:r>
          </a:p>
        </p:txBody>
      </p:sp>
      <p:sp>
        <p:nvSpPr>
          <p:cNvPr id="467" name="เริ่มสร้างสรรค์เนื้อหาด้วยตัวเองได้เลย!…"/>
          <p:cNvSpPr txBox="1"/>
          <p:nvPr/>
        </p:nvSpPr>
        <p:spPr>
          <a:xfrm>
            <a:off x="2255793" y="5536098"/>
            <a:ext cx="3835394" cy="8119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lIns="54372" tIns="54372" rIns="54372" bIns="54372">
            <a:spAutoFit/>
          </a:bodyPr>
          <a:lstStyle/>
          <a:p>
            <a:pPr marL="0" marR="0" lvl="0" indent="0" algn="l" defTabSz="543818" rtl="0" eaLnBrk="1" fontAlgn="auto" latinLnBrk="0" hangingPunct="1">
              <a:lnSpc>
                <a:spcPts val="17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500">
                <a:solidFill>
                  <a:srgbClr val="FFFFFF"/>
                </a:solidFill>
                <a:latin typeface="DB Helvethaica X 35 Thin"/>
                <a:ea typeface="DB Helvethaica X 35 Thin"/>
                <a:cs typeface="DB Helvethaica X 35 Thin"/>
                <a:sym typeface="DB Helvethaica X 35 Thin"/>
              </a:defRPr>
            </a:pPr>
            <a:r>
              <a:rPr kumimoji="0" lang="en-US" sz="17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H SarabunPSK" panose="020B0500040200020003" pitchFamily="34" charset="-34"/>
                <a:cs typeface="TH SarabunPSK" panose="020B0500040200020003" pitchFamily="34" charset="-34"/>
                <a:sym typeface="DB Helvethaica X 35 Thin"/>
              </a:rPr>
              <a:t>XXXXXXXXXXXXXXXXXXXXXXXXXXXXXXXXXXXXXXXXXXXXXXXXXXXXXXXXXXXXXXXXXXXXXXXXXXXXXXXXXXXX</a:t>
            </a:r>
          </a:p>
        </p:txBody>
      </p:sp>
      <p:sp>
        <p:nvSpPr>
          <p:cNvPr id="469" name="เริ่มสร้างสรรค์เนื้อหาด้วยตัวเองได้เลย!…"/>
          <p:cNvSpPr txBox="1"/>
          <p:nvPr/>
        </p:nvSpPr>
        <p:spPr>
          <a:xfrm>
            <a:off x="2393994" y="1686966"/>
            <a:ext cx="8655006" cy="97158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wrap="square" lIns="54372" tIns="54372" rIns="54372" bIns="54372">
            <a:spAutoFit/>
          </a:bodyPr>
          <a:lstStyle/>
          <a:p>
            <a:pPr marL="0" marR="0" lvl="0" indent="0" algn="l" defTabSz="5438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500">
                <a:solidFill>
                  <a:srgbClr val="FFFFFF"/>
                </a:solidFill>
                <a:latin typeface="DB Helvethaica X 35 Thin"/>
                <a:ea typeface="DB Helvethaica X 35 Thin"/>
                <a:cs typeface="DB Helvethaica X 35 Thin"/>
                <a:sym typeface="DB Helvethaica X 35 Thin"/>
              </a:defRPr>
            </a:pPr>
            <a:r>
              <a:rPr kumimoji="0" lang="th-TH" sz="2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H SarabunPSK" panose="020B0500040200020003" pitchFamily="34" charset="-34"/>
                <a:cs typeface="TH SarabunPSK" panose="020B0500040200020003" pitchFamily="34" charset="-34"/>
                <a:sym typeface="DB Helvethaica X 35 Thin"/>
              </a:rPr>
              <a:t>1. การพัฒนางานบริการด้านการแพทย์จีโนมิกส์ การแพทย์แม่นยำ </a:t>
            </a:r>
          </a:p>
          <a:p>
            <a:pPr marL="0" marR="0" lvl="0" indent="0" algn="l" defTabSz="5438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500">
                <a:solidFill>
                  <a:srgbClr val="FFFFFF"/>
                </a:solidFill>
                <a:latin typeface="DB Helvethaica X 35 Thin"/>
                <a:ea typeface="DB Helvethaica X 35 Thin"/>
                <a:cs typeface="DB Helvethaica X 35 Thin"/>
                <a:sym typeface="DB Helvethaica X 35 Thin"/>
              </a:defRPr>
            </a:pPr>
            <a:r>
              <a:rPr kumimoji="0" lang="th-TH" sz="2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H SarabunPSK" panose="020B0500040200020003" pitchFamily="34" charset="-34"/>
                <a:cs typeface="TH SarabunPSK" panose="020B0500040200020003" pitchFamily="34" charset="-34"/>
                <a:sym typeface="DB Helvethaica X 35 Thin"/>
              </a:rPr>
              <a:t>เภสัชพันธุศาสตร์ และสุขภาวะ </a:t>
            </a: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H SarabunPSK" panose="020B0500040200020003" pitchFamily="34" charset="-34"/>
                <a:cs typeface="TH SarabunPSK" panose="020B0500040200020003" pitchFamily="34" charset="-34"/>
                <a:sym typeface="DB Helvethaica X 35 Thin"/>
              </a:rPr>
              <a:t>(TRL 7-9)</a:t>
            </a:r>
            <a:r>
              <a:rPr kumimoji="0" lang="th-TH" sz="2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H SarabunPSK" panose="020B0500040200020003" pitchFamily="34" charset="-34"/>
                <a:cs typeface="TH SarabunPSK" panose="020B0500040200020003" pitchFamily="34" charset="-34"/>
                <a:sym typeface="DB Helvethaica X 35 Thin"/>
              </a:rPr>
              <a:t> </a:t>
            </a:r>
            <a:endParaRPr kumimoji="0" lang="en-US" sz="28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H SarabunPSK" panose="020B0500040200020003" pitchFamily="34" charset="-34"/>
              <a:cs typeface="TH SarabunPSK" panose="020B0500040200020003" pitchFamily="34" charset="-34"/>
              <a:sym typeface="DB Helvethaica X 35 Thin"/>
            </a:endParaRPr>
          </a:p>
        </p:txBody>
      </p:sp>
      <p:sp>
        <p:nvSpPr>
          <p:cNvPr id="473" name="เริ่มสร้างสรรค์เนื้อหาด้วยตัวเองได้เลย!…"/>
          <p:cNvSpPr txBox="1"/>
          <p:nvPr/>
        </p:nvSpPr>
        <p:spPr>
          <a:xfrm>
            <a:off x="1942277" y="3893061"/>
            <a:ext cx="9259123" cy="97158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wrap="square" lIns="54372" tIns="54372" rIns="54372" bIns="54372">
            <a:spAutoFit/>
          </a:bodyPr>
          <a:lstStyle/>
          <a:p>
            <a:pPr marL="747713" marR="0" lvl="1" indent="-2905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H SarabunPSK" panose="020B0500040200020003" pitchFamily="34" charset="-34"/>
                <a:ea typeface="Lato Light"/>
                <a:cs typeface="TH SarabunPSK" panose="020B0500040200020003" pitchFamily="34" charset="-34"/>
              </a:rPr>
              <a:t>3. </a:t>
            </a:r>
            <a:r>
              <a:rPr kumimoji="0" lang="th-TH" sz="2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H SarabunPSK" panose="020B0500040200020003" pitchFamily="34" charset="-34"/>
                <a:ea typeface="Lato Light"/>
                <a:cs typeface="TH SarabunPSK" panose="020B0500040200020003" pitchFamily="34" charset="-34"/>
              </a:rPr>
              <a:t>การพัฒนาบริษัท </a:t>
            </a: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H SarabunPSK" panose="020B0500040200020003" pitchFamily="34" charset="-34"/>
                <a:ea typeface="Lato Light"/>
                <a:cs typeface="TH SarabunPSK" panose="020B0500040200020003" pitchFamily="34" charset="-34"/>
              </a:rPr>
              <a:t>startups/SMEs </a:t>
            </a:r>
            <a:r>
              <a:rPr kumimoji="0" lang="th-TH" sz="2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H SarabunPSK" panose="020B0500040200020003" pitchFamily="34" charset="-34"/>
                <a:ea typeface="Lato Light"/>
                <a:cs typeface="TH SarabunPSK" panose="020B0500040200020003" pitchFamily="34" charset="-34"/>
              </a:rPr>
              <a:t>เพื่อผลักดันงานวิจัยด้านจีโนมิกส์ออกสู่งานบริการ</a:t>
            </a: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H SarabunPSK" panose="020B0500040200020003" pitchFamily="34" charset="-34"/>
                <a:ea typeface="Lato Light"/>
                <a:cs typeface="TH SarabunPSK" panose="020B0500040200020003" pitchFamily="34" charset="-34"/>
              </a:rPr>
              <a:t> </a:t>
            </a: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H SarabunPSK" panose="020B0500040200020003" pitchFamily="34" charset="-34"/>
                <a:ea typeface="Lato Light"/>
                <a:cs typeface="TH SarabunPSK" panose="020B0500040200020003" pitchFamily="34" charset="-34"/>
                <a:sym typeface="DB Helvethaica X 35 Thin"/>
              </a:rPr>
              <a:t>(TRL 7-9)</a:t>
            </a:r>
            <a:endParaRPr kumimoji="0" lang="en-US" sz="28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H SarabunPSK" panose="020B0500040200020003" pitchFamily="34" charset="-34"/>
              <a:ea typeface="Lato Light"/>
              <a:cs typeface="TH SarabunPSK" panose="020B0500040200020003" pitchFamily="34" charset="-34"/>
            </a:endParaRPr>
          </a:p>
        </p:txBody>
      </p:sp>
      <p:sp>
        <p:nvSpPr>
          <p:cNvPr id="29" name="เริ่มสร้างสรรค์เนื้อหาด้วยตัวเองได้เลย!…"/>
          <p:cNvSpPr txBox="1"/>
          <p:nvPr/>
        </p:nvSpPr>
        <p:spPr>
          <a:xfrm>
            <a:off x="2393994" y="2859287"/>
            <a:ext cx="8426406" cy="97158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wrap="square" lIns="54372" tIns="54372" rIns="54372" bIns="54372">
            <a:spAutoFit/>
          </a:bodyPr>
          <a:lstStyle/>
          <a:p>
            <a:pPr marL="0" marR="0" lvl="0" indent="0" algn="l" defTabSz="5438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500">
                <a:solidFill>
                  <a:srgbClr val="FFFFFF"/>
                </a:solidFill>
                <a:latin typeface="DB Helvethaica X 35 Thin"/>
                <a:ea typeface="DB Helvethaica X 35 Thin"/>
                <a:cs typeface="DB Helvethaica X 35 Thin"/>
                <a:sym typeface="DB Helvethaica X 35 Thin"/>
              </a:defRPr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H SarabunPSK" panose="020B0500040200020003" pitchFamily="34" charset="-34"/>
                <a:cs typeface="TH SarabunPSK" panose="020B0500040200020003" pitchFamily="34" charset="-34"/>
                <a:sym typeface="DB Helvethaica X 35 Thin"/>
              </a:rPr>
              <a:t>2. </a:t>
            </a:r>
            <a:r>
              <a:rPr kumimoji="0" lang="th-TH" sz="2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H SarabunPSK" panose="020B0500040200020003" pitchFamily="34" charset="-34"/>
                <a:cs typeface="TH SarabunPSK" panose="020B0500040200020003" pitchFamily="34" charset="-34"/>
                <a:sym typeface="DB Helvethaica X 35 Thin"/>
              </a:rPr>
              <a:t>การพัฒนาระบบนิเวศ</a:t>
            </a: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H SarabunPSK" panose="020B0500040200020003" pitchFamily="34" charset="-34"/>
                <a:cs typeface="TH SarabunPSK" panose="020B0500040200020003" pitchFamily="34" charset="-34"/>
                <a:sym typeface="DB Helvethaica X 35 Thin"/>
              </a:rPr>
              <a:t>* </a:t>
            </a:r>
            <a:r>
              <a:rPr kumimoji="0" lang="th-TH" sz="2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H SarabunPSK" panose="020B0500040200020003" pitchFamily="34" charset="-34"/>
                <a:cs typeface="TH SarabunPSK" panose="020B0500040200020003" pitchFamily="34" charset="-34"/>
                <a:sym typeface="DB Helvethaica X 35 Thin"/>
              </a:rPr>
              <a:t>ด้านการแพทย์จีโนมิกส์ การแพทย์แม่นยำ เภสัชพันธุศาสตร์ และสุขภาวะ </a:t>
            </a: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H SarabunPSK" panose="020B0500040200020003" pitchFamily="34" charset="-34"/>
                <a:cs typeface="TH SarabunPSK" panose="020B0500040200020003" pitchFamily="34" charset="-34"/>
                <a:sym typeface="DB Helvethaica X 35 Thin"/>
              </a:rPr>
              <a:t>(TRL 5-9) 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533400" y="4643727"/>
            <a:ext cx="11525267" cy="230832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lvl="0" indent="0" algn="l" defTabSz="1828433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24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H SarabunPSK" panose="020B0500040200020003" pitchFamily="34" charset="-34"/>
                <a:ea typeface="Calibri"/>
                <a:cs typeface="TH SarabunPSK" panose="020B0500040200020003" pitchFamily="34" charset="-34"/>
                <a:sym typeface="Calibri"/>
              </a:rPr>
              <a:t>หมายเหตุ</a:t>
            </a: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H SarabunPSK" panose="020B0500040200020003" pitchFamily="34" charset="-34"/>
                <a:ea typeface="Calibri"/>
                <a:cs typeface="TH SarabunPSK" panose="020B0500040200020003" pitchFamily="34" charset="-34"/>
                <a:sym typeface="Calibri"/>
              </a:rPr>
              <a:t>: </a:t>
            </a:r>
            <a:endParaRPr kumimoji="0" lang="th-TH" sz="2400" b="1" i="0" u="none" strike="noStrike" kern="1200" cap="none" spc="0" normalizeH="0" baseline="0" noProof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H SarabunPSK" panose="020B0500040200020003" pitchFamily="34" charset="-34"/>
              <a:ea typeface="Calibri"/>
              <a:cs typeface="TH SarabunPSK" panose="020B0500040200020003" pitchFamily="34" charset="-34"/>
              <a:sym typeface="Calibri"/>
            </a:endParaRPr>
          </a:p>
          <a:p>
            <a:pPr marL="0" marR="0" lvl="0" indent="0" algn="l" defTabSz="1828433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H SarabunPSK" panose="020B0500040200020003" pitchFamily="34" charset="-34"/>
                <a:ea typeface="Calibri"/>
                <a:cs typeface="TH SarabunPSK" panose="020B0500040200020003" pitchFamily="34" charset="-34"/>
                <a:sym typeface="Calibri"/>
              </a:rPr>
              <a:t>*</a:t>
            </a:r>
            <a:r>
              <a:rPr kumimoji="0" lang="th-TH" sz="24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H SarabunPSK" panose="020B0500040200020003" pitchFamily="34" charset="-34"/>
                <a:ea typeface="Lato Light"/>
                <a:cs typeface="TH SarabunPSK" panose="020B0500040200020003" pitchFamily="34" charset="-34"/>
                <a:sym typeface="DB Helvethaica X 35 Thin"/>
              </a:rPr>
              <a:t>ระบบนิเวศ</a:t>
            </a: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H SarabunPSK" panose="020B0500040200020003" pitchFamily="34" charset="-34"/>
                <a:ea typeface="Lato Light"/>
                <a:cs typeface="TH SarabunPSK" panose="020B0500040200020003" pitchFamily="34" charset="-34"/>
                <a:sym typeface="DB Helvethaica X 35 Thin"/>
              </a:rPr>
              <a:t> </a:t>
            </a:r>
            <a:r>
              <a:rPr kumimoji="0" lang="th-TH" sz="24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H SarabunPSK" panose="020B0500040200020003" pitchFamily="34" charset="-34"/>
                <a:ea typeface="Lato Light"/>
                <a:cs typeface="TH SarabunPSK" panose="020B0500040200020003" pitchFamily="34" charset="-34"/>
                <a:sym typeface="DB Helvethaica X 35 Thin"/>
              </a:rPr>
              <a:t>เช่น </a:t>
            </a:r>
          </a:p>
          <a:p>
            <a:pPr marL="0" marR="0" lvl="0" indent="0" algn="l" defTabSz="1828433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24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H SarabunPSK" panose="020B0500040200020003" pitchFamily="34" charset="-34"/>
                <a:ea typeface="Lato Light"/>
                <a:cs typeface="TH SarabunPSK" panose="020B0500040200020003" pitchFamily="34" charset="-34"/>
                <a:sym typeface="DB Helvethaica X 35 Thin"/>
              </a:rPr>
              <a:t>  1. การพัฒนาบุคลากร </a:t>
            </a: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H SarabunPSK" panose="020B0500040200020003" pitchFamily="34" charset="-34"/>
                <a:ea typeface="Lato Light"/>
                <a:cs typeface="TH SarabunPSK" panose="020B0500040200020003" pitchFamily="34" charset="-34"/>
                <a:sym typeface="DB Helvethaica X 35 Thin"/>
              </a:rPr>
              <a:t>(</a:t>
            </a:r>
            <a:r>
              <a:rPr kumimoji="0" lang="th-TH" sz="24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H SarabunPSK" panose="020B0500040200020003" pitchFamily="34" charset="-34"/>
                <a:ea typeface="Lato Light"/>
                <a:cs typeface="TH SarabunPSK" panose="020B0500040200020003" pitchFamily="34" charset="-34"/>
                <a:sym typeface="DB Helvethaica X 35 Thin"/>
              </a:rPr>
              <a:t>บุคลากรทางการแพทย์ ที่ปรึกษาทางพันธุศาสตร์ </a:t>
            </a: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H SarabunPSK" panose="020B0500040200020003" pitchFamily="34" charset="-34"/>
                <a:ea typeface="Lato Light"/>
                <a:cs typeface="TH SarabunPSK" panose="020B0500040200020003" pitchFamily="34" charset="-34"/>
                <a:sym typeface="DB Helvethaica X 35 Thin"/>
              </a:rPr>
              <a:t>(Genetic counsellor))</a:t>
            </a:r>
            <a:endParaRPr kumimoji="0" lang="th-TH" sz="2400" b="1" i="0" u="none" strike="noStrike" kern="1200" cap="none" spc="0" normalizeH="0" baseline="0" noProof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H SarabunPSK" panose="020B0500040200020003" pitchFamily="34" charset="-34"/>
              <a:ea typeface="Lato Light"/>
              <a:cs typeface="TH SarabunPSK" panose="020B0500040200020003" pitchFamily="34" charset="-34"/>
              <a:sym typeface="DB Helvethaica X 35 Thin"/>
            </a:endParaRPr>
          </a:p>
          <a:p>
            <a:pPr marL="0" marR="0" lvl="0" indent="0" algn="l" defTabSz="1828433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24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H SarabunPSK" panose="020B0500040200020003" pitchFamily="34" charset="-34"/>
                <a:ea typeface="Lato Light"/>
                <a:cs typeface="TH SarabunPSK" panose="020B0500040200020003" pitchFamily="34" charset="-34"/>
                <a:sym typeface="DB Helvethaica X 35 Thin"/>
              </a:rPr>
              <a:t>  2. การยกระดับมาตรฐานห้องปฏิบัติการทางวิทยาศาสตร์การแพทย์ </a:t>
            </a:r>
            <a:r>
              <a:rPr kumimoji="0" lang="th-TH" sz="24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H SarabunPSK" panose="020B0500040200020003" pitchFamily="34" charset="-34"/>
                <a:ea typeface="Calibri"/>
                <a:cs typeface="TH SarabunPSK" panose="020B0500040200020003" pitchFamily="34" charset="-34"/>
                <a:sym typeface="Calibri"/>
              </a:rPr>
              <a:t>เช่น </a:t>
            </a: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H SarabunPSK" panose="020B0500040200020003" pitchFamily="34" charset="-34"/>
                <a:ea typeface="Calibri"/>
                <a:cs typeface="TH SarabunPSK" panose="020B0500040200020003" pitchFamily="34" charset="-34"/>
                <a:sym typeface="Calibri"/>
              </a:rPr>
              <a:t>ISO 15189:2012 </a:t>
            </a:r>
            <a:r>
              <a:rPr kumimoji="0" lang="th-TH" sz="24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H SarabunPSK" panose="020B0500040200020003" pitchFamily="34" charset="-34"/>
                <a:ea typeface="Calibri"/>
                <a:cs typeface="TH SarabunPSK" panose="020B0500040200020003" pitchFamily="34" charset="-34"/>
                <a:sym typeface="Calibri"/>
              </a:rPr>
              <a:t>และ</a:t>
            </a: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H SarabunPSK" panose="020B0500040200020003" pitchFamily="34" charset="-34"/>
                <a:ea typeface="Calibri"/>
                <a:cs typeface="TH SarabunPSK" panose="020B0500040200020003" pitchFamily="34" charset="-34"/>
                <a:sym typeface="Calibri"/>
              </a:rPr>
              <a:t>/</a:t>
            </a:r>
            <a:r>
              <a:rPr kumimoji="0" lang="th-TH" sz="24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H SarabunPSK" panose="020B0500040200020003" pitchFamily="34" charset="-34"/>
                <a:ea typeface="Calibri"/>
                <a:cs typeface="TH SarabunPSK" panose="020B0500040200020003" pitchFamily="34" charset="-34"/>
                <a:sym typeface="Calibri"/>
              </a:rPr>
              <a:t>หรือ </a:t>
            </a: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H SarabunPSK" panose="020B0500040200020003" pitchFamily="34" charset="-34"/>
                <a:ea typeface="Calibri"/>
                <a:cs typeface="TH SarabunPSK" panose="020B0500040200020003" pitchFamily="34" charset="-34"/>
                <a:sym typeface="Calibri"/>
              </a:rPr>
              <a:t>ISO</a:t>
            </a:r>
            <a:r>
              <a:rPr kumimoji="0" lang="th-TH" sz="24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H SarabunPSK" panose="020B0500040200020003" pitchFamily="34" charset="-34"/>
                <a:ea typeface="Calibri"/>
                <a:cs typeface="TH SarabunPSK" panose="020B0500040200020003" pitchFamily="34" charset="-34"/>
                <a:sym typeface="Calibri"/>
              </a:rPr>
              <a:t> </a:t>
            </a: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H SarabunPSK" panose="020B0500040200020003" pitchFamily="34" charset="-34"/>
                <a:ea typeface="Calibri"/>
                <a:cs typeface="TH SarabunPSK" panose="020B0500040200020003" pitchFamily="34" charset="-34"/>
                <a:sym typeface="Calibri"/>
              </a:rPr>
              <a:t>15190:20</a:t>
            </a:r>
            <a:r>
              <a:rPr kumimoji="0" lang="th-TH" sz="24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H SarabunPSK" panose="020B0500040200020003" pitchFamily="34" charset="-34"/>
                <a:ea typeface="Calibri"/>
                <a:cs typeface="TH SarabunPSK" panose="020B0500040200020003" pitchFamily="34" charset="-34"/>
                <a:sym typeface="Calibri"/>
              </a:rPr>
              <a:t>20</a:t>
            </a: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H SarabunPSK" panose="020B0500040200020003" pitchFamily="34" charset="-34"/>
                <a:ea typeface="Calibri"/>
                <a:cs typeface="TH SarabunPSK" panose="020B0500040200020003" pitchFamily="34" charset="-34"/>
                <a:sym typeface="Calibri"/>
              </a:rPr>
              <a:t> </a:t>
            </a:r>
            <a:r>
              <a:rPr kumimoji="0" lang="th-TH" sz="24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H SarabunPSK" panose="020B0500040200020003" pitchFamily="34" charset="-34"/>
                <a:ea typeface="Calibri"/>
                <a:cs typeface="TH SarabunPSK" panose="020B0500040200020003" pitchFamily="34" charset="-34"/>
                <a:sym typeface="Calibri"/>
              </a:rPr>
              <a:t>หรือมาตรฐานอื่นที่รับรองโดยกรมวิทยาศาสตร์การแพทย์</a:t>
            </a:r>
          </a:p>
          <a:p>
            <a:pPr marL="0" marR="0" lvl="0" indent="0" algn="l" defTabSz="1828433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2400" b="1" i="0" u="none" strike="noStrike" kern="1200" cap="none" spc="0" normalizeH="0" baseline="0" noProof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H SarabunPSK" panose="020B0500040200020003" pitchFamily="34" charset="-34"/>
              <a:ea typeface="Lato Light"/>
              <a:cs typeface="TH SarabunPSK" panose="020B0500040200020003" pitchFamily="34" charset="-34"/>
              <a:sym typeface="DB Helvethaica X 35 Thin"/>
            </a:endParaRPr>
          </a:p>
        </p:txBody>
      </p:sp>
      <p:pic>
        <p:nvPicPr>
          <p:cNvPr id="30" name="Picture 100">
            <a:extLst>
              <a:ext uri="{FF2B5EF4-FFF2-40B4-BE49-F238E27FC236}">
                <a16:creationId xmlns:a16="http://schemas.microsoft.com/office/drawing/2014/main" id="{1205918D-6AD4-7489-A915-F700A57868C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9027" y="136525"/>
            <a:ext cx="2101273" cy="762000"/>
          </a:xfrm>
          <a:prstGeom prst="rect">
            <a:avLst/>
          </a:prstGeom>
        </p:spPr>
      </p:pic>
      <p:sp>
        <p:nvSpPr>
          <p:cNvPr id="31" name="Title 1">
            <a:extLst>
              <a:ext uri="{FF2B5EF4-FFF2-40B4-BE49-F238E27FC236}">
                <a16:creationId xmlns:a16="http://schemas.microsoft.com/office/drawing/2014/main" id="{83D33A9C-A1AB-3B3C-10AD-AA99976B04A3}"/>
              </a:ext>
            </a:extLst>
          </p:cNvPr>
          <p:cNvSpPr txBox="1">
            <a:spLocks/>
          </p:cNvSpPr>
          <p:nvPr/>
        </p:nvSpPr>
        <p:spPr>
          <a:xfrm>
            <a:off x="2610254" y="-5169"/>
            <a:ext cx="9581746" cy="836558"/>
          </a:xfrm>
          <a:prstGeom prst="rect">
            <a:avLst/>
          </a:prstGeom>
          <a:gradFill>
            <a:gsLst>
              <a:gs pos="0">
                <a:srgbClr val="5B9BD5">
                  <a:lumMod val="75000"/>
                </a:srgbClr>
              </a:gs>
              <a:gs pos="74000">
                <a:srgbClr val="4472C4">
                  <a:lumMod val="45000"/>
                  <a:lumOff val="55000"/>
                </a:srgbClr>
              </a:gs>
              <a:gs pos="83000">
                <a:srgbClr val="4472C4">
                  <a:lumMod val="45000"/>
                  <a:lumOff val="55000"/>
                </a:srgbClr>
              </a:gs>
              <a:gs pos="100000">
                <a:srgbClr val="4472C4">
                  <a:lumMod val="30000"/>
                  <a:lumOff val="70000"/>
                </a:srgbClr>
              </a:gs>
            </a:gsLst>
            <a:lin ang="5400000" scaled="1"/>
          </a:gra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altLang="ja-JP" sz="4000" b="1" i="0" u="none" strike="noStrike" kern="1200" cap="none" spc="0" normalizeH="0" baseline="0" noProof="0">
                <a:ln>
                  <a:noFill/>
                </a:ln>
                <a:solidFill>
                  <a:srgbClr val="1C1C1C"/>
                </a:solidFill>
                <a:effectLst/>
                <a:uLnTx/>
                <a:uFillTx/>
                <a:latin typeface="TH SarabunPSK" panose="020B0500040200020003" pitchFamily="34" charset="-34"/>
                <a:ea typeface="Lato Light"/>
                <a:cs typeface="TH SarabunPSK" panose="020B0500040200020003" pitchFamily="34" charset="-34"/>
              </a:rPr>
              <a:t>ขอบเขตการสนับสนุนโครงการ</a:t>
            </a:r>
            <a:r>
              <a:rPr kumimoji="0" lang="th-TH" sz="4000" b="1" i="0" u="none" strike="noStrike" kern="1200" cap="none" spc="0" normalizeH="0" baseline="0" noProof="0">
                <a:ln>
                  <a:noFill/>
                </a:ln>
                <a:solidFill>
                  <a:srgbClr val="1C1C1C"/>
                </a:solidFill>
                <a:effectLst/>
                <a:uLnTx/>
                <a:uFillTx/>
                <a:latin typeface="TH SarabunPSK" panose="020B0500040200020003" pitchFamily="34" charset="-34"/>
                <a:cs typeface="TH SarabunPSK" panose="020B0500040200020003" pitchFamily="34" charset="-34"/>
                <a:sym typeface="DB Helvethaica X 35 Thin"/>
              </a:rPr>
              <a:t>ด้านการแพทย์จีโนมิกส์ </a:t>
            </a:r>
            <a:endParaRPr kumimoji="0" lang="th-TH" altLang="ja-JP" sz="4000" b="1" i="0" u="none" strike="noStrike" kern="1200" cap="none" spc="0" normalizeH="0" baseline="0" noProof="0">
              <a:ln>
                <a:noFill/>
              </a:ln>
              <a:solidFill>
                <a:srgbClr val="1C1C1C"/>
              </a:solidFill>
              <a:effectLst/>
              <a:uLnTx/>
              <a:uFillTx/>
              <a:latin typeface="TH SarabunPSK" panose="020B0500040200020003" pitchFamily="34" charset="-34"/>
              <a:ea typeface="Lato Light"/>
              <a:cs typeface="TH SarabunPSK" panose="020B0500040200020003" pitchFamily="34" charset="-34"/>
            </a:endParaRPr>
          </a:p>
        </p:txBody>
      </p:sp>
    </p:spTree>
  </p:cSld>
  <p:clrMapOvr>
    <a:masterClrMapping/>
  </p:clrMapOvr>
  <p:transition spd="med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" name="Shape"/>
          <p:cNvSpPr/>
          <p:nvPr/>
        </p:nvSpPr>
        <p:spPr>
          <a:xfrm>
            <a:off x="2096436" y="3289010"/>
            <a:ext cx="9125746" cy="130449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18998" y="0"/>
                </a:lnTo>
                <a:lnTo>
                  <a:pt x="21600" y="10800"/>
                </a:lnTo>
                <a:lnTo>
                  <a:pt x="18998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22860" rIns="2286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300">
                <a:solidFill>
                  <a:srgbClr val="FFFFFF"/>
                </a:solidFill>
                <a:latin typeface="+mn-lt"/>
                <a:ea typeface="+mn-ea"/>
                <a:cs typeface="+mn-cs"/>
                <a:sym typeface="Lato Light"/>
              </a:defRPr>
            </a:pPr>
            <a:endParaRPr kumimoji="0" sz="31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443" name="Shape"/>
          <p:cNvSpPr/>
          <p:nvPr/>
        </p:nvSpPr>
        <p:spPr>
          <a:xfrm>
            <a:off x="2107005" y="4436570"/>
            <a:ext cx="9104608" cy="142888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19036" y="0"/>
                </a:lnTo>
                <a:lnTo>
                  <a:pt x="21600" y="10800"/>
                </a:lnTo>
                <a:lnTo>
                  <a:pt x="19036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accent3"/>
          </a:solidFill>
          <a:ln w="12700">
            <a:miter lim="400000"/>
          </a:ln>
        </p:spPr>
        <p:txBody>
          <a:bodyPr lIns="22860" rIns="2286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300">
                <a:solidFill>
                  <a:srgbClr val="FFFFFF"/>
                </a:solidFill>
                <a:latin typeface="+mn-lt"/>
                <a:ea typeface="+mn-ea"/>
                <a:cs typeface="+mn-cs"/>
                <a:sym typeface="Lato Light"/>
              </a:defRPr>
            </a:pPr>
            <a:endParaRPr kumimoji="0" sz="31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445" name="Shape"/>
          <p:cNvSpPr/>
          <p:nvPr/>
        </p:nvSpPr>
        <p:spPr>
          <a:xfrm>
            <a:off x="2121575" y="2196507"/>
            <a:ext cx="9090037" cy="109901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19036" y="0"/>
                </a:lnTo>
                <a:lnTo>
                  <a:pt x="21600" y="10800"/>
                </a:lnTo>
                <a:lnTo>
                  <a:pt x="19036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22860" rIns="2286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300">
                <a:solidFill>
                  <a:srgbClr val="FFFFFF"/>
                </a:solidFill>
                <a:latin typeface="+mn-lt"/>
                <a:ea typeface="+mn-ea"/>
                <a:cs typeface="+mn-cs"/>
                <a:sym typeface="Lato Light"/>
              </a:defRPr>
            </a:pPr>
            <a:endParaRPr kumimoji="0" sz="31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446" name="Rectangle"/>
          <p:cNvSpPr/>
          <p:nvPr/>
        </p:nvSpPr>
        <p:spPr>
          <a:xfrm>
            <a:off x="-360232" y="3717998"/>
            <a:ext cx="2397486" cy="692786"/>
          </a:xfrm>
          <a:prstGeom prst="rect">
            <a:avLst/>
          </a:prstGeom>
          <a:solidFill>
            <a:schemeClr val="accent2"/>
          </a:solidFill>
          <a:ln w="12700">
            <a:miter lim="400000"/>
          </a:ln>
        </p:spPr>
        <p:txBody>
          <a:bodyPr lIns="22860" rIns="2286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300">
                <a:solidFill>
                  <a:srgbClr val="FFFFFF"/>
                </a:solidFill>
                <a:latin typeface="+mn-lt"/>
                <a:ea typeface="+mn-ea"/>
                <a:cs typeface="+mn-cs"/>
                <a:sym typeface="Lato Light"/>
              </a:defRPr>
            </a:pPr>
            <a:endParaRPr kumimoji="0" sz="31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447" name="Rectangle"/>
          <p:cNvSpPr/>
          <p:nvPr/>
        </p:nvSpPr>
        <p:spPr>
          <a:xfrm>
            <a:off x="-355645" y="4410784"/>
            <a:ext cx="2392899" cy="890790"/>
          </a:xfrm>
          <a:prstGeom prst="rect">
            <a:avLst/>
          </a:prstGeom>
          <a:solidFill>
            <a:schemeClr val="accent3"/>
          </a:solidFill>
          <a:ln w="12700">
            <a:miter lim="400000"/>
          </a:ln>
        </p:spPr>
        <p:txBody>
          <a:bodyPr lIns="22860" rIns="2286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300">
                <a:solidFill>
                  <a:srgbClr val="FFFFFF"/>
                </a:solidFill>
                <a:latin typeface="+mn-lt"/>
                <a:ea typeface="+mn-ea"/>
                <a:cs typeface="+mn-cs"/>
                <a:sym typeface="Lato Light"/>
              </a:defRPr>
            </a:pPr>
            <a:endParaRPr kumimoji="0" sz="31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449" name="Rectangle"/>
          <p:cNvSpPr/>
          <p:nvPr/>
        </p:nvSpPr>
        <p:spPr>
          <a:xfrm>
            <a:off x="-385975" y="2993663"/>
            <a:ext cx="2482411" cy="726407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22860" rIns="2286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300">
                <a:solidFill>
                  <a:srgbClr val="FFFFFF"/>
                </a:solidFill>
                <a:latin typeface="+mn-lt"/>
                <a:ea typeface="+mn-ea"/>
                <a:cs typeface="+mn-cs"/>
                <a:sym typeface="Lato Light"/>
              </a:defRPr>
            </a:pPr>
            <a:endParaRPr kumimoji="0" sz="31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Lato Light"/>
              <a:ea typeface="Lato Light"/>
              <a:cs typeface="Lato Light"/>
              <a:sym typeface="Lato Light"/>
            </a:endParaRPr>
          </a:p>
        </p:txBody>
      </p:sp>
      <p:grpSp>
        <p:nvGrpSpPr>
          <p:cNvPr id="452" name="Group"/>
          <p:cNvGrpSpPr/>
          <p:nvPr/>
        </p:nvGrpSpPr>
        <p:grpSpPr>
          <a:xfrm>
            <a:off x="1503903" y="2195672"/>
            <a:ext cx="625242" cy="2227570"/>
            <a:chOff x="4" y="-1"/>
            <a:chExt cx="1250481" cy="4455138"/>
          </a:xfrm>
        </p:grpSpPr>
        <p:sp>
          <p:nvSpPr>
            <p:cNvPr id="450" name="Shape"/>
            <p:cNvSpPr/>
            <p:nvPr/>
          </p:nvSpPr>
          <p:spPr>
            <a:xfrm>
              <a:off x="593" y="-1"/>
              <a:ext cx="1249887" cy="304464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0"/>
                  </a:moveTo>
                  <a:lnTo>
                    <a:pt x="21600" y="15569"/>
                  </a:lnTo>
                  <a:lnTo>
                    <a:pt x="0" y="21600"/>
                  </a:lnTo>
                  <a:cubicBezTo>
                    <a:pt x="10" y="18170"/>
                    <a:pt x="19" y="14741"/>
                    <a:pt x="29" y="11311"/>
                  </a:cubicBezTo>
                  <a:lnTo>
                    <a:pt x="21600" y="0"/>
                  </a:lnTo>
                  <a:close/>
                </a:path>
              </a:pathLst>
            </a:custGeom>
            <a:solidFill>
              <a:srgbClr val="2E6B73"/>
            </a:solidFill>
            <a:ln w="12700" cap="flat">
              <a:noFill/>
              <a:miter lim="400000"/>
            </a:ln>
            <a:effectLst/>
          </p:spPr>
          <p:txBody>
            <a:bodyPr wrap="square" lIns="22860" tIns="22860" rIns="22860" bIns="22860" numCol="1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63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Lato Light"/>
                </a:defRPr>
              </a:pPr>
              <a:endParaRPr kumimoji="0" sz="31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451" name="Shape"/>
            <p:cNvSpPr/>
            <p:nvPr/>
          </p:nvSpPr>
          <p:spPr>
            <a:xfrm>
              <a:off x="4" y="2122698"/>
              <a:ext cx="1250481" cy="233243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0"/>
                  </a:moveTo>
                  <a:lnTo>
                    <a:pt x="21600" y="21600"/>
                  </a:lnTo>
                  <a:lnTo>
                    <a:pt x="0" y="21600"/>
                  </a:lnTo>
                  <a:lnTo>
                    <a:pt x="12" y="18383"/>
                  </a:lnTo>
                  <a:lnTo>
                    <a:pt x="0" y="18383"/>
                  </a:lnTo>
                  <a:lnTo>
                    <a:pt x="39" y="8225"/>
                  </a:lnTo>
                  <a:close/>
                </a:path>
              </a:pathLst>
            </a:custGeom>
            <a:solidFill>
              <a:srgbClr val="384A7A"/>
            </a:solidFill>
            <a:ln w="12700" cap="flat">
              <a:noFill/>
              <a:miter lim="400000"/>
            </a:ln>
            <a:effectLst/>
          </p:spPr>
          <p:txBody>
            <a:bodyPr wrap="square" lIns="22860" tIns="22860" rIns="22860" bIns="22860" numCol="1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63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Lato Light"/>
                </a:defRPr>
              </a:pPr>
              <a:endParaRPr kumimoji="0" sz="31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</p:grpSp>
      <p:sp>
        <p:nvSpPr>
          <p:cNvPr id="454" name="Shape"/>
          <p:cNvSpPr/>
          <p:nvPr/>
        </p:nvSpPr>
        <p:spPr>
          <a:xfrm flipV="1">
            <a:off x="1500608" y="4407708"/>
            <a:ext cx="625241" cy="142888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0"/>
                </a:moveTo>
                <a:lnTo>
                  <a:pt x="21600" y="21600"/>
                </a:lnTo>
                <a:lnTo>
                  <a:pt x="0" y="21600"/>
                </a:lnTo>
                <a:lnTo>
                  <a:pt x="12" y="18383"/>
                </a:lnTo>
                <a:lnTo>
                  <a:pt x="0" y="18383"/>
                </a:lnTo>
                <a:lnTo>
                  <a:pt x="39" y="8225"/>
                </a:lnTo>
                <a:close/>
              </a:path>
            </a:pathLst>
          </a:custGeom>
          <a:solidFill>
            <a:srgbClr val="325E86"/>
          </a:solidFill>
          <a:ln w="12700">
            <a:miter lim="400000"/>
          </a:ln>
        </p:spPr>
        <p:txBody>
          <a:bodyPr lIns="22860" rIns="2286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300">
                <a:solidFill>
                  <a:srgbClr val="FFFFFF"/>
                </a:solidFill>
                <a:latin typeface="+mn-lt"/>
                <a:ea typeface="+mn-ea"/>
                <a:cs typeface="+mn-cs"/>
                <a:sym typeface="Lato Light"/>
              </a:defRPr>
            </a:pPr>
            <a:endParaRPr kumimoji="0" sz="31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455" name="Circle"/>
          <p:cNvSpPr/>
          <p:nvPr/>
        </p:nvSpPr>
        <p:spPr>
          <a:xfrm>
            <a:off x="-1951726" y="2522067"/>
            <a:ext cx="2937366" cy="2937365"/>
          </a:xfrm>
          <a:prstGeom prst="ellipse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22860" rIns="2286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500">
                <a:latin typeface="+mn-lt"/>
                <a:ea typeface="+mn-ea"/>
                <a:cs typeface="+mn-cs"/>
                <a:sym typeface="Lato Light"/>
              </a:defRPr>
            </a:pPr>
            <a:endParaRPr kumimoji="0" sz="3250" b="0" i="0" u="none" strike="noStrike" kern="120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456" name="Shape"/>
          <p:cNvSpPr/>
          <p:nvPr/>
        </p:nvSpPr>
        <p:spPr>
          <a:xfrm>
            <a:off x="-474800" y="2348233"/>
            <a:ext cx="1679524" cy="335777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90" h="21595" extrusionOk="0">
                <a:moveTo>
                  <a:pt x="15" y="8762"/>
                </a:moveTo>
                <a:cubicBezTo>
                  <a:pt x="2260" y="8760"/>
                  <a:pt x="4074" y="9666"/>
                  <a:pt x="4078" y="10787"/>
                </a:cubicBezTo>
                <a:cubicBezTo>
                  <a:pt x="4081" y="11910"/>
                  <a:pt x="2267" y="12823"/>
                  <a:pt x="18" y="12823"/>
                </a:cubicBezTo>
                <a:close/>
                <a:moveTo>
                  <a:pt x="0" y="4407"/>
                </a:moveTo>
                <a:cubicBezTo>
                  <a:pt x="7040" y="4404"/>
                  <a:pt x="12781" y="7268"/>
                  <a:pt x="12785" y="10792"/>
                </a:cubicBezTo>
                <a:cubicBezTo>
                  <a:pt x="12788" y="14312"/>
                  <a:pt x="7061" y="17185"/>
                  <a:pt x="17" y="17186"/>
                </a:cubicBezTo>
                <a:lnTo>
                  <a:pt x="14" y="14731"/>
                </a:lnTo>
                <a:cubicBezTo>
                  <a:pt x="4360" y="14730"/>
                  <a:pt x="7882" y="12966"/>
                  <a:pt x="7878" y="10794"/>
                </a:cubicBezTo>
                <a:cubicBezTo>
                  <a:pt x="7872" y="8619"/>
                  <a:pt x="4350" y="6857"/>
                  <a:pt x="3" y="6859"/>
                </a:cubicBezTo>
                <a:close/>
                <a:moveTo>
                  <a:pt x="0" y="0"/>
                </a:moveTo>
                <a:cubicBezTo>
                  <a:pt x="11899" y="-5"/>
                  <a:pt x="21580" y="4835"/>
                  <a:pt x="21590" y="10790"/>
                </a:cubicBezTo>
                <a:cubicBezTo>
                  <a:pt x="21600" y="16743"/>
                  <a:pt x="11930" y="21592"/>
                  <a:pt x="31" y="21595"/>
                </a:cubicBezTo>
                <a:lnTo>
                  <a:pt x="24" y="19140"/>
                </a:lnTo>
                <a:cubicBezTo>
                  <a:pt x="9219" y="19137"/>
                  <a:pt x="16695" y="15392"/>
                  <a:pt x="16688" y="10793"/>
                </a:cubicBezTo>
                <a:cubicBezTo>
                  <a:pt x="16678" y="6189"/>
                  <a:pt x="9196" y="2448"/>
                  <a:pt x="0" y="2451"/>
                </a:cubicBezTo>
                <a:close/>
              </a:path>
            </a:pathLst>
          </a:custGeom>
          <a:solidFill>
            <a:srgbClr val="25733A"/>
          </a:solidFill>
          <a:ln w="12700">
            <a:miter lim="400000"/>
          </a:ln>
        </p:spPr>
        <p:txBody>
          <a:bodyPr lIns="22860" rIns="2286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500">
                <a:latin typeface="+mn-lt"/>
                <a:ea typeface="+mn-ea"/>
                <a:cs typeface="+mn-cs"/>
                <a:sym typeface="Lato Light"/>
              </a:defRPr>
            </a:pPr>
            <a:endParaRPr kumimoji="0" sz="3250" b="0" i="0" u="none" strike="noStrike" kern="120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468" name="หัวเรื่อง 01"/>
          <p:cNvSpPr txBox="1"/>
          <p:nvPr/>
        </p:nvSpPr>
        <p:spPr>
          <a:xfrm>
            <a:off x="2311066" y="2209403"/>
            <a:ext cx="46231" cy="4385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22860" rIns="22860" anchor="ctr">
            <a:spAutoFit/>
          </a:bodyPr>
          <a:lstStyle>
            <a:lvl1pPr>
              <a:defRPr sz="4500">
                <a:solidFill>
                  <a:srgbClr val="FFFFFF"/>
                </a:solidFill>
                <a:latin typeface="DB Helvethaica X 75 Bd"/>
                <a:ea typeface="DB Helvethaica X 75 Bd"/>
                <a:cs typeface="DB Helvethaica X 75 Bd"/>
                <a:sym typeface="DB Helvethaica X 75 Bd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25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H SarabunPSK" panose="020B0500040200020003" pitchFamily="34" charset="-34"/>
              <a:cs typeface="TH SarabunPSK" panose="020B0500040200020003" pitchFamily="34" charset="-34"/>
              <a:sym typeface="DB Helvethaica X 75 Bd"/>
            </a:endParaRPr>
          </a:p>
        </p:txBody>
      </p:sp>
      <p:sp>
        <p:nvSpPr>
          <p:cNvPr id="469" name="เริ่มสร้างสรรค์เนื้อหาด้วยตัวเองได้เลย!…"/>
          <p:cNvSpPr txBox="1"/>
          <p:nvPr/>
        </p:nvSpPr>
        <p:spPr>
          <a:xfrm>
            <a:off x="2212970" y="3632070"/>
            <a:ext cx="8024573" cy="54069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4372" tIns="54372" rIns="54372" bIns="54372">
            <a:spAutoFit/>
          </a:bodyPr>
          <a:lstStyle/>
          <a:p>
            <a:pPr marL="0" marR="0" lvl="0" indent="0" algn="l" defTabSz="5438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500">
                <a:solidFill>
                  <a:srgbClr val="FFFFFF"/>
                </a:solidFill>
                <a:latin typeface="DB Helvethaica X 35 Thin"/>
                <a:ea typeface="DB Helvethaica X 35 Thin"/>
                <a:cs typeface="DB Helvethaica X 35 Thin"/>
                <a:sym typeface="DB Helvethaica X 35 Thin"/>
              </a:defRPr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H SarabunPSK" panose="020B0500040200020003" pitchFamily="34" charset="-34"/>
                <a:cs typeface="TH SarabunPSK" panose="020B0500040200020003" pitchFamily="34" charset="-34"/>
                <a:sym typeface="DB Helvethaica X 35 Thin"/>
              </a:rPr>
              <a:t>2. </a:t>
            </a:r>
            <a:r>
              <a:rPr kumimoji="0" lang="th-TH" sz="2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H SarabunPSK" panose="020B0500040200020003" pitchFamily="34" charset="-34"/>
                <a:cs typeface="TH SarabunPSK" panose="020B0500040200020003" pitchFamily="34" charset="-34"/>
                <a:sym typeface="DB Helvethaica X 35 Thin"/>
              </a:rPr>
              <a:t>การพัฒนาบริการโภชนพันธุศาสตร์ที่แปลผลได้บนแพลตฟอร์มดิจิทัล </a:t>
            </a: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H SarabunPSK" panose="020B0500040200020003" pitchFamily="34" charset="-34"/>
                <a:cs typeface="TH SarabunPSK" panose="020B0500040200020003" pitchFamily="34" charset="-34"/>
                <a:sym typeface="DB Helvethaica X 35 Thin"/>
              </a:rPr>
              <a:t>TRL 7-9</a:t>
            </a:r>
          </a:p>
        </p:txBody>
      </p:sp>
      <p:sp>
        <p:nvSpPr>
          <p:cNvPr id="470" name="หัวเรื่อง 02"/>
          <p:cNvSpPr txBox="1"/>
          <p:nvPr/>
        </p:nvSpPr>
        <p:spPr>
          <a:xfrm>
            <a:off x="2325723" y="3269010"/>
            <a:ext cx="46231" cy="4385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22860" rIns="22860" anchor="ctr">
            <a:spAutoFit/>
          </a:bodyPr>
          <a:lstStyle>
            <a:lvl1pPr>
              <a:defRPr sz="4500">
                <a:solidFill>
                  <a:srgbClr val="FFFFFF"/>
                </a:solidFill>
                <a:latin typeface="DB Helvethaica X 75 Bd"/>
                <a:ea typeface="DB Helvethaica X 75 Bd"/>
                <a:cs typeface="DB Helvethaica X 75 Bd"/>
                <a:sym typeface="DB Helvethaica X 75 Bd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25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H SarabunPSK" panose="020B0500040200020003" pitchFamily="34" charset="-34"/>
              <a:cs typeface="TH SarabunPSK" panose="020B0500040200020003" pitchFamily="34" charset="-34"/>
              <a:sym typeface="DB Helvethaica X 75 Bd"/>
            </a:endParaRPr>
          </a:p>
        </p:txBody>
      </p:sp>
      <p:sp>
        <p:nvSpPr>
          <p:cNvPr id="471" name="เริ่มสร้างสรรค์เนื้อหาด้วยตัวเองได้เลย!…"/>
          <p:cNvSpPr txBox="1"/>
          <p:nvPr/>
        </p:nvSpPr>
        <p:spPr>
          <a:xfrm>
            <a:off x="2283014" y="2323708"/>
            <a:ext cx="8232585" cy="97158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4372" tIns="54372" rIns="54372" bIns="54372">
            <a:spAutoFit/>
          </a:bodyPr>
          <a:lstStyle/>
          <a:p>
            <a:pPr marL="234950" marR="0" lvl="0" indent="-234950" algn="l" defTabSz="5438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500">
                <a:solidFill>
                  <a:srgbClr val="FFFFFF"/>
                </a:solidFill>
                <a:latin typeface="DB Helvethaica X 35 Thin"/>
                <a:ea typeface="DB Helvethaica X 35 Thin"/>
                <a:cs typeface="DB Helvethaica X 35 Thin"/>
                <a:sym typeface="DB Helvethaica X 35 Thin"/>
              </a:defRPr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H SarabunPSK" panose="020B0500040200020003" pitchFamily="34" charset="-34"/>
                <a:cs typeface="TH SarabunPSK" panose="020B0500040200020003" pitchFamily="34" charset="-34"/>
                <a:sym typeface="DB Helvethaica X 35 Thin"/>
              </a:rPr>
              <a:t>1. </a:t>
            </a:r>
            <a:r>
              <a:rPr kumimoji="0" lang="th-TH" sz="2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H SarabunPSK" panose="020B0500040200020003" pitchFamily="34" charset="-34"/>
                <a:cs typeface="TH SarabunPSK" panose="020B0500040200020003" pitchFamily="34" charset="-34"/>
                <a:sym typeface="DB Helvethaica X 35 Thin"/>
              </a:rPr>
              <a:t>การสนับสนุนและผลักดันมาตรฐาน</a:t>
            </a: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H SarabunPSK" panose="020B0500040200020003" pitchFamily="34" charset="-34"/>
                <a:cs typeface="TH SarabunPSK" panose="020B0500040200020003" pitchFamily="34" charset="-34"/>
                <a:sym typeface="DB Helvethaica X 35 Thin"/>
              </a:rPr>
              <a:t> </a:t>
            </a:r>
            <a:r>
              <a:rPr kumimoji="0" lang="th-TH" sz="2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H SarabunPSK" panose="020B0500040200020003" pitchFamily="34" charset="-34"/>
                <a:cs typeface="TH SarabunPSK" panose="020B0500040200020003" pitchFamily="34" charset="-34"/>
                <a:sym typeface="DB Helvethaica X 35 Thin"/>
              </a:rPr>
              <a:t>ด้าน</a:t>
            </a:r>
            <a:r>
              <a:rPr kumimoji="0" lang="th-TH" sz="2800" b="1" i="0" u="none" strike="noStrike" kern="120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H SarabunPSK" panose="020B0500040200020003" pitchFamily="34" charset="-34"/>
                <a:cs typeface="TH SarabunPSK" panose="020B0500040200020003" pitchFamily="34" charset="-34"/>
                <a:sym typeface="DB Helvethaica X 35 Thin"/>
              </a:rPr>
              <a:t>โภชน</a:t>
            </a:r>
            <a:r>
              <a:rPr kumimoji="0" lang="th-TH" sz="2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H SarabunPSK" panose="020B0500040200020003" pitchFamily="34" charset="-34"/>
                <a:cs typeface="TH SarabunPSK" panose="020B0500040200020003" pitchFamily="34" charset="-34"/>
                <a:sym typeface="DB Helvethaica X 35 Thin"/>
              </a:rPr>
              <a:t>พันธุศาสตร์</a:t>
            </a: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H SarabunPSK" panose="020B0500040200020003" pitchFamily="34" charset="-34"/>
                <a:cs typeface="TH SarabunPSK" panose="020B0500040200020003" pitchFamily="34" charset="-34"/>
                <a:sym typeface="DB Helvethaica X 35 Thin"/>
              </a:rPr>
              <a:t> </a:t>
            </a:r>
            <a:r>
              <a:rPr kumimoji="0" lang="th-TH" sz="2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H SarabunPSK" panose="020B0500040200020003" pitchFamily="34" charset="-34"/>
                <a:cs typeface="TH SarabunPSK" panose="020B0500040200020003" pitchFamily="34" charset="-34"/>
                <a:sym typeface="DB Helvethaica X 35 Thin"/>
              </a:rPr>
              <a:t>รวมถึงการพัฒนาผู้เชี่ยวชาญที่เกี่ยวข้อง</a:t>
            </a: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H SarabunPSK" panose="020B0500040200020003" pitchFamily="34" charset="-34"/>
                <a:cs typeface="TH SarabunPSK" panose="020B0500040200020003" pitchFamily="34" charset="-34"/>
                <a:sym typeface="DB Helvethaica X 35 Thin"/>
              </a:rPr>
              <a:t> TRL 5-7</a:t>
            </a:r>
            <a:endParaRPr kumimoji="0" sz="28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H SarabunPSK" panose="020B0500040200020003" pitchFamily="34" charset="-34"/>
              <a:cs typeface="TH SarabunPSK" panose="020B0500040200020003" pitchFamily="34" charset="-34"/>
              <a:sym typeface="DB Helvethaica X 35 Thin"/>
            </a:endParaRPr>
          </a:p>
        </p:txBody>
      </p:sp>
      <p:sp>
        <p:nvSpPr>
          <p:cNvPr id="473" name="เริ่มสร้างสรรค์เนื้อหาด้วยตัวเองได้เลย!…"/>
          <p:cNvSpPr txBox="1"/>
          <p:nvPr/>
        </p:nvSpPr>
        <p:spPr>
          <a:xfrm>
            <a:off x="2283014" y="4557082"/>
            <a:ext cx="8428965" cy="97158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4372" tIns="54372" rIns="54372" bIns="54372">
            <a:spAutoFit/>
          </a:bodyPr>
          <a:lstStyle/>
          <a:p>
            <a:pPr marL="290513" marR="0" lvl="0" indent="-290513" algn="l" defTabSz="5438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500">
                <a:solidFill>
                  <a:srgbClr val="FFFFFF"/>
                </a:solidFill>
                <a:latin typeface="DB Helvethaica X 35 Thin"/>
                <a:ea typeface="DB Helvethaica X 35 Thin"/>
                <a:cs typeface="DB Helvethaica X 35 Thin"/>
                <a:sym typeface="DB Helvethaica X 35 Thin"/>
              </a:defRPr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H SarabunPSK" panose="020B0500040200020003" pitchFamily="34" charset="-34"/>
                <a:cs typeface="TH SarabunPSK" panose="020B0500040200020003" pitchFamily="34" charset="-34"/>
                <a:sym typeface="DB Helvethaica X 35 Thin"/>
              </a:rPr>
              <a:t>3. </a:t>
            </a:r>
            <a:r>
              <a:rPr kumimoji="0" lang="th-TH" sz="2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H SarabunPSK" panose="020B0500040200020003" pitchFamily="34" charset="-34"/>
                <a:cs typeface="TH SarabunPSK" panose="020B0500040200020003" pitchFamily="34" charset="-34"/>
                <a:sym typeface="DB Helvethaica X 35 Thin"/>
              </a:rPr>
              <a:t>การผลักดันธุรกิจ </a:t>
            </a: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H SarabunPSK" panose="020B0500040200020003" pitchFamily="34" charset="-34"/>
                <a:cs typeface="TH SarabunPSK" panose="020B0500040200020003" pitchFamily="34" charset="-34"/>
                <a:sym typeface="DB Helvethaica X 35 Thin"/>
              </a:rPr>
              <a:t>startup </a:t>
            </a:r>
            <a:r>
              <a:rPr kumimoji="0" lang="th-TH" sz="2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H SarabunPSK" panose="020B0500040200020003" pitchFamily="34" charset="-34"/>
                <a:cs typeface="TH SarabunPSK" panose="020B0500040200020003" pitchFamily="34" charset="-34"/>
                <a:sym typeface="DB Helvethaica X 35 Thin"/>
              </a:rPr>
              <a:t>ที่เกี่ยวข้องกับโภชนพันธุศาสตร์ ให้เข้มแข็ง สามารถขยายงานบริการและเติบโตในอุตสาหกรรม </a:t>
            </a: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H SarabunPSK" panose="020B0500040200020003" pitchFamily="34" charset="-34"/>
                <a:cs typeface="TH SarabunPSK" panose="020B0500040200020003" pitchFamily="34" charset="-34"/>
                <a:sym typeface="DB Helvethaica X 35 Thin"/>
              </a:rPr>
              <a:t>TRL 7-9</a:t>
            </a:r>
          </a:p>
        </p:txBody>
      </p:sp>
      <p:pic>
        <p:nvPicPr>
          <p:cNvPr id="23" name="Picture 100">
            <a:extLst>
              <a:ext uri="{FF2B5EF4-FFF2-40B4-BE49-F238E27FC236}">
                <a16:creationId xmlns:a16="http://schemas.microsoft.com/office/drawing/2014/main" id="{1205918D-6AD4-7489-A915-F700A57868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9027" y="136525"/>
            <a:ext cx="2101273" cy="762000"/>
          </a:xfrm>
          <a:prstGeom prst="rect">
            <a:avLst/>
          </a:prstGeom>
        </p:spPr>
      </p:pic>
      <p:sp>
        <p:nvSpPr>
          <p:cNvPr id="24" name="Title 1">
            <a:extLst>
              <a:ext uri="{FF2B5EF4-FFF2-40B4-BE49-F238E27FC236}">
                <a16:creationId xmlns:a16="http://schemas.microsoft.com/office/drawing/2014/main" id="{83D33A9C-A1AB-3B3C-10AD-AA99976B04A3}"/>
              </a:ext>
            </a:extLst>
          </p:cNvPr>
          <p:cNvSpPr txBox="1">
            <a:spLocks/>
          </p:cNvSpPr>
          <p:nvPr/>
        </p:nvSpPr>
        <p:spPr>
          <a:xfrm>
            <a:off x="2403813" y="42135"/>
            <a:ext cx="9581746" cy="990651"/>
          </a:xfrm>
          <a:prstGeom prst="rect">
            <a:avLst/>
          </a:prstGeom>
          <a:gradFill>
            <a:gsLst>
              <a:gs pos="0">
                <a:srgbClr val="5B9BD5">
                  <a:lumMod val="75000"/>
                </a:srgbClr>
              </a:gs>
              <a:gs pos="74000">
                <a:srgbClr val="4472C4">
                  <a:lumMod val="45000"/>
                  <a:lumOff val="55000"/>
                </a:srgbClr>
              </a:gs>
              <a:gs pos="83000">
                <a:srgbClr val="4472C4">
                  <a:lumMod val="45000"/>
                  <a:lumOff val="55000"/>
                </a:srgbClr>
              </a:gs>
              <a:gs pos="100000">
                <a:srgbClr val="4472C4">
                  <a:lumMod val="30000"/>
                  <a:lumOff val="70000"/>
                </a:srgbClr>
              </a:gs>
            </a:gsLst>
            <a:lin ang="5400000" scaled="1"/>
          </a:gra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altLang="ja-JP" sz="4000" b="1" i="0" u="none" strike="noStrike" kern="1200" cap="none" spc="0" normalizeH="0" baseline="0" noProof="0">
                <a:ln>
                  <a:noFill/>
                </a:ln>
                <a:solidFill>
                  <a:srgbClr val="1C1C1C"/>
                </a:solidFill>
                <a:effectLst/>
                <a:uLnTx/>
                <a:uFillTx/>
                <a:latin typeface="TH SarabunPSK" panose="020B0500040200020003" pitchFamily="34" charset="-34"/>
                <a:ea typeface="Lato Light"/>
                <a:cs typeface="TH SarabunPSK" panose="020B0500040200020003" pitchFamily="34" charset="-34"/>
              </a:rPr>
              <a:t>ขอบเขตการสนับสนุนโครงการ</a:t>
            </a:r>
            <a:r>
              <a:rPr kumimoji="0" lang="th-TH" sz="4000" b="1" i="0" u="none" strike="noStrike" kern="1200" cap="none" spc="0" normalizeH="0" baseline="0" noProof="0">
                <a:ln>
                  <a:noFill/>
                </a:ln>
                <a:solidFill>
                  <a:srgbClr val="1C1C1C"/>
                </a:solidFill>
                <a:effectLst/>
                <a:uLnTx/>
                <a:uFillTx/>
                <a:latin typeface="TH SarabunPSK" panose="020B0500040200020003" pitchFamily="34" charset="-34"/>
                <a:cs typeface="TH SarabunPSK" panose="020B0500040200020003" pitchFamily="34" charset="-34"/>
                <a:sym typeface="DB Helvethaica X 35 Thin"/>
              </a:rPr>
              <a:t>ด้านโภชนพันธุศาสตร์ </a:t>
            </a:r>
            <a:endParaRPr kumimoji="0" lang="th-TH" altLang="ja-JP" sz="4000" b="1" i="0" u="none" strike="noStrike" kern="1200" cap="none" spc="0" normalizeH="0" baseline="0" noProof="0">
              <a:ln>
                <a:noFill/>
              </a:ln>
              <a:solidFill>
                <a:srgbClr val="1C1C1C"/>
              </a:solidFill>
              <a:effectLst/>
              <a:uLnTx/>
              <a:uFillTx/>
              <a:latin typeface="TH SarabunPSK" panose="020B0500040200020003" pitchFamily="34" charset="-34"/>
              <a:ea typeface="Lato Light"/>
              <a:cs typeface="TH SarabunPSK" panose="020B0500040200020003" pitchFamily="34" charset="-34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8B2CCC8-3759-2D0D-783D-DDB6E828CCB9}"/>
              </a:ext>
            </a:extLst>
          </p:cNvPr>
          <p:cNvSpPr txBox="1"/>
          <p:nvPr/>
        </p:nvSpPr>
        <p:spPr>
          <a:xfrm>
            <a:off x="314267" y="5950805"/>
            <a:ext cx="11525267" cy="83099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lvl="0" indent="0" algn="l" defTabSz="1828433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24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H SarabunPSK" panose="020B0500040200020003" pitchFamily="34" charset="-34"/>
                <a:ea typeface="Calibri"/>
                <a:cs typeface="TH SarabunPSK" panose="020B0500040200020003" pitchFamily="34" charset="-34"/>
                <a:sym typeface="Calibri"/>
              </a:rPr>
              <a:t>ข้อกำหนดเฉพาะ </a:t>
            </a:r>
          </a:p>
          <a:p>
            <a:pPr marL="0" marR="0" lvl="0" indent="0" algn="l" defTabSz="1828433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24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H SarabunPSK" panose="020B0500040200020003" pitchFamily="34" charset="-34"/>
                <a:ea typeface="Lato Light"/>
                <a:cs typeface="TH SarabunPSK" panose="020B0500040200020003" pitchFamily="34" charset="-34"/>
              </a:rPr>
              <a:t>โครงการมีศักยภาพที่จะเกิดรายได้จากการให้บริการ</a:t>
            </a:r>
            <a:endParaRPr kumimoji="0" lang="th-TH" sz="2400" b="1" i="0" u="none" strike="noStrike" kern="1200" cap="none" spc="0" normalizeH="0" baseline="0" noProof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H SarabunPSK" panose="020B0500040200020003" pitchFamily="34" charset="-34"/>
              <a:ea typeface="Calibri"/>
              <a:cs typeface="TH SarabunPSK" panose="020B0500040200020003" pitchFamily="34" charset="-34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78009189"/>
      </p:ext>
    </p:extLst>
  </p:cSld>
  <p:clrMapOvr>
    <a:masterClrMapping/>
  </p:clrMapOvr>
  <p:transition spd="med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E647F59-AF4B-4F03-92C8-B1007C81D9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C981FEF-19B9-4885-80CB-A60E238ABFA9}" type="slidenum">
              <a:rPr kumimoji="0" lang="th-TH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th-TH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Cordia New" panose="020B0304020202020204" pitchFamily="34" charset="-34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565710A-5E92-4D04-8740-3F2D154F96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00300" y="4830844"/>
            <a:ext cx="9791700" cy="202408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D5EA1D0-3986-477C-9646-0798236EB8C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73173"/>
          <a:stretch/>
        </p:blipFill>
        <p:spPr>
          <a:xfrm flipH="1">
            <a:off x="-5080" y="4848447"/>
            <a:ext cx="2405380" cy="2024083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2F493A09-A6D5-4A67-8DDA-B006D9BF0AD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52117" y="0"/>
            <a:ext cx="2101273" cy="7620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73233201-82E0-41CD-8E92-D9C9EF59DD77}"/>
              </a:ext>
            </a:extLst>
          </p:cNvPr>
          <p:cNvSpPr/>
          <p:nvPr/>
        </p:nvSpPr>
        <p:spPr>
          <a:xfrm>
            <a:off x="1265496" y="1247331"/>
            <a:ext cx="9661008" cy="187064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5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ข้อกำหนดในการพิจารณาข้อเสนอโครงการด้านการพัฒนาและผลิตยา สารสกัดจากสมุนไพร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7394C48-8F08-4ADB-A2A5-77CE0C2F39EE}"/>
              </a:ext>
            </a:extLst>
          </p:cNvPr>
          <p:cNvSpPr/>
          <p:nvPr/>
        </p:nvSpPr>
        <p:spPr>
          <a:xfrm>
            <a:off x="1197610" y="3581792"/>
            <a:ext cx="1008830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4000" b="1" dirty="0">
                <a:solidFill>
                  <a:schemeClr val="accent1">
                    <a:lumMod val="50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ทวีพร  เกตุอร่าม </a:t>
            </a:r>
          </a:p>
          <a:p>
            <a:pPr algn="ctr"/>
            <a:r>
              <a:rPr lang="th-TH" sz="3200" b="1" dirty="0">
                <a:solidFill>
                  <a:schemeClr val="accent1">
                    <a:lumMod val="50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ผู้อำนวยการโปรแกรมบริหารเภสัชภัณฑ์และเซลล์บำบัด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50000"/>
                </a:srgbClr>
              </a:solidFill>
              <a:effectLst/>
              <a:uLnTx/>
              <a:uFillTx/>
              <a:latin typeface="TH SarabunPSK" panose="020B0500040200020003" pitchFamily="34" charset="-34"/>
              <a:ea typeface="Calibri" panose="020F0502020204030204" pitchFamily="34" charset="0"/>
              <a:cs typeface="TH SarabunPSK" panose="020B0500040200020003" pitchFamily="34" charset="-34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H SarabunPSK" panose="020B0500040200020003" pitchFamily="34" charset="-34"/>
              <a:ea typeface="+mn-ea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61942188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C5EC66F0-875B-D984-E7E2-3E5B75128D78}"/>
              </a:ext>
            </a:extLst>
          </p:cNvPr>
          <p:cNvSpPr/>
          <p:nvPr/>
        </p:nvSpPr>
        <p:spPr>
          <a:xfrm>
            <a:off x="203356" y="2078702"/>
            <a:ext cx="2079172" cy="1077686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วัตถุดิบสมุนไพร</a:t>
            </a:r>
            <a:endParaRPr kumimoji="0" lang="en-US" sz="24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H SarabunPSK" panose="020B0500040200020003" pitchFamily="34" charset="-34"/>
              <a:ea typeface="+mn-ea"/>
              <a:cs typeface="TH SarabunPSK" panose="020B0500040200020003" pitchFamily="34" charset="-34"/>
            </a:endParaRP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B57D943A-C3BF-AD2D-B544-64C33902A28F}"/>
              </a:ext>
            </a:extLst>
          </p:cNvPr>
          <p:cNvCxnSpPr>
            <a:cxnSpLocks/>
          </p:cNvCxnSpPr>
          <p:nvPr/>
        </p:nvCxnSpPr>
        <p:spPr>
          <a:xfrm>
            <a:off x="2282528" y="2584888"/>
            <a:ext cx="745359" cy="18483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3DC61523-97AD-B7F8-3E1F-8BE2F1B945B3}"/>
              </a:ext>
            </a:extLst>
          </p:cNvPr>
          <p:cNvSpPr/>
          <p:nvPr/>
        </p:nvSpPr>
        <p:spPr>
          <a:xfrm>
            <a:off x="3088545" y="2134313"/>
            <a:ext cx="1872343" cy="914400"/>
          </a:xfrm>
          <a:prstGeom prst="roundRect">
            <a:avLst/>
          </a:prstGeom>
          <a:solidFill>
            <a:srgbClr val="33CC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23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สารสกัด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2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(มาตรฐาน </a:t>
            </a:r>
            <a:r>
              <a:rPr kumimoji="0" lang="en-US" sz="2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GMP </a:t>
            </a:r>
            <a:r>
              <a:rPr kumimoji="0" lang="th-TH" sz="2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ยา)</a:t>
            </a:r>
            <a:endParaRPr kumimoji="0" lang="en-US" sz="20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H SarabunPSK" panose="020B0500040200020003" pitchFamily="34" charset="-34"/>
              <a:ea typeface="+mn-ea"/>
              <a:cs typeface="TH SarabunPSK" panose="020B0500040200020003" pitchFamily="34" charset="-34"/>
            </a:endParaRP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AFEB23CD-CB7A-92B5-7D15-010F64DB1B96}"/>
              </a:ext>
            </a:extLst>
          </p:cNvPr>
          <p:cNvCxnSpPr>
            <a:cxnSpLocks/>
          </p:cNvCxnSpPr>
          <p:nvPr/>
        </p:nvCxnSpPr>
        <p:spPr>
          <a:xfrm>
            <a:off x="4960888" y="2591513"/>
            <a:ext cx="478972" cy="0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E96D0E32-C159-BCB8-1A24-9415392A42DD}"/>
              </a:ext>
            </a:extLst>
          </p:cNvPr>
          <p:cNvSpPr/>
          <p:nvPr/>
        </p:nvSpPr>
        <p:spPr>
          <a:xfrm>
            <a:off x="5439860" y="2134313"/>
            <a:ext cx="1872343" cy="914400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พัฒนาผลิตภัณฑ์</a:t>
            </a:r>
            <a:endParaRPr kumimoji="0" lang="en-US" sz="24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H SarabunPSK" panose="020B0500040200020003" pitchFamily="34" charset="-34"/>
              <a:ea typeface="+mn-ea"/>
              <a:cs typeface="TH SarabunPSK" panose="020B0500040200020003" pitchFamily="34" charset="-34"/>
            </a:endParaRP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9D4DAF86-FE24-4C00-7368-6AC78F997DCC}"/>
              </a:ext>
            </a:extLst>
          </p:cNvPr>
          <p:cNvCxnSpPr>
            <a:cxnSpLocks/>
          </p:cNvCxnSpPr>
          <p:nvPr/>
        </p:nvCxnSpPr>
        <p:spPr>
          <a:xfrm>
            <a:off x="7290432" y="2591513"/>
            <a:ext cx="478972" cy="0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C6824BCF-7D91-973E-8DF8-B12DCD98AFBE}"/>
              </a:ext>
            </a:extLst>
          </p:cNvPr>
          <p:cNvSpPr/>
          <p:nvPr/>
        </p:nvSpPr>
        <p:spPr>
          <a:xfrm>
            <a:off x="7769404" y="2134313"/>
            <a:ext cx="1872343" cy="914400"/>
          </a:xfrm>
          <a:prstGeom prst="roundRect">
            <a:avLst/>
          </a:prstGeom>
          <a:solidFill>
            <a:srgbClr val="33CC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ขึ้นทะเบียน</a:t>
            </a:r>
            <a:endParaRPr kumimoji="0" lang="en-US" sz="24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H SarabunPSK" panose="020B0500040200020003" pitchFamily="34" charset="-34"/>
              <a:ea typeface="+mn-ea"/>
              <a:cs typeface="TH SarabunPSK" panose="020B0500040200020003" pitchFamily="34" charset="-34"/>
            </a:endParaRP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53CBD88C-97B9-3552-574D-4639D10EE169}"/>
              </a:ext>
            </a:extLst>
          </p:cNvPr>
          <p:cNvCxnSpPr>
            <a:cxnSpLocks/>
          </p:cNvCxnSpPr>
          <p:nvPr/>
        </p:nvCxnSpPr>
        <p:spPr>
          <a:xfrm>
            <a:off x="9619976" y="2591513"/>
            <a:ext cx="478972" cy="0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DC8E345A-DBEB-7A32-D105-04CB063AD09A}"/>
              </a:ext>
            </a:extLst>
          </p:cNvPr>
          <p:cNvSpPr/>
          <p:nvPr/>
        </p:nvSpPr>
        <p:spPr>
          <a:xfrm>
            <a:off x="10098948" y="2134313"/>
            <a:ext cx="1872343" cy="914400"/>
          </a:xfrm>
          <a:prstGeom prst="roundRect">
            <a:avLst/>
          </a:prstGeom>
          <a:solidFill>
            <a:srgbClr val="33CC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ตลาด</a:t>
            </a:r>
            <a:endParaRPr kumimoji="0" lang="en-US" sz="24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H SarabunPSK" panose="020B0500040200020003" pitchFamily="34" charset="-34"/>
              <a:ea typeface="+mn-ea"/>
              <a:cs typeface="TH SarabunPSK" panose="020B0500040200020003" pitchFamily="34" charset="-34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0EC20DE-90B6-985D-FE42-5B38D416CE3C}"/>
              </a:ext>
            </a:extLst>
          </p:cNvPr>
          <p:cNvSpPr txBox="1"/>
          <p:nvPr/>
        </p:nvSpPr>
        <p:spPr>
          <a:xfrm>
            <a:off x="3252710" y="3156388"/>
            <a:ext cx="1544012" cy="46166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Pharma grade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2AC99363-AE27-552D-06FD-3901A5A6E05F}"/>
              </a:ext>
            </a:extLst>
          </p:cNvPr>
          <p:cNvSpPr/>
          <p:nvPr/>
        </p:nvSpPr>
        <p:spPr>
          <a:xfrm>
            <a:off x="203356" y="4098013"/>
            <a:ext cx="2002972" cy="957943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คุณภาพวัตถุดิบ</a:t>
            </a:r>
            <a:endParaRPr kumimoji="0" lang="en-US" sz="24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H SarabunPSK" panose="020B0500040200020003" pitchFamily="34" charset="-34"/>
              <a:ea typeface="+mn-ea"/>
              <a:cs typeface="TH SarabunPSK" panose="020B0500040200020003" pitchFamily="34" charset="-34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85AD4E47-0498-E214-F2D3-D517A38DA8D0}"/>
              </a:ext>
            </a:extLst>
          </p:cNvPr>
          <p:cNvSpPr/>
          <p:nvPr/>
        </p:nvSpPr>
        <p:spPr>
          <a:xfrm>
            <a:off x="2971452" y="4082350"/>
            <a:ext cx="2002972" cy="1013363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ขาดผู้ผลิตสารสกัดในประเทศไทย</a:t>
            </a:r>
            <a:endParaRPr kumimoji="0" lang="en-US" sz="24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H SarabunPSK" panose="020B0500040200020003" pitchFamily="34" charset="-34"/>
              <a:ea typeface="+mn-ea"/>
              <a:cs typeface="TH SarabunPSK" panose="020B0500040200020003" pitchFamily="34" charset="-34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AC136918-473D-3748-A046-D094A97A37F7}"/>
              </a:ext>
            </a:extLst>
          </p:cNvPr>
          <p:cNvSpPr/>
          <p:nvPr/>
        </p:nvSpPr>
        <p:spPr>
          <a:xfrm>
            <a:off x="5482928" y="4092798"/>
            <a:ext cx="2002972" cy="98302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การทดสอบความปลอดภัย</a:t>
            </a: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/</a:t>
            </a:r>
            <a:r>
              <a:rPr kumimoji="0" lang="th-TH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ประสิทธิภาพ</a:t>
            </a:r>
            <a:endParaRPr kumimoji="0" lang="en-US" sz="24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H SarabunPSK" panose="020B0500040200020003" pitchFamily="34" charset="-34"/>
              <a:ea typeface="+mn-ea"/>
              <a:cs typeface="TH SarabunPSK" panose="020B0500040200020003" pitchFamily="34" charset="-34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DEB2E9FD-DD27-23A9-03EF-960D569BE551}"/>
              </a:ext>
            </a:extLst>
          </p:cNvPr>
          <p:cNvSpPr/>
          <p:nvPr/>
        </p:nvSpPr>
        <p:spPr>
          <a:xfrm>
            <a:off x="7790701" y="4092797"/>
            <a:ext cx="2002972" cy="98302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การทดสอบทางคลินิกที่ใช้งบประมาณสูง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H SarabunPSK" panose="020B0500040200020003" pitchFamily="34" charset="-34"/>
              <a:ea typeface="+mn-ea"/>
              <a:cs typeface="TH SarabunPSK" panose="020B0500040200020003" pitchFamily="34" charset="-34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8BB7BAEB-9314-38C3-18F5-8201C5C21F0A}"/>
              </a:ext>
            </a:extLst>
          </p:cNvPr>
          <p:cNvSpPr/>
          <p:nvPr/>
        </p:nvSpPr>
        <p:spPr>
          <a:xfrm>
            <a:off x="10026531" y="4117875"/>
            <a:ext cx="2002972" cy="95794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กลยุทธ์ทางการตลาด</a:t>
            </a:r>
            <a:endParaRPr kumimoji="0" lang="en-US" sz="24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H SarabunPSK" panose="020B0500040200020003" pitchFamily="34" charset="-34"/>
              <a:ea typeface="+mn-ea"/>
              <a:cs typeface="TH SarabunPSK" panose="020B0500040200020003" pitchFamily="34" charset="-34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980E6997-4EDE-4914-1DB9-1F623C4162DC}"/>
              </a:ext>
            </a:extLst>
          </p:cNvPr>
          <p:cNvSpPr txBox="1"/>
          <p:nvPr/>
        </p:nvSpPr>
        <p:spPr>
          <a:xfrm>
            <a:off x="267027" y="3569577"/>
            <a:ext cx="25005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2800" b="1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ปิด </a:t>
            </a: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Gap</a:t>
            </a:r>
            <a:r>
              <a:rPr kumimoji="0" lang="th-TH" sz="2800" b="1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 สำคัญ</a:t>
            </a:r>
            <a:endParaRPr kumimoji="0" lang="en-US" sz="2800" b="1" i="0" u="none" strike="noStrike" kern="1200" cap="none" spc="0" normalizeH="0" baseline="0" noProof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H SarabunPSK" panose="020B0500040200020003" pitchFamily="34" charset="-34"/>
              <a:ea typeface="+mn-ea"/>
              <a:cs typeface="TH SarabunPSK" panose="020B0500040200020003" pitchFamily="34" charset="-34"/>
            </a:endParaRPr>
          </a:p>
        </p:txBody>
      </p:sp>
      <p:sp>
        <p:nvSpPr>
          <p:cNvPr id="6" name="Slide Number Placeholder 2">
            <a:extLst>
              <a:ext uri="{FF2B5EF4-FFF2-40B4-BE49-F238E27FC236}">
                <a16:creationId xmlns:a16="http://schemas.microsoft.com/office/drawing/2014/main" id="{58072062-F976-4C54-9DF3-4F49454E99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74779" y="6187286"/>
            <a:ext cx="512638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7F1E4F-1CFF-5643-939E-217C01CDF565}" type="slidenum"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eesiaUPC" panose="020B0604020202020204" pitchFamily="34" charset="-34"/>
                <a:ea typeface="+mn-ea"/>
                <a:cs typeface="FreesiaUPC" panose="020B0604020202020204" pitchFamily="34" charset="-34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eesiaUPC" panose="020B0604020202020204" pitchFamily="34" charset="-34"/>
              <a:ea typeface="+mn-ea"/>
              <a:cs typeface="FreesiaUPC" panose="020B0604020202020204" pitchFamily="34" charset="-34"/>
            </a:endParaRPr>
          </a:p>
        </p:txBody>
      </p:sp>
      <p:pic>
        <p:nvPicPr>
          <p:cNvPr id="22" name="Picture 21" descr="A picture containing text, clock&#10;&#10;Description automatically generated">
            <a:extLst>
              <a:ext uri="{FF2B5EF4-FFF2-40B4-BE49-F238E27FC236}">
                <a16:creationId xmlns:a16="http://schemas.microsoft.com/office/drawing/2014/main" id="{DC25F99E-0F0E-45D5-B6A3-0AE603E4E08A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4692" y="80798"/>
            <a:ext cx="1749180" cy="635301"/>
          </a:xfrm>
          <a:prstGeom prst="rect">
            <a:avLst/>
          </a:prstGeom>
        </p:spPr>
      </p:pic>
      <p:sp>
        <p:nvSpPr>
          <p:cNvPr id="23" name="Title 1">
            <a:extLst>
              <a:ext uri="{FF2B5EF4-FFF2-40B4-BE49-F238E27FC236}">
                <a16:creationId xmlns:a16="http://schemas.microsoft.com/office/drawing/2014/main" id="{3C6F1D14-4C62-4F0E-9D80-7214D337FEBB}"/>
              </a:ext>
            </a:extLst>
          </p:cNvPr>
          <p:cNvSpPr txBox="1">
            <a:spLocks/>
          </p:cNvSpPr>
          <p:nvPr/>
        </p:nvSpPr>
        <p:spPr>
          <a:xfrm>
            <a:off x="-20073" y="-19782"/>
            <a:ext cx="9455017" cy="837200"/>
          </a:xfrm>
          <a:prstGeom prst="rect">
            <a:avLst/>
          </a:prstGeom>
          <a:gradFill>
            <a:gsLst>
              <a:gs pos="0">
                <a:srgbClr val="5B9BD5">
                  <a:lumMod val="75000"/>
                </a:srgbClr>
              </a:gs>
              <a:gs pos="74000">
                <a:srgbClr val="4472C4">
                  <a:lumMod val="45000"/>
                  <a:lumOff val="55000"/>
                </a:srgbClr>
              </a:gs>
              <a:gs pos="83000">
                <a:srgbClr val="4472C4">
                  <a:lumMod val="45000"/>
                  <a:lumOff val="55000"/>
                </a:srgbClr>
              </a:gs>
              <a:gs pos="100000">
                <a:srgbClr val="4472C4">
                  <a:lumMod val="30000"/>
                  <a:lumOff val="70000"/>
                </a:srgbClr>
              </a:gs>
            </a:gsLst>
            <a:lin ang="5400000" scaled="1"/>
          </a:gra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217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altLang="ja-JP" sz="4800" b="1" i="0" u="none" strike="noStrike" kern="0" cap="none" spc="0" normalizeH="0" baseline="0" noProof="0">
              <a:ln>
                <a:noFill/>
              </a:ln>
              <a:solidFill>
                <a:srgbClr val="1C1C1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H SarabunPSK" panose="020B0500040200020003" pitchFamily="34" charset="-34"/>
              <a:ea typeface="Lato Light"/>
              <a:cs typeface="TH SarabunPSK" panose="020B0500040200020003" pitchFamily="34" charset="-34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FD21B5E0-CF23-9B34-A019-6FC6540418DA}"/>
              </a:ext>
            </a:extLst>
          </p:cNvPr>
          <p:cNvSpPr txBox="1">
            <a:spLocks/>
          </p:cNvSpPr>
          <p:nvPr/>
        </p:nvSpPr>
        <p:spPr>
          <a:xfrm>
            <a:off x="161276" y="95141"/>
            <a:ext cx="12123382" cy="114300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895350" algn="l"/>
              </a:tabLst>
              <a:defRPr/>
            </a:pPr>
            <a:r>
              <a:rPr kumimoji="0" lang="th-TH" sz="3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 SarabunPSK" panose="020B0500040200020003" pitchFamily="34" charset="-34"/>
                <a:ea typeface="+mj-ea"/>
                <a:cs typeface="TH SarabunPSK" panose="020B0500040200020003" pitchFamily="34" charset="-34"/>
              </a:rPr>
              <a:t>กลไกการสนับสนุนการพัฒนาอุตสาหกรรมยา และสารสกัดสมุนไพร</a:t>
            </a:r>
          </a:p>
        </p:txBody>
      </p:sp>
    </p:spTree>
    <p:extLst>
      <p:ext uri="{BB962C8B-B14F-4D97-AF65-F5344CB8AC3E}">
        <p14:creationId xmlns:p14="http://schemas.microsoft.com/office/powerpoint/2010/main" val="415916452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8" name="Shape"/>
          <p:cNvSpPr/>
          <p:nvPr/>
        </p:nvSpPr>
        <p:spPr>
          <a:xfrm flipH="1">
            <a:off x="1352335" y="1804577"/>
            <a:ext cx="3316329" cy="407827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8932" h="19340" extrusionOk="0">
                <a:moveTo>
                  <a:pt x="17554" y="6756"/>
                </a:moveTo>
                <a:cubicBezTo>
                  <a:pt x="20257" y="11838"/>
                  <a:pt x="18903" y="17607"/>
                  <a:pt x="14214" y="18984"/>
                </a:cubicBezTo>
                <a:cubicBezTo>
                  <a:pt x="9810" y="20277"/>
                  <a:pt x="4064" y="18005"/>
                  <a:pt x="1360" y="12920"/>
                </a:cubicBezTo>
                <a:cubicBezTo>
                  <a:pt x="-1343" y="7837"/>
                  <a:pt x="139" y="2413"/>
                  <a:pt x="4424" y="574"/>
                </a:cubicBezTo>
                <a:cubicBezTo>
                  <a:pt x="8841" y="-1323"/>
                  <a:pt x="14850" y="1673"/>
                  <a:pt x="17554" y="6756"/>
                </a:cubicBezTo>
              </a:path>
            </a:pathLst>
          </a:custGeom>
          <a:solidFill>
            <a:schemeClr val="accent5">
              <a:lumMod val="50000"/>
            </a:schemeClr>
          </a:solidFill>
          <a:ln w="12700">
            <a:miter lim="400000"/>
          </a:ln>
        </p:spPr>
        <p:txBody>
          <a:bodyPr lIns="22860" rIns="22860" anchor="ctr"/>
          <a:lstStyle/>
          <a:p>
            <a:pPr marL="0" marR="0" lvl="0" indent="0" algn="l" defTabSz="914217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500">
                <a:latin typeface="+mn-lt"/>
                <a:ea typeface="+mn-ea"/>
                <a:cs typeface="+mn-cs"/>
                <a:sym typeface="Lato Light"/>
              </a:defRPr>
            </a:pPr>
            <a:endParaRPr kumimoji="0" sz="3250" b="0" i="0" u="none" strike="noStrike" kern="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479" name="Shape"/>
          <p:cNvSpPr/>
          <p:nvPr/>
        </p:nvSpPr>
        <p:spPr>
          <a:xfrm flipH="1">
            <a:off x="1536292" y="1630796"/>
            <a:ext cx="3357106" cy="408726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8920" h="19249" extrusionOk="0">
                <a:moveTo>
                  <a:pt x="17591" y="6623"/>
                </a:moveTo>
                <a:cubicBezTo>
                  <a:pt x="20260" y="11670"/>
                  <a:pt x="18784" y="17108"/>
                  <a:pt x="14293" y="18766"/>
                </a:cubicBezTo>
                <a:cubicBezTo>
                  <a:pt x="9803" y="20424"/>
                  <a:pt x="3999" y="17675"/>
                  <a:pt x="1329" y="12625"/>
                </a:cubicBezTo>
                <a:cubicBezTo>
                  <a:pt x="-1340" y="7578"/>
                  <a:pt x="136" y="2140"/>
                  <a:pt x="4627" y="484"/>
                </a:cubicBezTo>
                <a:cubicBezTo>
                  <a:pt x="9119" y="-1176"/>
                  <a:pt x="14921" y="1574"/>
                  <a:pt x="17591" y="6623"/>
                </a:cubicBezTo>
              </a:path>
            </a:pathLst>
          </a:custGeom>
          <a:solidFill>
            <a:srgbClr val="FFFFFF"/>
          </a:solidFill>
          <a:ln w="12700">
            <a:miter lim="400000"/>
          </a:ln>
        </p:spPr>
        <p:txBody>
          <a:bodyPr lIns="22860" rIns="22860" anchor="ctr"/>
          <a:lstStyle/>
          <a:p>
            <a:pPr marL="0" marR="0" lvl="0" indent="0" algn="l" defTabSz="914217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500">
                <a:latin typeface="+mn-lt"/>
                <a:ea typeface="+mn-ea"/>
                <a:cs typeface="+mn-cs"/>
                <a:sym typeface="Lato Light"/>
              </a:defRPr>
            </a:pPr>
            <a:endParaRPr kumimoji="0" sz="3250" b="0" i="0" u="none" strike="noStrike" kern="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480" name="Shape"/>
          <p:cNvSpPr/>
          <p:nvPr/>
        </p:nvSpPr>
        <p:spPr>
          <a:xfrm flipH="1">
            <a:off x="1144861" y="1652010"/>
            <a:ext cx="3357107" cy="408743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8920" h="20294" extrusionOk="0">
                <a:moveTo>
                  <a:pt x="9600" y="7887"/>
                </a:moveTo>
                <a:cubicBezTo>
                  <a:pt x="10347" y="7954"/>
                  <a:pt x="11116" y="8492"/>
                  <a:pt x="11525" y="9308"/>
                </a:cubicBezTo>
                <a:cubicBezTo>
                  <a:pt x="12069" y="10399"/>
                  <a:pt x="11767" y="11570"/>
                  <a:pt x="10851" y="11929"/>
                </a:cubicBezTo>
                <a:cubicBezTo>
                  <a:pt x="9934" y="12287"/>
                  <a:pt x="8745" y="11694"/>
                  <a:pt x="8201" y="10603"/>
                </a:cubicBezTo>
                <a:cubicBezTo>
                  <a:pt x="7655" y="9514"/>
                  <a:pt x="7956" y="8343"/>
                  <a:pt x="8874" y="7984"/>
                </a:cubicBezTo>
                <a:cubicBezTo>
                  <a:pt x="9104" y="7895"/>
                  <a:pt x="9351" y="7865"/>
                  <a:pt x="9600" y="7887"/>
                </a:cubicBezTo>
                <a:close/>
                <a:moveTo>
                  <a:pt x="9330" y="6851"/>
                </a:moveTo>
                <a:cubicBezTo>
                  <a:pt x="8953" y="6817"/>
                  <a:pt x="8581" y="6862"/>
                  <a:pt x="8234" y="6997"/>
                </a:cubicBezTo>
                <a:cubicBezTo>
                  <a:pt x="6848" y="7537"/>
                  <a:pt x="6391" y="9311"/>
                  <a:pt x="7214" y="10952"/>
                </a:cubicBezTo>
                <a:cubicBezTo>
                  <a:pt x="8039" y="12595"/>
                  <a:pt x="9837" y="13493"/>
                  <a:pt x="11223" y="12953"/>
                </a:cubicBezTo>
                <a:cubicBezTo>
                  <a:pt x="12608" y="12415"/>
                  <a:pt x="13065" y="10639"/>
                  <a:pt x="12240" y="8998"/>
                </a:cubicBezTo>
                <a:cubicBezTo>
                  <a:pt x="11624" y="7766"/>
                  <a:pt x="10459" y="6954"/>
                  <a:pt x="9330" y="6851"/>
                </a:cubicBezTo>
                <a:close/>
                <a:moveTo>
                  <a:pt x="8727" y="5353"/>
                </a:moveTo>
                <a:cubicBezTo>
                  <a:pt x="10514" y="5322"/>
                  <a:pt x="12444" y="6563"/>
                  <a:pt x="13433" y="8534"/>
                </a:cubicBezTo>
                <a:cubicBezTo>
                  <a:pt x="14651" y="10959"/>
                  <a:pt x="13978" y="13569"/>
                  <a:pt x="11930" y="14367"/>
                </a:cubicBezTo>
                <a:cubicBezTo>
                  <a:pt x="9884" y="15162"/>
                  <a:pt x="7240" y="13842"/>
                  <a:pt x="6023" y="11418"/>
                </a:cubicBezTo>
                <a:cubicBezTo>
                  <a:pt x="4805" y="8993"/>
                  <a:pt x="5479" y="6381"/>
                  <a:pt x="7525" y="5584"/>
                </a:cubicBezTo>
                <a:cubicBezTo>
                  <a:pt x="7909" y="5435"/>
                  <a:pt x="8314" y="5360"/>
                  <a:pt x="8727" y="5353"/>
                </a:cubicBezTo>
                <a:close/>
                <a:moveTo>
                  <a:pt x="8460" y="4145"/>
                </a:moveTo>
                <a:cubicBezTo>
                  <a:pt x="7940" y="4154"/>
                  <a:pt x="7430" y="4248"/>
                  <a:pt x="6946" y="4435"/>
                </a:cubicBezTo>
                <a:cubicBezTo>
                  <a:pt x="4369" y="5439"/>
                  <a:pt x="3518" y="8740"/>
                  <a:pt x="5050" y="11792"/>
                </a:cubicBezTo>
                <a:cubicBezTo>
                  <a:pt x="6583" y="14847"/>
                  <a:pt x="9926" y="16517"/>
                  <a:pt x="12502" y="15513"/>
                </a:cubicBezTo>
                <a:cubicBezTo>
                  <a:pt x="15079" y="14510"/>
                  <a:pt x="15929" y="11209"/>
                  <a:pt x="14398" y="8156"/>
                </a:cubicBezTo>
                <a:cubicBezTo>
                  <a:pt x="13152" y="5676"/>
                  <a:pt x="10714" y="4108"/>
                  <a:pt x="8460" y="4145"/>
                </a:cubicBezTo>
                <a:close/>
                <a:moveTo>
                  <a:pt x="8138" y="2657"/>
                </a:moveTo>
                <a:cubicBezTo>
                  <a:pt x="10967" y="2609"/>
                  <a:pt x="14024" y="4573"/>
                  <a:pt x="15589" y="7692"/>
                </a:cubicBezTo>
                <a:cubicBezTo>
                  <a:pt x="17516" y="11530"/>
                  <a:pt x="16450" y="15664"/>
                  <a:pt x="13210" y="16925"/>
                </a:cubicBezTo>
                <a:cubicBezTo>
                  <a:pt x="9972" y="18187"/>
                  <a:pt x="5784" y="16095"/>
                  <a:pt x="3859" y="12256"/>
                </a:cubicBezTo>
                <a:cubicBezTo>
                  <a:pt x="1932" y="8419"/>
                  <a:pt x="2997" y="4285"/>
                  <a:pt x="6237" y="3023"/>
                </a:cubicBezTo>
                <a:cubicBezTo>
                  <a:pt x="6845" y="2787"/>
                  <a:pt x="7485" y="2669"/>
                  <a:pt x="8138" y="2657"/>
                </a:cubicBezTo>
                <a:close/>
                <a:moveTo>
                  <a:pt x="7583" y="1490"/>
                </a:moveTo>
                <a:cubicBezTo>
                  <a:pt x="6810" y="1503"/>
                  <a:pt x="6053" y="1643"/>
                  <a:pt x="5335" y="1923"/>
                </a:cubicBezTo>
                <a:cubicBezTo>
                  <a:pt x="1508" y="3412"/>
                  <a:pt x="247" y="8314"/>
                  <a:pt x="2522" y="12847"/>
                </a:cubicBezTo>
                <a:cubicBezTo>
                  <a:pt x="4796" y="17383"/>
                  <a:pt x="9759" y="19861"/>
                  <a:pt x="13585" y="18372"/>
                </a:cubicBezTo>
                <a:cubicBezTo>
                  <a:pt x="17412" y="16882"/>
                  <a:pt x="18673" y="11981"/>
                  <a:pt x="16400" y="7447"/>
                </a:cubicBezTo>
                <a:cubicBezTo>
                  <a:pt x="14551" y="3761"/>
                  <a:pt x="10929" y="1434"/>
                  <a:pt x="7583" y="1490"/>
                </a:cubicBezTo>
                <a:close/>
                <a:moveTo>
                  <a:pt x="7262" y="1"/>
                </a:moveTo>
                <a:cubicBezTo>
                  <a:pt x="11184" y="-67"/>
                  <a:pt x="15422" y="2658"/>
                  <a:pt x="17591" y="6983"/>
                </a:cubicBezTo>
                <a:cubicBezTo>
                  <a:pt x="20260" y="12304"/>
                  <a:pt x="18784" y="18037"/>
                  <a:pt x="14293" y="19785"/>
                </a:cubicBezTo>
                <a:cubicBezTo>
                  <a:pt x="9803" y="21533"/>
                  <a:pt x="3999" y="18635"/>
                  <a:pt x="1329" y="13311"/>
                </a:cubicBezTo>
                <a:cubicBezTo>
                  <a:pt x="-1340" y="7990"/>
                  <a:pt x="136" y="2257"/>
                  <a:pt x="4627" y="509"/>
                </a:cubicBezTo>
                <a:cubicBezTo>
                  <a:pt x="5469" y="181"/>
                  <a:pt x="6357" y="16"/>
                  <a:pt x="7262" y="1"/>
                </a:cubicBezTo>
                <a:close/>
              </a:path>
            </a:pathLst>
          </a:custGeom>
          <a:solidFill>
            <a:schemeClr val="accent5">
              <a:lumMod val="75000"/>
            </a:schemeClr>
          </a:solidFill>
          <a:ln w="12700">
            <a:miter lim="400000"/>
          </a:ln>
        </p:spPr>
        <p:txBody>
          <a:bodyPr lIns="22860" rIns="22860" anchor="ctr"/>
          <a:lstStyle/>
          <a:p>
            <a:pPr marL="0" marR="0" lvl="0" indent="0" algn="l" defTabSz="914217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500">
                <a:latin typeface="+mn-lt"/>
                <a:ea typeface="+mn-ea"/>
                <a:cs typeface="+mn-cs"/>
                <a:sym typeface="Lato Light"/>
              </a:defRPr>
            </a:pPr>
            <a:endParaRPr kumimoji="0" sz="3250" b="0" i="0" u="none" strike="noStrike" kern="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494" name="Shape"/>
          <p:cNvSpPr/>
          <p:nvPr/>
        </p:nvSpPr>
        <p:spPr>
          <a:xfrm>
            <a:off x="3689619" y="1045272"/>
            <a:ext cx="7912786" cy="2487159"/>
          </a:xfrm>
          <a:custGeom>
            <a:avLst/>
            <a:gdLst>
              <a:gd name="connsiteX0" fmla="*/ 3548 w 21907"/>
              <a:gd name="connsiteY0" fmla="*/ 6743 h 13486"/>
              <a:gd name="connsiteX1" fmla="*/ 3548 w 21907"/>
              <a:gd name="connsiteY1" fmla="*/ 6743 h 13486"/>
              <a:gd name="connsiteX2" fmla="*/ 5273 w 21907"/>
              <a:gd name="connsiteY2" fmla="*/ 0 h 13486"/>
              <a:gd name="connsiteX3" fmla="*/ 20182 w 21907"/>
              <a:gd name="connsiteY3" fmla="*/ 0 h 13486"/>
              <a:gd name="connsiteX4" fmla="*/ 21907 w 21907"/>
              <a:gd name="connsiteY4" fmla="*/ 6743 h 13486"/>
              <a:gd name="connsiteX5" fmla="*/ 21907 w 21907"/>
              <a:gd name="connsiteY5" fmla="*/ 6743 h 13486"/>
              <a:gd name="connsiteX6" fmla="*/ 20182 w 21907"/>
              <a:gd name="connsiteY6" fmla="*/ 13486 h 13486"/>
              <a:gd name="connsiteX7" fmla="*/ 5273 w 21907"/>
              <a:gd name="connsiteY7" fmla="*/ 13486 h 13486"/>
              <a:gd name="connsiteX8" fmla="*/ 4309 w 21907"/>
              <a:gd name="connsiteY8" fmla="*/ 12335 h 13486"/>
              <a:gd name="connsiteX9" fmla="*/ 4149 w 21907"/>
              <a:gd name="connsiteY9" fmla="*/ 11820 h 13486"/>
              <a:gd name="connsiteX10" fmla="*/ 0 w 21907"/>
              <a:gd name="connsiteY10" fmla="*/ 13261 h 13486"/>
              <a:gd name="connsiteX11" fmla="*/ 3774 w 21907"/>
              <a:gd name="connsiteY11" fmla="*/ 10019 h 13486"/>
              <a:gd name="connsiteX12" fmla="*/ 3684 w 21907"/>
              <a:gd name="connsiteY12" fmla="*/ 9368 h 13486"/>
              <a:gd name="connsiteX13" fmla="*/ 3583 w 21907"/>
              <a:gd name="connsiteY13" fmla="*/ 8102 h 13486"/>
              <a:gd name="connsiteX14" fmla="*/ 3548 w 21907"/>
              <a:gd name="connsiteY14" fmla="*/ 6743 h 13486"/>
              <a:gd name="connsiteX15" fmla="*/ 3583 w 21907"/>
              <a:gd name="connsiteY15" fmla="*/ 5384 h 13486"/>
              <a:gd name="connsiteX16" fmla="*/ 5273 w 21907"/>
              <a:gd name="connsiteY16" fmla="*/ 0 h 134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1907" h="13486" extrusionOk="0">
                <a:moveTo>
                  <a:pt x="3548" y="6743"/>
                </a:moveTo>
                <a:lnTo>
                  <a:pt x="3548" y="6743"/>
                </a:lnTo>
                <a:close/>
                <a:moveTo>
                  <a:pt x="5273" y="0"/>
                </a:moveTo>
                <a:lnTo>
                  <a:pt x="20182" y="0"/>
                </a:lnTo>
                <a:cubicBezTo>
                  <a:pt x="21135" y="0"/>
                  <a:pt x="21907" y="3019"/>
                  <a:pt x="21907" y="6743"/>
                </a:cubicBezTo>
                <a:lnTo>
                  <a:pt x="21907" y="6743"/>
                </a:lnTo>
                <a:cubicBezTo>
                  <a:pt x="21907" y="10467"/>
                  <a:pt x="21135" y="13486"/>
                  <a:pt x="20182" y="13486"/>
                </a:cubicBezTo>
                <a:lnTo>
                  <a:pt x="5273" y="13486"/>
                </a:lnTo>
                <a:cubicBezTo>
                  <a:pt x="4916" y="13486"/>
                  <a:pt x="4584" y="13062"/>
                  <a:pt x="4309" y="12335"/>
                </a:cubicBezTo>
                <a:cubicBezTo>
                  <a:pt x="4256" y="12163"/>
                  <a:pt x="4202" y="11992"/>
                  <a:pt x="4149" y="11820"/>
                </a:cubicBezTo>
                <a:lnTo>
                  <a:pt x="0" y="13261"/>
                </a:lnTo>
                <a:lnTo>
                  <a:pt x="3774" y="10019"/>
                </a:lnTo>
                <a:lnTo>
                  <a:pt x="3684" y="9368"/>
                </a:lnTo>
                <a:cubicBezTo>
                  <a:pt x="3640" y="8964"/>
                  <a:pt x="3606" y="8541"/>
                  <a:pt x="3583" y="8102"/>
                </a:cubicBezTo>
                <a:cubicBezTo>
                  <a:pt x="3571" y="7649"/>
                  <a:pt x="3560" y="7196"/>
                  <a:pt x="3548" y="6743"/>
                </a:cubicBezTo>
                <a:cubicBezTo>
                  <a:pt x="3560" y="6290"/>
                  <a:pt x="3571" y="5837"/>
                  <a:pt x="3583" y="5384"/>
                </a:cubicBezTo>
                <a:cubicBezTo>
                  <a:pt x="3744" y="2311"/>
                  <a:pt x="4440" y="0"/>
                  <a:pt x="5273" y="0"/>
                </a:cubicBezTo>
                <a:close/>
              </a:path>
            </a:pathLst>
          </a:custGeom>
          <a:solidFill>
            <a:srgbClr val="54B8A8"/>
          </a:solidFill>
          <a:ln w="12700">
            <a:solidFill>
              <a:srgbClr val="54B8A8"/>
            </a:solidFill>
            <a:miter lim="400000"/>
          </a:ln>
        </p:spPr>
        <p:txBody>
          <a:bodyPr lIns="22860" rIns="22860" anchor="ctr"/>
          <a:lstStyle/>
          <a:p>
            <a:pPr marL="0" marR="0" lvl="0" indent="0" algn="ctr" defTabSz="914217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Lato Light"/>
              </a:defRPr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495" name="Shape"/>
          <p:cNvSpPr/>
          <p:nvPr/>
        </p:nvSpPr>
        <p:spPr>
          <a:xfrm flipV="1">
            <a:off x="3175861" y="3869107"/>
            <a:ext cx="7663804" cy="207020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4755" y="0"/>
                </a:moveTo>
                <a:lnTo>
                  <a:pt x="19853" y="0"/>
                </a:lnTo>
                <a:cubicBezTo>
                  <a:pt x="20818" y="0"/>
                  <a:pt x="21600" y="4835"/>
                  <a:pt x="21600" y="10800"/>
                </a:cubicBezTo>
                <a:lnTo>
                  <a:pt x="21600" y="10800"/>
                </a:lnTo>
                <a:cubicBezTo>
                  <a:pt x="21600" y="16765"/>
                  <a:pt x="20818" y="21600"/>
                  <a:pt x="19853" y="21600"/>
                </a:cubicBezTo>
                <a:lnTo>
                  <a:pt x="4755" y="21600"/>
                </a:lnTo>
                <a:cubicBezTo>
                  <a:pt x="4032" y="21600"/>
                  <a:pt x="3411" y="18880"/>
                  <a:pt x="3146" y="15004"/>
                </a:cubicBezTo>
                <a:lnTo>
                  <a:pt x="3079" y="13675"/>
                </a:lnTo>
                <a:lnTo>
                  <a:pt x="0" y="16794"/>
                </a:lnTo>
                <a:lnTo>
                  <a:pt x="3022" y="9990"/>
                </a:lnTo>
                <a:lnTo>
                  <a:pt x="3044" y="8623"/>
                </a:lnTo>
                <a:cubicBezTo>
                  <a:pt x="3207" y="3702"/>
                  <a:pt x="3911" y="0"/>
                  <a:pt x="4755" y="0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22860" rIns="22860" anchor="ctr"/>
          <a:lstStyle/>
          <a:p>
            <a:pPr marL="0" marR="0" lvl="0" indent="0" algn="ctr" defTabSz="914217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Lato Light"/>
              </a:defRPr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498" name="Circle"/>
          <p:cNvSpPr/>
          <p:nvPr/>
        </p:nvSpPr>
        <p:spPr>
          <a:xfrm>
            <a:off x="5242436" y="1590672"/>
            <a:ext cx="1188720" cy="1188720"/>
          </a:xfrm>
          <a:prstGeom prst="ellipse">
            <a:avLst/>
          </a:prstGeom>
          <a:solidFill>
            <a:srgbClr val="FFFFFF"/>
          </a:solidFill>
          <a:ln w="50800">
            <a:solidFill>
              <a:srgbClr val="2E6B73"/>
            </a:solidFill>
            <a:miter/>
          </a:ln>
        </p:spPr>
        <p:txBody>
          <a:bodyPr lIns="22860" rIns="22860" anchor="ctr"/>
          <a:lstStyle/>
          <a:p>
            <a:pPr marL="0" marR="0" lvl="0" indent="0" algn="ctr" defTabSz="914217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Lato Light"/>
              </a:defRPr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499" name="Circle"/>
          <p:cNvSpPr/>
          <p:nvPr/>
        </p:nvSpPr>
        <p:spPr>
          <a:xfrm>
            <a:off x="4468979" y="4215801"/>
            <a:ext cx="1188720" cy="1188720"/>
          </a:xfrm>
          <a:prstGeom prst="ellipse">
            <a:avLst/>
          </a:prstGeom>
          <a:solidFill>
            <a:srgbClr val="FFFFFF"/>
          </a:solidFill>
          <a:ln w="50800">
            <a:solidFill>
              <a:srgbClr val="384A7A"/>
            </a:solidFill>
            <a:miter/>
          </a:ln>
        </p:spPr>
        <p:txBody>
          <a:bodyPr lIns="22860" rIns="22860" anchor="ctr"/>
          <a:lstStyle/>
          <a:p>
            <a:pPr marL="0" marR="0" lvl="0" indent="0" algn="ctr" defTabSz="914217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Lato Light"/>
              </a:defRPr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504" name="หัวเรื่อง 02"/>
          <p:cNvSpPr txBox="1"/>
          <p:nvPr/>
        </p:nvSpPr>
        <p:spPr>
          <a:xfrm>
            <a:off x="5837963" y="3890681"/>
            <a:ext cx="3733073" cy="7078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wrap="none" lIns="22860" rIns="22860" anchor="ctr">
            <a:spAutoFit/>
          </a:bodyPr>
          <a:lstStyle>
            <a:lvl1pPr>
              <a:defRPr sz="4500">
                <a:solidFill>
                  <a:srgbClr val="FFFFFF"/>
                </a:solidFill>
                <a:latin typeface="DB Helvethaica X 75 Bd"/>
                <a:ea typeface="DB Helvethaica X 75 Bd"/>
                <a:cs typeface="DB Helvethaica X 75 Bd"/>
                <a:sym typeface="DB Helvethaica X 75 Bd"/>
              </a:defRPr>
            </a:lvl1pPr>
          </a:lstStyle>
          <a:p>
            <a:pPr marL="0" marR="0" lvl="0" indent="0" algn="l" defTabSz="914217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4000" b="1" i="0" u="sng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H SarabunPSK" panose="020B0500040200020003" pitchFamily="34" charset="-34"/>
                <a:cs typeface="TH SarabunPSK" panose="020B0500040200020003" pitchFamily="34" charset="-34"/>
                <a:sym typeface="DB Helvethaica X 75 Bd"/>
              </a:rPr>
              <a:t>ผลสัมฤทธิ์ (</a:t>
            </a:r>
            <a:r>
              <a:rPr kumimoji="0" lang="en-US" sz="4000" b="1" i="0" u="sng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H SarabunPSK" panose="020B0500040200020003" pitchFamily="34" charset="-34"/>
                <a:cs typeface="TH SarabunPSK" panose="020B0500040200020003" pitchFamily="34" charset="-34"/>
                <a:sym typeface="DB Helvethaica X 75 Bd"/>
              </a:rPr>
              <a:t>Key Results)</a:t>
            </a:r>
            <a:endParaRPr kumimoji="0" sz="4000" b="1" i="0" u="sng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H SarabunPSK" panose="020B0500040200020003" pitchFamily="34" charset="-34"/>
              <a:cs typeface="TH SarabunPSK" panose="020B0500040200020003" pitchFamily="34" charset="-34"/>
              <a:sym typeface="DB Helvethaica X 75 Bd"/>
            </a:endParaRPr>
          </a:p>
        </p:txBody>
      </p:sp>
      <p:sp>
        <p:nvSpPr>
          <p:cNvPr id="505" name="เริ่มสร้างสรรค์เนื้อหาด้วยตัวเองได้เลย!…"/>
          <p:cNvSpPr txBox="1"/>
          <p:nvPr/>
        </p:nvSpPr>
        <p:spPr>
          <a:xfrm>
            <a:off x="5844425" y="4564431"/>
            <a:ext cx="4366375" cy="131013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wrap="square" lIns="54372" tIns="54372" rIns="54372" bIns="54372">
            <a:spAutoFit/>
          </a:bodyPr>
          <a:lstStyle/>
          <a:p>
            <a:pPr marL="0" marR="0" lvl="0" indent="0" algn="l" defTabSz="543818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500">
                <a:solidFill>
                  <a:srgbClr val="FFFFFF"/>
                </a:solidFill>
                <a:latin typeface="DB Helvethaica X 35 Thin"/>
                <a:ea typeface="DB Helvethaica X 35 Thin"/>
                <a:cs typeface="DB Helvethaica X 35 Thin"/>
                <a:sym typeface="DB Helvethaica X 35 Thin"/>
              </a:defRPr>
            </a:pPr>
            <a:r>
              <a:rPr kumimoji="0" lang="en-US" sz="26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H SarabunPSK" panose="020B0500040200020003" pitchFamily="34" charset="-34"/>
                <a:cs typeface="TH SarabunPSK" panose="020B0500040200020003" pitchFamily="34" charset="-34"/>
                <a:sym typeface="DB Helvethaica X 35 Thin"/>
              </a:rPr>
              <a:t>KR1 N2: </a:t>
            </a:r>
            <a:r>
              <a:rPr kumimoji="0" lang="th-TH" sz="26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H SarabunPSK" panose="020B0500040200020003" pitchFamily="34" charset="-34"/>
                <a:cs typeface="TH SarabunPSK" panose="020B0500040200020003" pitchFamily="34" charset="-34"/>
                <a:sym typeface="DB Helvethaica X 35 Thin"/>
              </a:rPr>
              <a:t>รายได้จากการขายยา สารสกัดจากสมุนไพรที่พัฒนาและผลิตโดยประเทศไทย เพิ่มขึ้นร้อยละ 2 ต่อปี</a:t>
            </a:r>
            <a:r>
              <a:rPr kumimoji="0" lang="en-US" sz="26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H SarabunPSK" panose="020B0500040200020003" pitchFamily="34" charset="-34"/>
                <a:cs typeface="TH SarabunPSK" panose="020B0500040200020003" pitchFamily="34" charset="-34"/>
                <a:sym typeface="DB Helvethaica X 35 Thin"/>
              </a:rPr>
              <a:t> </a:t>
            </a:r>
            <a:r>
              <a:rPr kumimoji="0" lang="th-TH" sz="26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H SarabunPSK" panose="020B0500040200020003" pitchFamily="34" charset="-34"/>
                <a:cs typeface="TH SarabunPSK" panose="020B0500040200020003" pitchFamily="34" charset="-34"/>
                <a:sym typeface="DB Helvethaica X 35 Thin"/>
              </a:rPr>
              <a:t>เมื่อเทียบกับปีก่อนหน้า</a:t>
            </a:r>
            <a:endParaRPr kumimoji="0" sz="26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H SarabunPSK" panose="020B0500040200020003" pitchFamily="34" charset="-34"/>
              <a:cs typeface="TH SarabunPSK" panose="020B0500040200020003" pitchFamily="34" charset="-34"/>
              <a:sym typeface="DB Helvethaica X 35 Thin"/>
            </a:endParaRPr>
          </a:p>
        </p:txBody>
      </p:sp>
      <p:sp>
        <p:nvSpPr>
          <p:cNvPr id="510" name="Shape"/>
          <p:cNvSpPr/>
          <p:nvPr/>
        </p:nvSpPr>
        <p:spPr>
          <a:xfrm>
            <a:off x="5470556" y="1825730"/>
            <a:ext cx="701074" cy="56236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2507" y="14440"/>
                </a:moveTo>
                <a:cubicBezTo>
                  <a:pt x="11961" y="14440"/>
                  <a:pt x="11514" y="14994"/>
                  <a:pt x="11514" y="15636"/>
                </a:cubicBezTo>
                <a:cubicBezTo>
                  <a:pt x="11514" y="16278"/>
                  <a:pt x="11961" y="16803"/>
                  <a:pt x="12507" y="16803"/>
                </a:cubicBezTo>
                <a:cubicBezTo>
                  <a:pt x="13078" y="16803"/>
                  <a:pt x="13525" y="16278"/>
                  <a:pt x="13525" y="15636"/>
                </a:cubicBezTo>
                <a:cubicBezTo>
                  <a:pt x="13525" y="14994"/>
                  <a:pt x="13078" y="14440"/>
                  <a:pt x="12507" y="14440"/>
                </a:cubicBezTo>
                <a:close/>
                <a:moveTo>
                  <a:pt x="12507" y="13681"/>
                </a:moveTo>
                <a:cubicBezTo>
                  <a:pt x="13425" y="13681"/>
                  <a:pt x="14170" y="14557"/>
                  <a:pt x="14170" y="15636"/>
                </a:cubicBezTo>
                <a:cubicBezTo>
                  <a:pt x="14170" y="16686"/>
                  <a:pt x="13425" y="17561"/>
                  <a:pt x="12507" y="17561"/>
                </a:cubicBezTo>
                <a:cubicBezTo>
                  <a:pt x="11613" y="17561"/>
                  <a:pt x="10868" y="16686"/>
                  <a:pt x="10868" y="15636"/>
                </a:cubicBezTo>
                <a:cubicBezTo>
                  <a:pt x="10868" y="14557"/>
                  <a:pt x="11613" y="13681"/>
                  <a:pt x="12507" y="13681"/>
                </a:cubicBezTo>
                <a:close/>
                <a:moveTo>
                  <a:pt x="12137" y="10443"/>
                </a:moveTo>
                <a:lnTo>
                  <a:pt x="11935" y="12075"/>
                </a:lnTo>
                <a:cubicBezTo>
                  <a:pt x="11885" y="12224"/>
                  <a:pt x="11834" y="12342"/>
                  <a:pt x="11708" y="12402"/>
                </a:cubicBezTo>
                <a:cubicBezTo>
                  <a:pt x="11582" y="12431"/>
                  <a:pt x="11456" y="12491"/>
                  <a:pt x="11329" y="12550"/>
                </a:cubicBezTo>
                <a:cubicBezTo>
                  <a:pt x="11228" y="12639"/>
                  <a:pt x="11077" y="12609"/>
                  <a:pt x="11001" y="12520"/>
                </a:cubicBezTo>
                <a:lnTo>
                  <a:pt x="9839" y="11571"/>
                </a:lnTo>
                <a:cubicBezTo>
                  <a:pt x="9587" y="11808"/>
                  <a:pt x="9385" y="12075"/>
                  <a:pt x="9183" y="12372"/>
                </a:cubicBezTo>
                <a:lnTo>
                  <a:pt x="9991" y="13677"/>
                </a:lnTo>
                <a:cubicBezTo>
                  <a:pt x="10067" y="13826"/>
                  <a:pt x="10067" y="13974"/>
                  <a:pt x="10016" y="14093"/>
                </a:cubicBezTo>
                <a:cubicBezTo>
                  <a:pt x="9966" y="14241"/>
                  <a:pt x="9915" y="14390"/>
                  <a:pt x="9865" y="14538"/>
                </a:cubicBezTo>
                <a:cubicBezTo>
                  <a:pt x="9814" y="14686"/>
                  <a:pt x="9713" y="14775"/>
                  <a:pt x="9587" y="14805"/>
                </a:cubicBezTo>
                <a:lnTo>
                  <a:pt x="8223" y="15072"/>
                </a:lnTo>
                <a:cubicBezTo>
                  <a:pt x="8198" y="15250"/>
                  <a:pt x="8198" y="15428"/>
                  <a:pt x="8198" y="15636"/>
                </a:cubicBezTo>
                <a:cubicBezTo>
                  <a:pt x="8198" y="15814"/>
                  <a:pt x="8198" y="16022"/>
                  <a:pt x="8223" y="16200"/>
                </a:cubicBezTo>
                <a:lnTo>
                  <a:pt x="9587" y="16437"/>
                </a:lnTo>
                <a:cubicBezTo>
                  <a:pt x="9713" y="16496"/>
                  <a:pt x="9814" y="16585"/>
                  <a:pt x="9865" y="16704"/>
                </a:cubicBezTo>
                <a:cubicBezTo>
                  <a:pt x="9915" y="16882"/>
                  <a:pt x="9966" y="17001"/>
                  <a:pt x="10016" y="17149"/>
                </a:cubicBezTo>
                <a:cubicBezTo>
                  <a:pt x="10067" y="17268"/>
                  <a:pt x="10067" y="17446"/>
                  <a:pt x="9991" y="17535"/>
                </a:cubicBezTo>
                <a:lnTo>
                  <a:pt x="9183" y="18900"/>
                </a:lnTo>
                <a:cubicBezTo>
                  <a:pt x="9385" y="19197"/>
                  <a:pt x="9587" y="19434"/>
                  <a:pt x="9839" y="19701"/>
                </a:cubicBezTo>
                <a:lnTo>
                  <a:pt x="11001" y="18722"/>
                </a:lnTo>
                <a:cubicBezTo>
                  <a:pt x="11077" y="18662"/>
                  <a:pt x="11228" y="18633"/>
                  <a:pt x="11329" y="18692"/>
                </a:cubicBezTo>
                <a:cubicBezTo>
                  <a:pt x="11430" y="18751"/>
                  <a:pt x="11582" y="18811"/>
                  <a:pt x="11708" y="18870"/>
                </a:cubicBezTo>
                <a:cubicBezTo>
                  <a:pt x="11834" y="18930"/>
                  <a:pt x="11885" y="19048"/>
                  <a:pt x="11935" y="19197"/>
                </a:cubicBezTo>
                <a:lnTo>
                  <a:pt x="12137" y="20799"/>
                </a:lnTo>
                <a:cubicBezTo>
                  <a:pt x="12466" y="20828"/>
                  <a:pt x="12794" y="20828"/>
                  <a:pt x="13122" y="20799"/>
                </a:cubicBezTo>
                <a:lnTo>
                  <a:pt x="13350" y="19197"/>
                </a:lnTo>
                <a:cubicBezTo>
                  <a:pt x="13350" y="19048"/>
                  <a:pt x="13425" y="18930"/>
                  <a:pt x="13552" y="18870"/>
                </a:cubicBezTo>
                <a:cubicBezTo>
                  <a:pt x="13678" y="18811"/>
                  <a:pt x="13804" y="18751"/>
                  <a:pt x="13930" y="18692"/>
                </a:cubicBezTo>
                <a:cubicBezTo>
                  <a:pt x="14031" y="18633"/>
                  <a:pt x="14158" y="18662"/>
                  <a:pt x="14284" y="18722"/>
                </a:cubicBezTo>
                <a:lnTo>
                  <a:pt x="15395" y="19701"/>
                </a:lnTo>
                <a:cubicBezTo>
                  <a:pt x="15648" y="19434"/>
                  <a:pt x="15875" y="19197"/>
                  <a:pt x="16077" y="18900"/>
                </a:cubicBezTo>
                <a:lnTo>
                  <a:pt x="15269" y="17535"/>
                </a:lnTo>
                <a:cubicBezTo>
                  <a:pt x="15193" y="17446"/>
                  <a:pt x="15168" y="17268"/>
                  <a:pt x="15244" y="17149"/>
                </a:cubicBezTo>
                <a:cubicBezTo>
                  <a:pt x="15294" y="17001"/>
                  <a:pt x="15345" y="16852"/>
                  <a:pt x="15395" y="16704"/>
                </a:cubicBezTo>
                <a:cubicBezTo>
                  <a:pt x="15420" y="16585"/>
                  <a:pt x="15521" y="16496"/>
                  <a:pt x="15648" y="16437"/>
                </a:cubicBezTo>
                <a:lnTo>
                  <a:pt x="17037" y="16200"/>
                </a:lnTo>
                <a:cubicBezTo>
                  <a:pt x="17037" y="16022"/>
                  <a:pt x="17062" y="15814"/>
                  <a:pt x="17062" y="15636"/>
                </a:cubicBezTo>
                <a:cubicBezTo>
                  <a:pt x="17062" y="15428"/>
                  <a:pt x="17037" y="15250"/>
                  <a:pt x="17037" y="15072"/>
                </a:cubicBezTo>
                <a:lnTo>
                  <a:pt x="15648" y="14805"/>
                </a:lnTo>
                <a:cubicBezTo>
                  <a:pt x="15521" y="14775"/>
                  <a:pt x="15420" y="14686"/>
                  <a:pt x="15395" y="14538"/>
                </a:cubicBezTo>
                <a:cubicBezTo>
                  <a:pt x="15345" y="14390"/>
                  <a:pt x="15294" y="14241"/>
                  <a:pt x="15244" y="14093"/>
                </a:cubicBezTo>
                <a:cubicBezTo>
                  <a:pt x="15168" y="13974"/>
                  <a:pt x="15193" y="13826"/>
                  <a:pt x="15269" y="13677"/>
                </a:cubicBezTo>
                <a:lnTo>
                  <a:pt x="16077" y="12372"/>
                </a:lnTo>
                <a:cubicBezTo>
                  <a:pt x="15900" y="12075"/>
                  <a:pt x="15648" y="11808"/>
                  <a:pt x="15395" y="11571"/>
                </a:cubicBezTo>
                <a:lnTo>
                  <a:pt x="14284" y="12520"/>
                </a:lnTo>
                <a:cubicBezTo>
                  <a:pt x="14158" y="12609"/>
                  <a:pt x="14031" y="12639"/>
                  <a:pt x="13930" y="12550"/>
                </a:cubicBezTo>
                <a:cubicBezTo>
                  <a:pt x="13804" y="12491"/>
                  <a:pt x="13678" y="12431"/>
                  <a:pt x="13552" y="12402"/>
                </a:cubicBezTo>
                <a:cubicBezTo>
                  <a:pt x="13425" y="12342"/>
                  <a:pt x="13350" y="12224"/>
                  <a:pt x="13350" y="12075"/>
                </a:cubicBezTo>
                <a:lnTo>
                  <a:pt x="13122" y="10443"/>
                </a:lnTo>
                <a:cubicBezTo>
                  <a:pt x="12794" y="10414"/>
                  <a:pt x="12466" y="10414"/>
                  <a:pt x="12137" y="10443"/>
                </a:cubicBezTo>
                <a:close/>
                <a:moveTo>
                  <a:pt x="11809" y="9731"/>
                </a:moveTo>
                <a:cubicBezTo>
                  <a:pt x="12339" y="9642"/>
                  <a:pt x="12895" y="9642"/>
                  <a:pt x="13451" y="9731"/>
                </a:cubicBezTo>
                <a:cubicBezTo>
                  <a:pt x="13577" y="9761"/>
                  <a:pt x="13703" y="9909"/>
                  <a:pt x="13728" y="10058"/>
                </a:cubicBezTo>
                <a:lnTo>
                  <a:pt x="13930" y="11719"/>
                </a:lnTo>
                <a:cubicBezTo>
                  <a:pt x="13981" y="11749"/>
                  <a:pt x="14006" y="11749"/>
                  <a:pt x="14031" y="11778"/>
                </a:cubicBezTo>
                <a:lnTo>
                  <a:pt x="15193" y="10770"/>
                </a:lnTo>
                <a:cubicBezTo>
                  <a:pt x="15319" y="10681"/>
                  <a:pt x="15471" y="10681"/>
                  <a:pt x="15597" y="10770"/>
                </a:cubicBezTo>
                <a:cubicBezTo>
                  <a:pt x="16052" y="11155"/>
                  <a:pt x="16431" y="11630"/>
                  <a:pt x="16759" y="12135"/>
                </a:cubicBezTo>
                <a:cubicBezTo>
                  <a:pt x="16835" y="12283"/>
                  <a:pt x="16835" y="12461"/>
                  <a:pt x="16759" y="12609"/>
                </a:cubicBezTo>
                <a:lnTo>
                  <a:pt x="15900" y="13974"/>
                </a:lnTo>
                <a:cubicBezTo>
                  <a:pt x="15925" y="14004"/>
                  <a:pt x="15925" y="14034"/>
                  <a:pt x="15951" y="14093"/>
                </a:cubicBezTo>
                <a:lnTo>
                  <a:pt x="17365" y="14330"/>
                </a:lnTo>
                <a:cubicBezTo>
                  <a:pt x="17517" y="14360"/>
                  <a:pt x="17618" y="14508"/>
                  <a:pt x="17643" y="14657"/>
                </a:cubicBezTo>
                <a:cubicBezTo>
                  <a:pt x="17693" y="14983"/>
                  <a:pt x="17719" y="15310"/>
                  <a:pt x="17719" y="15636"/>
                </a:cubicBezTo>
                <a:cubicBezTo>
                  <a:pt x="17719" y="15933"/>
                  <a:pt x="17693" y="16289"/>
                  <a:pt x="17643" y="16615"/>
                </a:cubicBezTo>
                <a:cubicBezTo>
                  <a:pt x="17618" y="16763"/>
                  <a:pt x="17517" y="16882"/>
                  <a:pt x="17365" y="16912"/>
                </a:cubicBezTo>
                <a:lnTo>
                  <a:pt x="15951" y="17179"/>
                </a:lnTo>
                <a:cubicBezTo>
                  <a:pt x="15925" y="17208"/>
                  <a:pt x="15925" y="17238"/>
                  <a:pt x="15900" y="17268"/>
                </a:cubicBezTo>
                <a:lnTo>
                  <a:pt x="16759" y="18662"/>
                </a:lnTo>
                <a:cubicBezTo>
                  <a:pt x="16835" y="18811"/>
                  <a:pt x="16835" y="18989"/>
                  <a:pt x="16759" y="19108"/>
                </a:cubicBezTo>
                <a:cubicBezTo>
                  <a:pt x="16431" y="19642"/>
                  <a:pt x="16026" y="20116"/>
                  <a:pt x="15597" y="20472"/>
                </a:cubicBezTo>
                <a:cubicBezTo>
                  <a:pt x="15471" y="20561"/>
                  <a:pt x="15319" y="20561"/>
                  <a:pt x="15193" y="20472"/>
                </a:cubicBezTo>
                <a:lnTo>
                  <a:pt x="14031" y="19493"/>
                </a:lnTo>
                <a:cubicBezTo>
                  <a:pt x="14006" y="19493"/>
                  <a:pt x="13981" y="19523"/>
                  <a:pt x="13930" y="19523"/>
                </a:cubicBezTo>
                <a:lnTo>
                  <a:pt x="13728" y="21214"/>
                </a:lnTo>
                <a:cubicBezTo>
                  <a:pt x="13703" y="21363"/>
                  <a:pt x="13577" y="21511"/>
                  <a:pt x="13451" y="21511"/>
                </a:cubicBezTo>
                <a:cubicBezTo>
                  <a:pt x="13198" y="21570"/>
                  <a:pt x="12895" y="21600"/>
                  <a:pt x="12617" y="21600"/>
                </a:cubicBezTo>
                <a:cubicBezTo>
                  <a:pt x="12339" y="21600"/>
                  <a:pt x="12087" y="21570"/>
                  <a:pt x="11809" y="21511"/>
                </a:cubicBezTo>
                <a:cubicBezTo>
                  <a:pt x="11658" y="21511"/>
                  <a:pt x="11557" y="21363"/>
                  <a:pt x="11531" y="21214"/>
                </a:cubicBezTo>
                <a:lnTo>
                  <a:pt x="11304" y="19523"/>
                </a:lnTo>
                <a:cubicBezTo>
                  <a:pt x="11279" y="19523"/>
                  <a:pt x="11253" y="19493"/>
                  <a:pt x="11228" y="19493"/>
                </a:cubicBezTo>
                <a:lnTo>
                  <a:pt x="10041" y="20472"/>
                </a:lnTo>
                <a:cubicBezTo>
                  <a:pt x="9915" y="20561"/>
                  <a:pt x="9789" y="20561"/>
                  <a:pt x="9662" y="20472"/>
                </a:cubicBezTo>
                <a:cubicBezTo>
                  <a:pt x="9208" y="20116"/>
                  <a:pt x="8804" y="19642"/>
                  <a:pt x="8501" y="19108"/>
                </a:cubicBezTo>
                <a:cubicBezTo>
                  <a:pt x="8425" y="18989"/>
                  <a:pt x="8425" y="18811"/>
                  <a:pt x="8501" y="18662"/>
                </a:cubicBezTo>
                <a:lnTo>
                  <a:pt x="9334" y="17268"/>
                </a:lnTo>
                <a:cubicBezTo>
                  <a:pt x="9334" y="17238"/>
                  <a:pt x="9309" y="17208"/>
                  <a:pt x="9309" y="17179"/>
                </a:cubicBezTo>
                <a:lnTo>
                  <a:pt x="7869" y="16912"/>
                </a:lnTo>
                <a:cubicBezTo>
                  <a:pt x="7743" y="16882"/>
                  <a:pt x="7617" y="16763"/>
                  <a:pt x="7617" y="16615"/>
                </a:cubicBezTo>
                <a:cubicBezTo>
                  <a:pt x="7566" y="16289"/>
                  <a:pt x="7541" y="15933"/>
                  <a:pt x="7541" y="15636"/>
                </a:cubicBezTo>
                <a:cubicBezTo>
                  <a:pt x="7541" y="15310"/>
                  <a:pt x="7566" y="14983"/>
                  <a:pt x="7617" y="14657"/>
                </a:cubicBezTo>
                <a:cubicBezTo>
                  <a:pt x="7617" y="14508"/>
                  <a:pt x="7743" y="14360"/>
                  <a:pt x="7869" y="14330"/>
                </a:cubicBezTo>
                <a:lnTo>
                  <a:pt x="9309" y="14093"/>
                </a:lnTo>
                <a:cubicBezTo>
                  <a:pt x="9309" y="14034"/>
                  <a:pt x="9334" y="14004"/>
                  <a:pt x="9334" y="13974"/>
                </a:cubicBezTo>
                <a:lnTo>
                  <a:pt x="8501" y="12609"/>
                </a:lnTo>
                <a:cubicBezTo>
                  <a:pt x="8425" y="12461"/>
                  <a:pt x="8425" y="12283"/>
                  <a:pt x="8501" y="12135"/>
                </a:cubicBezTo>
                <a:cubicBezTo>
                  <a:pt x="8804" y="11630"/>
                  <a:pt x="9208" y="11155"/>
                  <a:pt x="9662" y="10770"/>
                </a:cubicBezTo>
                <a:cubicBezTo>
                  <a:pt x="9789" y="10681"/>
                  <a:pt x="9915" y="10681"/>
                  <a:pt x="10041" y="10770"/>
                </a:cubicBezTo>
                <a:lnTo>
                  <a:pt x="11228" y="11778"/>
                </a:lnTo>
                <a:cubicBezTo>
                  <a:pt x="11253" y="11749"/>
                  <a:pt x="11279" y="11749"/>
                  <a:pt x="11304" y="11719"/>
                </a:cubicBezTo>
                <a:lnTo>
                  <a:pt x="11531" y="10058"/>
                </a:lnTo>
                <a:cubicBezTo>
                  <a:pt x="11557" y="9909"/>
                  <a:pt x="11658" y="9761"/>
                  <a:pt x="11809" y="9731"/>
                </a:cubicBezTo>
                <a:close/>
                <a:moveTo>
                  <a:pt x="6805" y="770"/>
                </a:moveTo>
                <a:cubicBezTo>
                  <a:pt x="5368" y="770"/>
                  <a:pt x="4184" y="2134"/>
                  <a:pt x="4184" y="3823"/>
                </a:cubicBezTo>
                <a:cubicBezTo>
                  <a:pt x="4184" y="4060"/>
                  <a:pt x="4209" y="4326"/>
                  <a:pt x="4259" y="4563"/>
                </a:cubicBezTo>
                <a:cubicBezTo>
                  <a:pt x="4285" y="4682"/>
                  <a:pt x="4285" y="4830"/>
                  <a:pt x="4209" y="4889"/>
                </a:cubicBezTo>
                <a:cubicBezTo>
                  <a:pt x="4159" y="4978"/>
                  <a:pt x="4083" y="5037"/>
                  <a:pt x="3957" y="5067"/>
                </a:cubicBezTo>
                <a:cubicBezTo>
                  <a:pt x="2117" y="5156"/>
                  <a:pt x="630" y="6993"/>
                  <a:pt x="630" y="9186"/>
                </a:cubicBezTo>
                <a:cubicBezTo>
                  <a:pt x="630" y="10994"/>
                  <a:pt x="1663" y="12623"/>
                  <a:pt x="3125" y="13127"/>
                </a:cubicBezTo>
                <a:cubicBezTo>
                  <a:pt x="3453" y="10934"/>
                  <a:pt x="5167" y="9275"/>
                  <a:pt x="7158" y="9482"/>
                </a:cubicBezTo>
                <a:cubicBezTo>
                  <a:pt x="7158" y="9334"/>
                  <a:pt x="7158" y="9186"/>
                  <a:pt x="7158" y="9067"/>
                </a:cubicBezTo>
                <a:cubicBezTo>
                  <a:pt x="7158" y="6193"/>
                  <a:pt x="9124" y="3882"/>
                  <a:pt x="11569" y="3882"/>
                </a:cubicBezTo>
                <a:cubicBezTo>
                  <a:pt x="11922" y="3882"/>
                  <a:pt x="12249" y="3941"/>
                  <a:pt x="12602" y="4000"/>
                </a:cubicBezTo>
                <a:cubicBezTo>
                  <a:pt x="12501" y="2845"/>
                  <a:pt x="11644" y="1956"/>
                  <a:pt x="10636" y="1956"/>
                </a:cubicBezTo>
                <a:cubicBezTo>
                  <a:pt x="10208" y="1956"/>
                  <a:pt x="9830" y="2074"/>
                  <a:pt x="9477" y="2371"/>
                </a:cubicBezTo>
                <a:cubicBezTo>
                  <a:pt x="9401" y="2430"/>
                  <a:pt x="9326" y="2459"/>
                  <a:pt x="9225" y="2430"/>
                </a:cubicBezTo>
                <a:cubicBezTo>
                  <a:pt x="9124" y="2430"/>
                  <a:pt x="9074" y="2341"/>
                  <a:pt x="9023" y="2252"/>
                </a:cubicBezTo>
                <a:cubicBezTo>
                  <a:pt x="8544" y="1304"/>
                  <a:pt x="7712" y="770"/>
                  <a:pt x="6805" y="770"/>
                </a:cubicBezTo>
                <a:close/>
                <a:moveTo>
                  <a:pt x="6805" y="0"/>
                </a:moveTo>
                <a:cubicBezTo>
                  <a:pt x="7838" y="0"/>
                  <a:pt x="8771" y="563"/>
                  <a:pt x="9376" y="1541"/>
                </a:cubicBezTo>
                <a:cubicBezTo>
                  <a:pt x="9779" y="1304"/>
                  <a:pt x="10182" y="1185"/>
                  <a:pt x="10636" y="1185"/>
                </a:cubicBezTo>
                <a:cubicBezTo>
                  <a:pt x="12073" y="1185"/>
                  <a:pt x="13257" y="2578"/>
                  <a:pt x="13257" y="4267"/>
                </a:cubicBezTo>
                <a:cubicBezTo>
                  <a:pt x="14518" y="4889"/>
                  <a:pt x="15475" y="6193"/>
                  <a:pt x="15828" y="7764"/>
                </a:cubicBezTo>
                <a:cubicBezTo>
                  <a:pt x="16232" y="7497"/>
                  <a:pt x="16685" y="7349"/>
                  <a:pt x="17139" y="7349"/>
                </a:cubicBezTo>
                <a:cubicBezTo>
                  <a:pt x="18550" y="7349"/>
                  <a:pt x="19735" y="8742"/>
                  <a:pt x="19735" y="10401"/>
                </a:cubicBezTo>
                <a:cubicBezTo>
                  <a:pt x="19735" y="10757"/>
                  <a:pt x="19685" y="11142"/>
                  <a:pt x="19558" y="11468"/>
                </a:cubicBezTo>
                <a:cubicBezTo>
                  <a:pt x="20768" y="11942"/>
                  <a:pt x="21600" y="13275"/>
                  <a:pt x="21600" y="14816"/>
                </a:cubicBezTo>
                <a:cubicBezTo>
                  <a:pt x="21600" y="16742"/>
                  <a:pt x="20264" y="18342"/>
                  <a:pt x="18601" y="18342"/>
                </a:cubicBezTo>
                <a:cubicBezTo>
                  <a:pt x="18424" y="18342"/>
                  <a:pt x="18273" y="18165"/>
                  <a:pt x="18273" y="17957"/>
                </a:cubicBezTo>
                <a:cubicBezTo>
                  <a:pt x="18273" y="17720"/>
                  <a:pt x="18424" y="17572"/>
                  <a:pt x="18601" y="17572"/>
                </a:cubicBezTo>
                <a:cubicBezTo>
                  <a:pt x="19886" y="17572"/>
                  <a:pt x="20945" y="16327"/>
                  <a:pt x="20945" y="14816"/>
                </a:cubicBezTo>
                <a:cubicBezTo>
                  <a:pt x="20945" y="13483"/>
                  <a:pt x="20138" y="12357"/>
                  <a:pt x="19029" y="12120"/>
                </a:cubicBezTo>
                <a:cubicBezTo>
                  <a:pt x="18928" y="12060"/>
                  <a:pt x="18853" y="12001"/>
                  <a:pt x="18802" y="11883"/>
                </a:cubicBezTo>
                <a:cubicBezTo>
                  <a:pt x="18752" y="11764"/>
                  <a:pt x="18777" y="11646"/>
                  <a:pt x="18802" y="11527"/>
                </a:cubicBezTo>
                <a:cubicBezTo>
                  <a:pt x="18979" y="11171"/>
                  <a:pt x="19054" y="10816"/>
                  <a:pt x="19054" y="10401"/>
                </a:cubicBezTo>
                <a:cubicBezTo>
                  <a:pt x="19054" y="9156"/>
                  <a:pt x="18197" y="8119"/>
                  <a:pt x="17139" y="8119"/>
                </a:cubicBezTo>
                <a:cubicBezTo>
                  <a:pt x="16660" y="8119"/>
                  <a:pt x="16181" y="8356"/>
                  <a:pt x="15828" y="8742"/>
                </a:cubicBezTo>
                <a:cubicBezTo>
                  <a:pt x="15727" y="8830"/>
                  <a:pt x="15601" y="8860"/>
                  <a:pt x="15501" y="8801"/>
                </a:cubicBezTo>
                <a:cubicBezTo>
                  <a:pt x="15375" y="8742"/>
                  <a:pt x="15299" y="8623"/>
                  <a:pt x="15274" y="8475"/>
                </a:cubicBezTo>
                <a:cubicBezTo>
                  <a:pt x="15047" y="6282"/>
                  <a:pt x="13434" y="4652"/>
                  <a:pt x="11569" y="4652"/>
                </a:cubicBezTo>
                <a:cubicBezTo>
                  <a:pt x="9502" y="4652"/>
                  <a:pt x="7813" y="6638"/>
                  <a:pt x="7813" y="9067"/>
                </a:cubicBezTo>
                <a:cubicBezTo>
                  <a:pt x="7813" y="9334"/>
                  <a:pt x="7813" y="9571"/>
                  <a:pt x="7864" y="9868"/>
                </a:cubicBezTo>
                <a:cubicBezTo>
                  <a:pt x="7889" y="10016"/>
                  <a:pt x="7838" y="10134"/>
                  <a:pt x="7763" y="10223"/>
                </a:cubicBezTo>
                <a:cubicBezTo>
                  <a:pt x="7712" y="10312"/>
                  <a:pt x="7586" y="10342"/>
                  <a:pt x="7486" y="10312"/>
                </a:cubicBezTo>
                <a:cubicBezTo>
                  <a:pt x="7259" y="10253"/>
                  <a:pt x="7057" y="10253"/>
                  <a:pt x="6830" y="10253"/>
                </a:cubicBezTo>
                <a:cubicBezTo>
                  <a:pt x="5116" y="10253"/>
                  <a:pt x="3705" y="11883"/>
                  <a:pt x="3705" y="13898"/>
                </a:cubicBezTo>
                <a:cubicBezTo>
                  <a:pt x="3705" y="15913"/>
                  <a:pt x="5116" y="17572"/>
                  <a:pt x="6830" y="17572"/>
                </a:cubicBezTo>
                <a:cubicBezTo>
                  <a:pt x="7007" y="17572"/>
                  <a:pt x="7158" y="17720"/>
                  <a:pt x="7158" y="17957"/>
                </a:cubicBezTo>
                <a:cubicBezTo>
                  <a:pt x="7158" y="18165"/>
                  <a:pt x="7007" y="18342"/>
                  <a:pt x="6830" y="18342"/>
                </a:cubicBezTo>
                <a:cubicBezTo>
                  <a:pt x="4764" y="18342"/>
                  <a:pt x="3075" y="16357"/>
                  <a:pt x="3075" y="13927"/>
                </a:cubicBezTo>
                <a:cubicBezTo>
                  <a:pt x="1260" y="13335"/>
                  <a:pt x="0" y="11408"/>
                  <a:pt x="0" y="9186"/>
                </a:cubicBezTo>
                <a:cubicBezTo>
                  <a:pt x="0" y="6727"/>
                  <a:pt x="1537" y="4682"/>
                  <a:pt x="3579" y="4326"/>
                </a:cubicBezTo>
                <a:cubicBezTo>
                  <a:pt x="3529" y="4149"/>
                  <a:pt x="3529" y="4000"/>
                  <a:pt x="3529" y="3823"/>
                </a:cubicBezTo>
                <a:cubicBezTo>
                  <a:pt x="3529" y="1719"/>
                  <a:pt x="4990" y="0"/>
                  <a:pt x="6805" y="0"/>
                </a:cubicBezTo>
                <a:close/>
              </a:path>
            </a:pathLst>
          </a:custGeom>
          <a:solidFill>
            <a:srgbClr val="2E6B73"/>
          </a:solidFill>
          <a:ln w="12700">
            <a:miter lim="400000"/>
          </a:ln>
        </p:spPr>
        <p:txBody>
          <a:bodyPr lIns="22860" rIns="22860" anchor="ctr"/>
          <a:lstStyle/>
          <a:p>
            <a:pPr marL="0" marR="0" lvl="0" indent="0" algn="l" defTabSz="914217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latin typeface="+mn-lt"/>
                <a:ea typeface="+mn-ea"/>
                <a:cs typeface="+mn-cs"/>
                <a:sym typeface="Lato Light"/>
              </a:defRPr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511" name="Shape"/>
          <p:cNvSpPr/>
          <p:nvPr/>
        </p:nvSpPr>
        <p:spPr>
          <a:xfrm>
            <a:off x="4747111" y="4463018"/>
            <a:ext cx="698311" cy="68577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679" y="19687"/>
                </a:moveTo>
                <a:lnTo>
                  <a:pt x="679" y="20266"/>
                </a:lnTo>
                <a:cubicBezTo>
                  <a:pt x="679" y="20643"/>
                  <a:pt x="956" y="20945"/>
                  <a:pt x="1333" y="20945"/>
                </a:cubicBezTo>
                <a:lnTo>
                  <a:pt x="20267" y="20945"/>
                </a:lnTo>
                <a:cubicBezTo>
                  <a:pt x="20644" y="20945"/>
                  <a:pt x="20921" y="20643"/>
                  <a:pt x="20921" y="20266"/>
                </a:cubicBezTo>
                <a:lnTo>
                  <a:pt x="20921" y="19687"/>
                </a:lnTo>
                <a:lnTo>
                  <a:pt x="679" y="19687"/>
                </a:lnTo>
                <a:close/>
                <a:moveTo>
                  <a:pt x="2137" y="16792"/>
                </a:moveTo>
                <a:lnTo>
                  <a:pt x="905" y="19032"/>
                </a:lnTo>
                <a:lnTo>
                  <a:pt x="20695" y="19032"/>
                </a:lnTo>
                <a:lnTo>
                  <a:pt x="19463" y="16792"/>
                </a:lnTo>
                <a:lnTo>
                  <a:pt x="2137" y="16792"/>
                </a:lnTo>
                <a:close/>
                <a:moveTo>
                  <a:pt x="7003" y="13973"/>
                </a:moveTo>
                <a:lnTo>
                  <a:pt x="11517" y="13973"/>
                </a:lnTo>
                <a:cubicBezTo>
                  <a:pt x="11692" y="13973"/>
                  <a:pt x="11841" y="14096"/>
                  <a:pt x="11841" y="14294"/>
                </a:cubicBezTo>
                <a:cubicBezTo>
                  <a:pt x="11841" y="14466"/>
                  <a:pt x="11692" y="14614"/>
                  <a:pt x="11517" y="14614"/>
                </a:cubicBezTo>
                <a:lnTo>
                  <a:pt x="7003" y="14614"/>
                </a:lnTo>
                <a:cubicBezTo>
                  <a:pt x="6804" y="14614"/>
                  <a:pt x="6654" y="14466"/>
                  <a:pt x="6654" y="14294"/>
                </a:cubicBezTo>
                <a:cubicBezTo>
                  <a:pt x="6654" y="14096"/>
                  <a:pt x="6804" y="13973"/>
                  <a:pt x="7003" y="13973"/>
                </a:cubicBezTo>
                <a:close/>
                <a:moveTo>
                  <a:pt x="7003" y="11644"/>
                </a:moveTo>
                <a:lnTo>
                  <a:pt x="10297" y="11644"/>
                </a:lnTo>
                <a:cubicBezTo>
                  <a:pt x="10472" y="11644"/>
                  <a:pt x="10621" y="11787"/>
                  <a:pt x="10621" y="11977"/>
                </a:cubicBezTo>
                <a:cubicBezTo>
                  <a:pt x="10621" y="12143"/>
                  <a:pt x="10472" y="12286"/>
                  <a:pt x="10297" y="12286"/>
                </a:cubicBezTo>
                <a:lnTo>
                  <a:pt x="7003" y="12286"/>
                </a:lnTo>
                <a:cubicBezTo>
                  <a:pt x="6804" y="12286"/>
                  <a:pt x="6654" y="12143"/>
                  <a:pt x="6654" y="11977"/>
                </a:cubicBezTo>
                <a:cubicBezTo>
                  <a:pt x="6654" y="11787"/>
                  <a:pt x="6804" y="11644"/>
                  <a:pt x="7003" y="11644"/>
                </a:cubicBezTo>
                <a:close/>
                <a:moveTo>
                  <a:pt x="7008" y="9315"/>
                </a:moveTo>
                <a:lnTo>
                  <a:pt x="10292" y="9315"/>
                </a:lnTo>
                <a:cubicBezTo>
                  <a:pt x="10469" y="9315"/>
                  <a:pt x="10621" y="9458"/>
                  <a:pt x="10621" y="9624"/>
                </a:cubicBezTo>
                <a:cubicBezTo>
                  <a:pt x="10621" y="9815"/>
                  <a:pt x="10469" y="9957"/>
                  <a:pt x="10292" y="9957"/>
                </a:cubicBezTo>
                <a:lnTo>
                  <a:pt x="7008" y="9957"/>
                </a:lnTo>
                <a:cubicBezTo>
                  <a:pt x="6805" y="9957"/>
                  <a:pt x="6654" y="9815"/>
                  <a:pt x="6654" y="9624"/>
                </a:cubicBezTo>
                <a:cubicBezTo>
                  <a:pt x="6654" y="9458"/>
                  <a:pt x="6805" y="9315"/>
                  <a:pt x="7008" y="9315"/>
                </a:cubicBezTo>
                <a:close/>
                <a:moveTo>
                  <a:pt x="12188" y="7755"/>
                </a:moveTo>
                <a:lnTo>
                  <a:pt x="12188" y="11749"/>
                </a:lnTo>
                <a:lnTo>
                  <a:pt x="12993" y="11749"/>
                </a:lnTo>
                <a:cubicBezTo>
                  <a:pt x="13169" y="11749"/>
                  <a:pt x="13320" y="11900"/>
                  <a:pt x="13320" y="12103"/>
                </a:cubicBezTo>
                <a:lnTo>
                  <a:pt x="13320" y="12987"/>
                </a:lnTo>
                <a:lnTo>
                  <a:pt x="14955" y="11825"/>
                </a:lnTo>
                <a:cubicBezTo>
                  <a:pt x="15005" y="11799"/>
                  <a:pt x="15056" y="11749"/>
                  <a:pt x="15131" y="11749"/>
                </a:cubicBezTo>
                <a:lnTo>
                  <a:pt x="19282" y="11749"/>
                </a:lnTo>
                <a:lnTo>
                  <a:pt x="19282" y="7755"/>
                </a:lnTo>
                <a:lnTo>
                  <a:pt x="12188" y="7755"/>
                </a:lnTo>
                <a:close/>
                <a:moveTo>
                  <a:pt x="11860" y="7097"/>
                </a:moveTo>
                <a:lnTo>
                  <a:pt x="19609" y="7097"/>
                </a:lnTo>
                <a:cubicBezTo>
                  <a:pt x="19786" y="7097"/>
                  <a:pt x="19936" y="7249"/>
                  <a:pt x="19936" y="7426"/>
                </a:cubicBezTo>
                <a:lnTo>
                  <a:pt x="19936" y="12103"/>
                </a:lnTo>
                <a:cubicBezTo>
                  <a:pt x="19936" y="12280"/>
                  <a:pt x="19786" y="12431"/>
                  <a:pt x="19609" y="12431"/>
                </a:cubicBezTo>
                <a:lnTo>
                  <a:pt x="15232" y="12431"/>
                </a:lnTo>
                <a:lnTo>
                  <a:pt x="13194" y="13872"/>
                </a:lnTo>
                <a:cubicBezTo>
                  <a:pt x="13118" y="13923"/>
                  <a:pt x="13043" y="13948"/>
                  <a:pt x="12993" y="13948"/>
                </a:cubicBezTo>
                <a:cubicBezTo>
                  <a:pt x="12942" y="13948"/>
                  <a:pt x="12892" y="13948"/>
                  <a:pt x="12842" y="13923"/>
                </a:cubicBezTo>
                <a:cubicBezTo>
                  <a:pt x="12716" y="13847"/>
                  <a:pt x="12666" y="13746"/>
                  <a:pt x="12666" y="13619"/>
                </a:cubicBezTo>
                <a:lnTo>
                  <a:pt x="12666" y="12431"/>
                </a:lnTo>
                <a:lnTo>
                  <a:pt x="11860" y="12431"/>
                </a:lnTo>
                <a:cubicBezTo>
                  <a:pt x="11684" y="12431"/>
                  <a:pt x="11533" y="12280"/>
                  <a:pt x="11533" y="12103"/>
                </a:cubicBezTo>
                <a:lnTo>
                  <a:pt x="11533" y="7426"/>
                </a:lnTo>
                <a:cubicBezTo>
                  <a:pt x="11533" y="7249"/>
                  <a:pt x="11684" y="7097"/>
                  <a:pt x="11860" y="7097"/>
                </a:cubicBezTo>
                <a:close/>
                <a:moveTo>
                  <a:pt x="7004" y="7097"/>
                </a:moveTo>
                <a:lnTo>
                  <a:pt x="10407" y="7097"/>
                </a:lnTo>
                <a:cubicBezTo>
                  <a:pt x="10582" y="7097"/>
                  <a:pt x="10732" y="7245"/>
                  <a:pt x="10732" y="7418"/>
                </a:cubicBezTo>
                <a:cubicBezTo>
                  <a:pt x="10732" y="7590"/>
                  <a:pt x="10582" y="7738"/>
                  <a:pt x="10407" y="7738"/>
                </a:cubicBezTo>
                <a:lnTo>
                  <a:pt x="7004" y="7738"/>
                </a:lnTo>
                <a:cubicBezTo>
                  <a:pt x="6804" y="7738"/>
                  <a:pt x="6654" y="7590"/>
                  <a:pt x="6654" y="7418"/>
                </a:cubicBezTo>
                <a:cubicBezTo>
                  <a:pt x="6654" y="7245"/>
                  <a:pt x="6804" y="7097"/>
                  <a:pt x="7004" y="7097"/>
                </a:cubicBezTo>
                <a:close/>
                <a:moveTo>
                  <a:pt x="10529" y="4769"/>
                </a:moveTo>
                <a:lnTo>
                  <a:pt x="14645" y="4769"/>
                </a:lnTo>
                <a:cubicBezTo>
                  <a:pt x="14821" y="4769"/>
                  <a:pt x="14946" y="4916"/>
                  <a:pt x="14946" y="5089"/>
                </a:cubicBezTo>
                <a:cubicBezTo>
                  <a:pt x="14946" y="5261"/>
                  <a:pt x="14821" y="5409"/>
                  <a:pt x="14645" y="5409"/>
                </a:cubicBezTo>
                <a:lnTo>
                  <a:pt x="10529" y="5409"/>
                </a:lnTo>
                <a:cubicBezTo>
                  <a:pt x="10353" y="5409"/>
                  <a:pt x="10203" y="5261"/>
                  <a:pt x="10203" y="5089"/>
                </a:cubicBezTo>
                <a:cubicBezTo>
                  <a:pt x="10203" y="4916"/>
                  <a:pt x="10353" y="4769"/>
                  <a:pt x="10529" y="4769"/>
                </a:cubicBezTo>
                <a:close/>
                <a:moveTo>
                  <a:pt x="7007" y="4769"/>
                </a:moveTo>
                <a:lnTo>
                  <a:pt x="9074" y="4769"/>
                </a:lnTo>
                <a:cubicBezTo>
                  <a:pt x="9250" y="4769"/>
                  <a:pt x="9401" y="4916"/>
                  <a:pt x="9401" y="5089"/>
                </a:cubicBezTo>
                <a:cubicBezTo>
                  <a:pt x="9401" y="5261"/>
                  <a:pt x="9250" y="5409"/>
                  <a:pt x="9074" y="5409"/>
                </a:cubicBezTo>
                <a:lnTo>
                  <a:pt x="7007" y="5409"/>
                </a:lnTo>
                <a:cubicBezTo>
                  <a:pt x="6805" y="5409"/>
                  <a:pt x="6654" y="5261"/>
                  <a:pt x="6654" y="5089"/>
                </a:cubicBezTo>
                <a:cubicBezTo>
                  <a:pt x="6654" y="4916"/>
                  <a:pt x="6805" y="4769"/>
                  <a:pt x="7007" y="4769"/>
                </a:cubicBezTo>
                <a:close/>
                <a:moveTo>
                  <a:pt x="18395" y="3327"/>
                </a:moveTo>
                <a:lnTo>
                  <a:pt x="18591" y="3327"/>
                </a:lnTo>
                <a:cubicBezTo>
                  <a:pt x="19325" y="3327"/>
                  <a:pt x="19937" y="3959"/>
                  <a:pt x="19937" y="4693"/>
                </a:cubicBezTo>
                <a:lnTo>
                  <a:pt x="19937" y="5856"/>
                </a:lnTo>
                <a:cubicBezTo>
                  <a:pt x="19937" y="6033"/>
                  <a:pt x="19790" y="6185"/>
                  <a:pt x="19619" y="6185"/>
                </a:cubicBezTo>
                <a:cubicBezTo>
                  <a:pt x="19447" y="6185"/>
                  <a:pt x="19301" y="6033"/>
                  <a:pt x="19301" y="5856"/>
                </a:cubicBezTo>
                <a:lnTo>
                  <a:pt x="19301" y="4693"/>
                </a:lnTo>
                <a:cubicBezTo>
                  <a:pt x="19301" y="4313"/>
                  <a:pt x="18982" y="4010"/>
                  <a:pt x="18591" y="4010"/>
                </a:cubicBezTo>
                <a:lnTo>
                  <a:pt x="18395" y="4010"/>
                </a:lnTo>
                <a:cubicBezTo>
                  <a:pt x="18223" y="4010"/>
                  <a:pt x="18076" y="3858"/>
                  <a:pt x="18076" y="3681"/>
                </a:cubicBezTo>
                <a:cubicBezTo>
                  <a:pt x="18076" y="3479"/>
                  <a:pt x="18223" y="3327"/>
                  <a:pt x="18395" y="3327"/>
                </a:cubicBezTo>
                <a:close/>
                <a:moveTo>
                  <a:pt x="7006" y="2440"/>
                </a:moveTo>
                <a:lnTo>
                  <a:pt x="10849" y="2440"/>
                </a:lnTo>
                <a:cubicBezTo>
                  <a:pt x="11025" y="2440"/>
                  <a:pt x="11176" y="2588"/>
                  <a:pt x="11176" y="2760"/>
                </a:cubicBezTo>
                <a:cubicBezTo>
                  <a:pt x="11176" y="2933"/>
                  <a:pt x="11025" y="3080"/>
                  <a:pt x="10849" y="3080"/>
                </a:cubicBezTo>
                <a:lnTo>
                  <a:pt x="7006" y="3080"/>
                </a:lnTo>
                <a:cubicBezTo>
                  <a:pt x="6805" y="3080"/>
                  <a:pt x="6654" y="2933"/>
                  <a:pt x="6654" y="2760"/>
                </a:cubicBezTo>
                <a:cubicBezTo>
                  <a:pt x="6654" y="2588"/>
                  <a:pt x="6805" y="2440"/>
                  <a:pt x="7006" y="2440"/>
                </a:cubicBezTo>
                <a:close/>
                <a:moveTo>
                  <a:pt x="14786" y="1108"/>
                </a:moveTo>
                <a:lnTo>
                  <a:pt x="14786" y="2392"/>
                </a:lnTo>
                <a:lnTo>
                  <a:pt x="16068" y="2392"/>
                </a:lnTo>
                <a:lnTo>
                  <a:pt x="15439" y="1762"/>
                </a:lnTo>
                <a:lnTo>
                  <a:pt x="14786" y="1108"/>
                </a:lnTo>
                <a:close/>
                <a:moveTo>
                  <a:pt x="4753" y="0"/>
                </a:moveTo>
                <a:lnTo>
                  <a:pt x="14459" y="0"/>
                </a:lnTo>
                <a:cubicBezTo>
                  <a:pt x="14484" y="0"/>
                  <a:pt x="14484" y="0"/>
                  <a:pt x="14484" y="0"/>
                </a:cubicBezTo>
                <a:cubicBezTo>
                  <a:pt x="14509" y="0"/>
                  <a:pt x="14534" y="0"/>
                  <a:pt x="14559" y="25"/>
                </a:cubicBezTo>
                <a:cubicBezTo>
                  <a:pt x="14559" y="25"/>
                  <a:pt x="14584" y="25"/>
                  <a:pt x="14610" y="25"/>
                </a:cubicBezTo>
                <a:cubicBezTo>
                  <a:pt x="14635" y="50"/>
                  <a:pt x="14660" y="76"/>
                  <a:pt x="14685" y="101"/>
                </a:cubicBezTo>
                <a:lnTo>
                  <a:pt x="17099" y="2492"/>
                </a:lnTo>
                <a:cubicBezTo>
                  <a:pt x="17124" y="2543"/>
                  <a:pt x="17149" y="2568"/>
                  <a:pt x="17149" y="2593"/>
                </a:cubicBezTo>
                <a:cubicBezTo>
                  <a:pt x="17174" y="2618"/>
                  <a:pt x="17174" y="2618"/>
                  <a:pt x="17174" y="2643"/>
                </a:cubicBezTo>
                <a:cubicBezTo>
                  <a:pt x="17200" y="2643"/>
                  <a:pt x="17200" y="2668"/>
                  <a:pt x="17200" y="2719"/>
                </a:cubicBezTo>
                <a:cubicBezTo>
                  <a:pt x="17200" y="2719"/>
                  <a:pt x="17200" y="2719"/>
                  <a:pt x="17200" y="2744"/>
                </a:cubicBezTo>
                <a:lnTo>
                  <a:pt x="17200" y="5815"/>
                </a:lnTo>
                <a:cubicBezTo>
                  <a:pt x="17200" y="5992"/>
                  <a:pt x="17049" y="6143"/>
                  <a:pt x="16873" y="6143"/>
                </a:cubicBezTo>
                <a:cubicBezTo>
                  <a:pt x="16697" y="6143"/>
                  <a:pt x="16546" y="5992"/>
                  <a:pt x="16546" y="5815"/>
                </a:cubicBezTo>
                <a:lnTo>
                  <a:pt x="16546" y="3071"/>
                </a:lnTo>
                <a:lnTo>
                  <a:pt x="14459" y="3071"/>
                </a:lnTo>
                <a:cubicBezTo>
                  <a:pt x="14283" y="3071"/>
                  <a:pt x="14132" y="2920"/>
                  <a:pt x="14132" y="2744"/>
                </a:cubicBezTo>
                <a:lnTo>
                  <a:pt x="14132" y="654"/>
                </a:lnTo>
                <a:lnTo>
                  <a:pt x="5054" y="654"/>
                </a:lnTo>
                <a:lnTo>
                  <a:pt x="5054" y="16137"/>
                </a:lnTo>
                <a:lnTo>
                  <a:pt x="16546" y="16137"/>
                </a:lnTo>
                <a:lnTo>
                  <a:pt x="16546" y="13645"/>
                </a:lnTo>
                <a:cubicBezTo>
                  <a:pt x="16546" y="13443"/>
                  <a:pt x="16697" y="13318"/>
                  <a:pt x="16873" y="13318"/>
                </a:cubicBezTo>
                <a:cubicBezTo>
                  <a:pt x="17049" y="13318"/>
                  <a:pt x="17200" y="13443"/>
                  <a:pt x="17200" y="13645"/>
                </a:cubicBezTo>
                <a:lnTo>
                  <a:pt x="17200" y="16137"/>
                </a:lnTo>
                <a:lnTo>
                  <a:pt x="19337" y="16137"/>
                </a:lnTo>
                <a:lnTo>
                  <a:pt x="19337" y="13645"/>
                </a:lnTo>
                <a:cubicBezTo>
                  <a:pt x="19337" y="13443"/>
                  <a:pt x="19488" y="13318"/>
                  <a:pt x="19664" y="13318"/>
                </a:cubicBezTo>
                <a:cubicBezTo>
                  <a:pt x="19840" y="13318"/>
                  <a:pt x="19991" y="13443"/>
                  <a:pt x="19991" y="13645"/>
                </a:cubicBezTo>
                <a:lnTo>
                  <a:pt x="19991" y="16364"/>
                </a:lnTo>
                <a:lnTo>
                  <a:pt x="21550" y="19208"/>
                </a:lnTo>
                <a:cubicBezTo>
                  <a:pt x="21550" y="19208"/>
                  <a:pt x="21550" y="19208"/>
                  <a:pt x="21550" y="19234"/>
                </a:cubicBezTo>
                <a:cubicBezTo>
                  <a:pt x="21575" y="19234"/>
                  <a:pt x="21575" y="19234"/>
                  <a:pt x="21575" y="19259"/>
                </a:cubicBezTo>
                <a:cubicBezTo>
                  <a:pt x="21575" y="19284"/>
                  <a:pt x="21575" y="19309"/>
                  <a:pt x="21600" y="19359"/>
                </a:cubicBezTo>
                <a:lnTo>
                  <a:pt x="21600" y="20266"/>
                </a:lnTo>
                <a:cubicBezTo>
                  <a:pt x="21600" y="20996"/>
                  <a:pt x="20997" y="21600"/>
                  <a:pt x="20267" y="21600"/>
                </a:cubicBezTo>
                <a:lnTo>
                  <a:pt x="1333" y="21600"/>
                </a:lnTo>
                <a:cubicBezTo>
                  <a:pt x="603" y="21600"/>
                  <a:pt x="0" y="20996"/>
                  <a:pt x="0" y="20266"/>
                </a:cubicBezTo>
                <a:lnTo>
                  <a:pt x="0" y="19359"/>
                </a:lnTo>
                <a:cubicBezTo>
                  <a:pt x="0" y="19309"/>
                  <a:pt x="25" y="19284"/>
                  <a:pt x="50" y="19259"/>
                </a:cubicBezTo>
                <a:cubicBezTo>
                  <a:pt x="50" y="19234"/>
                  <a:pt x="50" y="19234"/>
                  <a:pt x="50" y="19234"/>
                </a:cubicBezTo>
                <a:cubicBezTo>
                  <a:pt x="50" y="19208"/>
                  <a:pt x="50" y="19208"/>
                  <a:pt x="50" y="19208"/>
                </a:cubicBezTo>
                <a:lnTo>
                  <a:pt x="1609" y="16364"/>
                </a:lnTo>
                <a:lnTo>
                  <a:pt x="1609" y="4657"/>
                </a:lnTo>
                <a:cubicBezTo>
                  <a:pt x="1609" y="3927"/>
                  <a:pt x="2238" y="3298"/>
                  <a:pt x="2992" y="3298"/>
                </a:cubicBezTo>
                <a:lnTo>
                  <a:pt x="3193" y="3298"/>
                </a:lnTo>
                <a:cubicBezTo>
                  <a:pt x="3369" y="3298"/>
                  <a:pt x="3520" y="3449"/>
                  <a:pt x="3520" y="3650"/>
                </a:cubicBezTo>
                <a:cubicBezTo>
                  <a:pt x="3520" y="3827"/>
                  <a:pt x="3369" y="3978"/>
                  <a:pt x="3193" y="3978"/>
                </a:cubicBezTo>
                <a:lnTo>
                  <a:pt x="2992" y="3978"/>
                </a:lnTo>
                <a:cubicBezTo>
                  <a:pt x="2590" y="3978"/>
                  <a:pt x="2263" y="4280"/>
                  <a:pt x="2263" y="4657"/>
                </a:cubicBezTo>
                <a:lnTo>
                  <a:pt x="2263" y="16137"/>
                </a:lnTo>
                <a:lnTo>
                  <a:pt x="4400" y="16137"/>
                </a:lnTo>
                <a:lnTo>
                  <a:pt x="4400" y="327"/>
                </a:lnTo>
                <a:cubicBezTo>
                  <a:pt x="4400" y="126"/>
                  <a:pt x="4551" y="0"/>
                  <a:pt x="4753" y="0"/>
                </a:cubicBezTo>
                <a:close/>
              </a:path>
            </a:pathLst>
          </a:custGeom>
          <a:solidFill>
            <a:srgbClr val="384A7A"/>
          </a:solidFill>
          <a:ln w="12700">
            <a:miter lim="400000"/>
          </a:ln>
        </p:spPr>
        <p:txBody>
          <a:bodyPr lIns="22860" rIns="22860" anchor="ctr"/>
          <a:lstStyle/>
          <a:p>
            <a:pPr marL="0" marR="0" lvl="0" indent="0" algn="l" defTabSz="914217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latin typeface="+mn-lt"/>
                <a:ea typeface="+mn-ea"/>
                <a:cs typeface="+mn-cs"/>
                <a:sym typeface="Lato Light"/>
              </a:defRPr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Lato Light"/>
              <a:ea typeface="Lato Light"/>
              <a:cs typeface="Lato Light"/>
              <a:sym typeface="Lato Light"/>
            </a:endParaRPr>
          </a:p>
        </p:txBody>
      </p:sp>
      <p:pic>
        <p:nvPicPr>
          <p:cNvPr id="45" name="Picture 44" descr="A picture containing text, clock&#10;&#10;Description automatically generated">
            <a:extLst>
              <a:ext uri="{FF2B5EF4-FFF2-40B4-BE49-F238E27FC236}">
                <a16:creationId xmlns:a16="http://schemas.microsoft.com/office/drawing/2014/main" id="{34EDFC2B-0E8A-05A8-CC0C-4B5801457990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4692" y="80798"/>
            <a:ext cx="1749180" cy="635301"/>
          </a:xfrm>
          <a:prstGeom prst="rect">
            <a:avLst/>
          </a:prstGeom>
        </p:spPr>
      </p:pic>
      <p:sp>
        <p:nvSpPr>
          <p:cNvPr id="46" name="Shape">
            <a:extLst>
              <a:ext uri="{FF2B5EF4-FFF2-40B4-BE49-F238E27FC236}">
                <a16:creationId xmlns:a16="http://schemas.microsoft.com/office/drawing/2014/main" id="{1634C849-D3D1-DD5A-5132-FFEC64DBF12E}"/>
              </a:ext>
            </a:extLst>
          </p:cNvPr>
          <p:cNvSpPr/>
          <p:nvPr/>
        </p:nvSpPr>
        <p:spPr>
          <a:xfrm rot="15300000">
            <a:off x="1522302" y="939368"/>
            <a:ext cx="1175522" cy="91392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0"/>
                </a:moveTo>
                <a:lnTo>
                  <a:pt x="13286" y="10795"/>
                </a:lnTo>
                <a:lnTo>
                  <a:pt x="21600" y="21600"/>
                </a:lnTo>
                <a:lnTo>
                  <a:pt x="0" y="10795"/>
                </a:lnTo>
                <a:lnTo>
                  <a:pt x="21600" y="0"/>
                </a:lnTo>
              </a:path>
            </a:pathLst>
          </a:custGeom>
          <a:solidFill>
            <a:schemeClr val="accent4"/>
          </a:solidFill>
          <a:ln w="12700">
            <a:miter lim="400000"/>
          </a:ln>
        </p:spPr>
        <p:txBody>
          <a:bodyPr lIns="22860" rIns="2286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500">
                <a:latin typeface="+mn-lt"/>
                <a:ea typeface="+mn-ea"/>
                <a:cs typeface="+mn-cs"/>
                <a:sym typeface="Lato Light"/>
              </a:defRPr>
            </a:pPr>
            <a:endParaRPr kumimoji="0" sz="3250" b="0" i="0" u="none" strike="noStrike" kern="120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47" name="Rounded Rectangle">
            <a:extLst>
              <a:ext uri="{FF2B5EF4-FFF2-40B4-BE49-F238E27FC236}">
                <a16:creationId xmlns:a16="http://schemas.microsoft.com/office/drawing/2014/main" id="{566CD5A1-34DE-43A9-55AA-4107356EF0D6}"/>
              </a:ext>
            </a:extLst>
          </p:cNvPr>
          <p:cNvSpPr/>
          <p:nvPr/>
        </p:nvSpPr>
        <p:spPr>
          <a:xfrm rot="15300000">
            <a:off x="1308542" y="2600590"/>
            <a:ext cx="2250910" cy="67590"/>
          </a:xfrm>
          <a:prstGeom prst="roundRect">
            <a:avLst>
              <a:gd name="adj" fmla="val 50000"/>
            </a:avLst>
          </a:prstGeom>
          <a:solidFill>
            <a:srgbClr val="D9D9D9"/>
          </a:solidFill>
          <a:ln w="12700">
            <a:miter lim="400000"/>
          </a:ln>
        </p:spPr>
        <p:txBody>
          <a:bodyPr lIns="22860" rIns="2286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500">
                <a:latin typeface="+mn-lt"/>
                <a:ea typeface="+mn-ea"/>
                <a:cs typeface="+mn-cs"/>
                <a:sym typeface="Lato Light"/>
              </a:defRPr>
            </a:pPr>
            <a:endParaRPr kumimoji="0" sz="3250" b="0" i="0" u="none" strike="noStrike" kern="120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48" name="Shape">
            <a:extLst>
              <a:ext uri="{FF2B5EF4-FFF2-40B4-BE49-F238E27FC236}">
                <a16:creationId xmlns:a16="http://schemas.microsoft.com/office/drawing/2014/main" id="{42704EE6-F686-9AF7-2C9A-E15D67D775FD}"/>
              </a:ext>
            </a:extLst>
          </p:cNvPr>
          <p:cNvSpPr/>
          <p:nvPr/>
        </p:nvSpPr>
        <p:spPr>
          <a:xfrm rot="15300000">
            <a:off x="-80880" y="1842515"/>
            <a:ext cx="982866" cy="118077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8929" y="0"/>
                </a:moveTo>
                <a:lnTo>
                  <a:pt x="9392" y="12200"/>
                </a:lnTo>
                <a:lnTo>
                  <a:pt x="21600" y="12671"/>
                </a:lnTo>
                <a:lnTo>
                  <a:pt x="0" y="21600"/>
                </a:lnTo>
                <a:lnTo>
                  <a:pt x="8929" y="0"/>
                </a:lnTo>
              </a:path>
            </a:pathLst>
          </a:custGeom>
          <a:solidFill>
            <a:schemeClr val="accent3"/>
          </a:solidFill>
          <a:ln w="12700">
            <a:miter lim="400000"/>
          </a:ln>
        </p:spPr>
        <p:txBody>
          <a:bodyPr lIns="22860" rIns="2286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500">
                <a:latin typeface="+mn-lt"/>
                <a:ea typeface="+mn-ea"/>
                <a:cs typeface="+mn-cs"/>
                <a:sym typeface="Lato Light"/>
              </a:defRPr>
            </a:pPr>
            <a:endParaRPr kumimoji="0" sz="3250" b="0" i="0" u="none" strike="noStrike" kern="120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49" name="Rounded Rectangle">
            <a:extLst>
              <a:ext uri="{FF2B5EF4-FFF2-40B4-BE49-F238E27FC236}">
                <a16:creationId xmlns:a16="http://schemas.microsoft.com/office/drawing/2014/main" id="{617BD52B-A2E4-DCAF-60D5-F581158A4AF5}"/>
              </a:ext>
            </a:extLst>
          </p:cNvPr>
          <p:cNvSpPr/>
          <p:nvPr/>
        </p:nvSpPr>
        <p:spPr>
          <a:xfrm rot="12600000">
            <a:off x="624982" y="3118383"/>
            <a:ext cx="2250910" cy="67590"/>
          </a:xfrm>
          <a:prstGeom prst="roundRect">
            <a:avLst>
              <a:gd name="adj" fmla="val 50000"/>
            </a:avLst>
          </a:prstGeom>
          <a:solidFill>
            <a:srgbClr val="D9D9D9"/>
          </a:solidFill>
          <a:ln w="12700">
            <a:miter lim="400000"/>
          </a:ln>
        </p:spPr>
        <p:txBody>
          <a:bodyPr lIns="22860" rIns="2286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500">
                <a:latin typeface="+mn-lt"/>
                <a:ea typeface="+mn-ea"/>
                <a:cs typeface="+mn-cs"/>
                <a:sym typeface="Lato Light"/>
              </a:defRPr>
            </a:pPr>
            <a:endParaRPr kumimoji="0" sz="3250" b="0" i="0" u="none" strike="noStrike" kern="120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72941219-1F42-6CDE-D54E-13C081DE696F}"/>
              </a:ext>
            </a:extLst>
          </p:cNvPr>
          <p:cNvSpPr txBox="1"/>
          <p:nvPr/>
        </p:nvSpPr>
        <p:spPr>
          <a:xfrm>
            <a:off x="6431156" y="1230826"/>
            <a:ext cx="4898315" cy="209288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0" marR="0" lvl="0" indent="0" algn="l" defTabSz="543818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500">
                <a:solidFill>
                  <a:srgbClr val="FFFFFF"/>
                </a:solidFill>
                <a:latin typeface="DB Helvethaica X 35 Thin"/>
                <a:ea typeface="DB Helvethaica X 35 Thin"/>
                <a:cs typeface="DB Helvethaica X 35 Thin"/>
                <a:sym typeface="DB Helvethaica X 35 Thin"/>
              </a:defRPr>
            </a:pPr>
            <a:endParaRPr kumimoji="0" lang="en-US" sz="26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H SarabunPSK" panose="020B0500040200020003" pitchFamily="34" charset="-34"/>
              <a:cs typeface="TH SarabunPSK" panose="020B0500040200020003" pitchFamily="34" charset="-34"/>
              <a:sym typeface="DB Helvethaica X 35 Thin"/>
            </a:endParaRPr>
          </a:p>
          <a:p>
            <a:pPr marL="0" marR="0" lvl="0" indent="0" algn="l" defTabSz="543818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500">
                <a:solidFill>
                  <a:srgbClr val="FFFFFF"/>
                </a:solidFill>
                <a:latin typeface="DB Helvethaica X 35 Thin"/>
                <a:ea typeface="DB Helvethaica X 35 Thin"/>
                <a:cs typeface="DB Helvethaica X 35 Thin"/>
                <a:sym typeface="DB Helvethaica X 35 Thin"/>
              </a:defRPr>
            </a:pPr>
            <a:r>
              <a:rPr kumimoji="0" lang="th-TH" sz="26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H SarabunPSK" panose="020B0500040200020003" pitchFamily="34" charset="-34"/>
                <a:cs typeface="TH SarabunPSK" panose="020B0500040200020003" pitchFamily="34" charset="-34"/>
                <a:sym typeface="DB Helvethaica X 35 Thin"/>
              </a:rPr>
              <a:t>ประเทศไทยเป็นศูนย์กลางทางการแพทย์ของการผลิตสารสกัดสมุนไพร เพื่อเพิ่มขีดความสามารถในการแข่งขัน ลดการนำเข้า และสามารถส่งออกได้ โดยการใช้ผลงานวิจัย องค์ความรู้ เทคโนโลยีและนวัตกรรม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BC4CAA42-575E-0D6E-BB93-78055FB33B91}"/>
              </a:ext>
            </a:extLst>
          </p:cNvPr>
          <p:cNvSpPr txBox="1"/>
          <p:nvPr/>
        </p:nvSpPr>
        <p:spPr>
          <a:xfrm>
            <a:off x="6568050" y="1035799"/>
            <a:ext cx="4367878" cy="70788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4000" b="1" i="0" u="sng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H SarabunPSK" panose="020B0500040200020003" pitchFamily="34" charset="-34"/>
                <a:ea typeface="Lato Light"/>
                <a:cs typeface="TH SarabunPSK" panose="020B0500040200020003" pitchFamily="34" charset="-34"/>
              </a:rPr>
              <a:t>เป้าหมาย (</a:t>
            </a:r>
            <a:r>
              <a:rPr kumimoji="0" lang="en-US" sz="4000" b="1" i="0" u="sng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H SarabunPSK" panose="020B0500040200020003" pitchFamily="34" charset="-34"/>
                <a:ea typeface="Lato Light"/>
                <a:cs typeface="TH SarabunPSK" panose="020B0500040200020003" pitchFamily="34" charset="-34"/>
              </a:rPr>
              <a:t>Objective)</a:t>
            </a:r>
          </a:p>
        </p:txBody>
      </p:sp>
      <p:sp>
        <p:nvSpPr>
          <p:cNvPr id="24" name="Title 1">
            <a:extLst>
              <a:ext uri="{FF2B5EF4-FFF2-40B4-BE49-F238E27FC236}">
                <a16:creationId xmlns:a16="http://schemas.microsoft.com/office/drawing/2014/main" id="{358786B0-57C5-4164-AD21-4B40166674BB}"/>
              </a:ext>
            </a:extLst>
          </p:cNvPr>
          <p:cNvSpPr txBox="1">
            <a:spLocks/>
          </p:cNvSpPr>
          <p:nvPr/>
        </p:nvSpPr>
        <p:spPr>
          <a:xfrm>
            <a:off x="-20073" y="-19782"/>
            <a:ext cx="9455017" cy="837200"/>
          </a:xfrm>
          <a:prstGeom prst="rect">
            <a:avLst/>
          </a:prstGeom>
          <a:gradFill>
            <a:gsLst>
              <a:gs pos="0">
                <a:srgbClr val="5B9BD5">
                  <a:lumMod val="75000"/>
                </a:srgbClr>
              </a:gs>
              <a:gs pos="74000">
                <a:srgbClr val="4472C4">
                  <a:lumMod val="45000"/>
                  <a:lumOff val="55000"/>
                </a:srgbClr>
              </a:gs>
              <a:gs pos="83000">
                <a:srgbClr val="4472C4">
                  <a:lumMod val="45000"/>
                  <a:lumOff val="55000"/>
                </a:srgbClr>
              </a:gs>
              <a:gs pos="100000">
                <a:srgbClr val="4472C4">
                  <a:lumMod val="30000"/>
                  <a:lumOff val="70000"/>
                </a:srgbClr>
              </a:gs>
            </a:gsLst>
            <a:lin ang="5400000" scaled="1"/>
          </a:gra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217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altLang="ja-JP" sz="4800" b="1" i="0" u="none" strike="noStrike" kern="0" cap="none" spc="0" normalizeH="0" baseline="0" noProof="0">
                <a:ln>
                  <a:noFill/>
                </a:ln>
                <a:solidFill>
                  <a:srgbClr val="1C1C1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H SarabunPSK" panose="020B0500040200020003" pitchFamily="34" charset="-34"/>
                <a:ea typeface="Lato Light"/>
                <a:cs typeface="TH SarabunPSK" panose="020B0500040200020003" pitchFamily="34" charset="-34"/>
              </a:rPr>
              <a:t>เป้าหมายและผลสัมฤทธิ์ที่สำคัญ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E6F8A30A-2E1F-AC62-934C-714C472B12C3}"/>
              </a:ext>
            </a:extLst>
          </p:cNvPr>
          <p:cNvGrpSpPr/>
          <p:nvPr/>
        </p:nvGrpSpPr>
        <p:grpSpPr>
          <a:xfrm>
            <a:off x="-5080" y="4833917"/>
            <a:ext cx="12197080" cy="2024083"/>
            <a:chOff x="-5080" y="4848447"/>
            <a:chExt cx="12197080" cy="2024083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F28BDAEC-19FD-3DA9-9842-78355C39A85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400300" y="4848447"/>
              <a:ext cx="9791700" cy="2024083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45DE4D4F-75A7-F5CC-ECE3-800DD815C2F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r="73173"/>
            <a:stretch/>
          </p:blipFill>
          <p:spPr>
            <a:xfrm flipH="1">
              <a:off x="-5080" y="4848447"/>
              <a:ext cx="2405380" cy="202408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92658253"/>
      </p:ext>
    </p:extLst>
  </p:cSld>
  <p:clrMapOvr>
    <a:masterClrMapping/>
  </p:clrMapOvr>
  <p:transition spd="med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23E7A22-1862-A286-C17B-5A7699423FC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3804"/>
          <a:stretch/>
        </p:blipFill>
        <p:spPr>
          <a:xfrm>
            <a:off x="8998035" y="-181050"/>
            <a:ext cx="3193966" cy="6858297"/>
          </a:xfrm>
          <a:prstGeom prst="rect">
            <a:avLst/>
          </a:prstGeom>
        </p:spPr>
      </p:pic>
      <p:sp>
        <p:nvSpPr>
          <p:cNvPr id="442" name="Shape"/>
          <p:cNvSpPr/>
          <p:nvPr/>
        </p:nvSpPr>
        <p:spPr>
          <a:xfrm>
            <a:off x="3006585" y="3003021"/>
            <a:ext cx="8067554" cy="208624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18998" y="0"/>
                </a:lnTo>
                <a:lnTo>
                  <a:pt x="21600" y="10800"/>
                </a:lnTo>
                <a:lnTo>
                  <a:pt x="18998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22860" rIns="2286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300">
                <a:solidFill>
                  <a:srgbClr val="FFFFFF"/>
                </a:solidFill>
                <a:latin typeface="+mn-lt"/>
                <a:ea typeface="+mn-ea"/>
                <a:cs typeface="+mn-cs"/>
                <a:sym typeface="Lato Light"/>
              </a:defRPr>
            </a:pPr>
            <a:endParaRPr kumimoji="0" sz="31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H SarabunPSK" panose="020B0500040200020003" pitchFamily="34" charset="-34"/>
              <a:ea typeface="Lato Light"/>
              <a:cs typeface="TH SarabunPSK" panose="020B0500040200020003" pitchFamily="34" charset="-34"/>
              <a:sym typeface="Lato Light"/>
            </a:endParaRPr>
          </a:p>
        </p:txBody>
      </p:sp>
      <p:sp>
        <p:nvSpPr>
          <p:cNvPr id="443" name="Shape"/>
          <p:cNvSpPr/>
          <p:nvPr/>
        </p:nvSpPr>
        <p:spPr>
          <a:xfrm>
            <a:off x="2999018" y="5081637"/>
            <a:ext cx="8067553" cy="156492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19036" y="0"/>
                </a:lnTo>
                <a:lnTo>
                  <a:pt x="21600" y="10800"/>
                </a:lnTo>
                <a:lnTo>
                  <a:pt x="19036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accent3"/>
          </a:solidFill>
          <a:ln w="12700">
            <a:miter lim="400000"/>
          </a:ln>
        </p:spPr>
        <p:txBody>
          <a:bodyPr lIns="22860" rIns="2286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300">
                <a:solidFill>
                  <a:srgbClr val="FFFFFF"/>
                </a:solidFill>
                <a:latin typeface="+mn-lt"/>
                <a:ea typeface="+mn-ea"/>
                <a:cs typeface="+mn-cs"/>
                <a:sym typeface="Lato Light"/>
              </a:defRPr>
            </a:pPr>
            <a:endParaRPr kumimoji="0" sz="31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445" name="Shape"/>
          <p:cNvSpPr/>
          <p:nvPr/>
        </p:nvSpPr>
        <p:spPr>
          <a:xfrm>
            <a:off x="2999018" y="1181564"/>
            <a:ext cx="8049982" cy="18288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19036" y="0"/>
                </a:lnTo>
                <a:lnTo>
                  <a:pt x="21600" y="10800"/>
                </a:lnTo>
                <a:lnTo>
                  <a:pt x="19036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22860" rIns="2286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300">
                <a:solidFill>
                  <a:srgbClr val="FFFFFF"/>
                </a:solidFill>
                <a:latin typeface="+mn-lt"/>
                <a:ea typeface="+mn-ea"/>
                <a:cs typeface="+mn-cs"/>
                <a:sym typeface="Lato Light"/>
              </a:defRPr>
            </a:pPr>
            <a:endParaRPr kumimoji="0" sz="31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447" name="Rectangle"/>
          <p:cNvSpPr/>
          <p:nvPr/>
        </p:nvSpPr>
        <p:spPr>
          <a:xfrm>
            <a:off x="491468" y="4392920"/>
            <a:ext cx="2392899" cy="1649848"/>
          </a:xfrm>
          <a:prstGeom prst="rect">
            <a:avLst/>
          </a:prstGeom>
          <a:solidFill>
            <a:schemeClr val="accent3"/>
          </a:solidFill>
          <a:ln w="12700">
            <a:miter lim="400000"/>
          </a:ln>
        </p:spPr>
        <p:txBody>
          <a:bodyPr lIns="22860" rIns="2286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300">
                <a:solidFill>
                  <a:srgbClr val="FFFFFF"/>
                </a:solidFill>
                <a:latin typeface="+mn-lt"/>
                <a:ea typeface="+mn-ea"/>
                <a:cs typeface="+mn-cs"/>
                <a:sym typeface="Lato Light"/>
              </a:defRPr>
            </a:pPr>
            <a:endParaRPr kumimoji="0" sz="31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449" name="Rectangle"/>
          <p:cNvSpPr/>
          <p:nvPr/>
        </p:nvSpPr>
        <p:spPr>
          <a:xfrm>
            <a:off x="491468" y="2525993"/>
            <a:ext cx="2482411" cy="1097280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22860" rIns="2286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300">
                <a:solidFill>
                  <a:srgbClr val="FFFFFF"/>
                </a:solidFill>
                <a:latin typeface="+mn-lt"/>
                <a:ea typeface="+mn-ea"/>
                <a:cs typeface="+mn-cs"/>
                <a:sym typeface="Lato Light"/>
              </a:defRPr>
            </a:pPr>
            <a:endParaRPr kumimoji="0" sz="31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450" name="Shape"/>
          <p:cNvSpPr/>
          <p:nvPr/>
        </p:nvSpPr>
        <p:spPr>
          <a:xfrm>
            <a:off x="2400603" y="1166329"/>
            <a:ext cx="624945" cy="256032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0"/>
                </a:moveTo>
                <a:lnTo>
                  <a:pt x="21600" y="15569"/>
                </a:lnTo>
                <a:lnTo>
                  <a:pt x="0" y="21600"/>
                </a:lnTo>
                <a:cubicBezTo>
                  <a:pt x="10" y="18170"/>
                  <a:pt x="19" y="14741"/>
                  <a:pt x="29" y="11311"/>
                </a:cubicBezTo>
                <a:lnTo>
                  <a:pt x="21600" y="0"/>
                </a:lnTo>
                <a:close/>
              </a:path>
            </a:pathLst>
          </a:custGeom>
          <a:solidFill>
            <a:srgbClr val="2E6B73"/>
          </a:solidFill>
          <a:ln w="12700" cap="flat">
            <a:noFill/>
            <a:miter lim="400000"/>
          </a:ln>
          <a:effectLst/>
        </p:spPr>
        <p:txBody>
          <a:bodyPr wrap="square" lIns="22860" tIns="22860" rIns="22860" bIns="22860" numCol="1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300">
                <a:solidFill>
                  <a:srgbClr val="FFFFFF"/>
                </a:solidFill>
                <a:latin typeface="+mn-lt"/>
                <a:ea typeface="+mn-ea"/>
                <a:cs typeface="+mn-cs"/>
                <a:sym typeface="Lato Light"/>
              </a:defRPr>
            </a:pPr>
            <a:endParaRPr kumimoji="0" sz="31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454" name="Shape"/>
          <p:cNvSpPr/>
          <p:nvPr/>
        </p:nvSpPr>
        <p:spPr>
          <a:xfrm flipV="1">
            <a:off x="2408353" y="5081637"/>
            <a:ext cx="625241" cy="157371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0"/>
                </a:moveTo>
                <a:lnTo>
                  <a:pt x="21600" y="21600"/>
                </a:lnTo>
                <a:lnTo>
                  <a:pt x="0" y="21600"/>
                </a:lnTo>
                <a:lnTo>
                  <a:pt x="12" y="18383"/>
                </a:lnTo>
                <a:lnTo>
                  <a:pt x="0" y="18383"/>
                </a:lnTo>
                <a:lnTo>
                  <a:pt x="39" y="8225"/>
                </a:lnTo>
                <a:close/>
              </a:path>
            </a:pathLst>
          </a:custGeom>
          <a:solidFill>
            <a:srgbClr val="325E86"/>
          </a:solidFill>
          <a:ln w="12700">
            <a:miter lim="400000"/>
          </a:ln>
        </p:spPr>
        <p:txBody>
          <a:bodyPr lIns="22860" rIns="2286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300">
                <a:solidFill>
                  <a:srgbClr val="FFFFFF"/>
                </a:solidFill>
                <a:latin typeface="+mn-lt"/>
                <a:ea typeface="+mn-ea"/>
                <a:cs typeface="+mn-cs"/>
                <a:sym typeface="Lato Light"/>
              </a:defRPr>
            </a:pPr>
            <a:endParaRPr kumimoji="0" sz="31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468" name="หัวเรื่อง 01"/>
          <p:cNvSpPr txBox="1"/>
          <p:nvPr/>
        </p:nvSpPr>
        <p:spPr>
          <a:xfrm>
            <a:off x="3202107" y="1342310"/>
            <a:ext cx="7340905" cy="150810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wrap="square" lIns="22860" rIns="22860" anchor="ctr">
            <a:spAutoFit/>
          </a:bodyPr>
          <a:lstStyle>
            <a:lvl1pPr>
              <a:defRPr sz="4500">
                <a:solidFill>
                  <a:srgbClr val="FFFFFF"/>
                </a:solidFill>
                <a:latin typeface="DB Helvethaica X 75 Bd"/>
                <a:ea typeface="DB Helvethaica X 75 Bd"/>
                <a:cs typeface="DB Helvethaica X 75 Bd"/>
                <a:sym typeface="DB Helvethaica X 75 Bd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H SarabunPSK" panose="020B0500040200020003" pitchFamily="34" charset="-34"/>
                <a:cs typeface="TH SarabunPSK" panose="020B0500040200020003" pitchFamily="34" charset="-34"/>
                <a:sym typeface="DB Helvethaica X 75 Bd"/>
              </a:rPr>
              <a:t>1. </a:t>
            </a:r>
            <a:r>
              <a:rPr kumimoji="0" lang="th-TH" sz="30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H SarabunPSK" panose="020B0500040200020003" pitchFamily="34" charset="-34"/>
                <a:cs typeface="TH SarabunPSK" panose="020B0500040200020003" pitchFamily="34" charset="-34"/>
                <a:sym typeface="DB Helvethaica X 75 Bd"/>
              </a:rPr>
              <a:t>สนับสนุนการยกระดับมาตรฐาน การทดสอบทางคลินิก และ</a:t>
            </a:r>
            <a:endParaRPr kumimoji="0" lang="en-US" sz="30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H SarabunPSK" panose="020B0500040200020003" pitchFamily="34" charset="-34"/>
              <a:cs typeface="TH SarabunPSK" panose="020B0500040200020003" pitchFamily="34" charset="-34"/>
              <a:sym typeface="DB Helvethaica X 75 Bd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H SarabunPSK" panose="020B0500040200020003" pitchFamily="34" charset="-34"/>
                <a:cs typeface="TH SarabunPSK" panose="020B0500040200020003" pitchFamily="34" charset="-34"/>
                <a:sym typeface="DB Helvethaica X 75 Bd"/>
              </a:rPr>
              <a:t>    </a:t>
            </a:r>
            <a:r>
              <a:rPr kumimoji="0" lang="th-TH" sz="30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H SarabunPSK" panose="020B0500040200020003" pitchFamily="34" charset="-34"/>
                <a:cs typeface="TH SarabunPSK" panose="020B0500040200020003" pitchFamily="34" charset="-34"/>
                <a:sym typeface="DB Helvethaica X 75 Bd"/>
              </a:rPr>
              <a:t>กระบวนการผลิตยา/สารสกัดสมุนไพร ให้มีมาตรฐานสากล</a:t>
            </a:r>
            <a:br>
              <a:rPr kumimoji="0" lang="th-TH" sz="30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H SarabunPSK" panose="020B0500040200020003" pitchFamily="34" charset="-34"/>
                <a:cs typeface="TH SarabunPSK" panose="020B0500040200020003" pitchFamily="34" charset="-34"/>
                <a:sym typeface="DB Helvethaica X 75 Bd"/>
              </a:rPr>
            </a:br>
            <a:r>
              <a:rPr kumimoji="0" lang="en-US" sz="30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H SarabunPSK" panose="020B0500040200020003" pitchFamily="34" charset="-34"/>
                <a:cs typeface="TH SarabunPSK" panose="020B0500040200020003" pitchFamily="34" charset="-34"/>
                <a:sym typeface="DB Helvethaica X 75 Bd"/>
              </a:rPr>
              <a:t>    (TRL 5) </a:t>
            </a: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TH SarabunPSK" panose="020B0500040200020003" pitchFamily="34" charset="-34"/>
                <a:cs typeface="TH SarabunPSK" panose="020B0500040200020003" pitchFamily="34" charset="-34"/>
                <a:sym typeface="DB Helvethaica X 75 Bd"/>
              </a:rPr>
              <a:t>Ecosystem</a:t>
            </a:r>
            <a:endParaRPr kumimoji="0" lang="th-TH" sz="3000" b="1" i="0" u="none" strike="noStrike" kern="1200" cap="none" spc="0" normalizeH="0" baseline="0" noProof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TH SarabunPSK" panose="020B0500040200020003" pitchFamily="34" charset="-34"/>
              <a:cs typeface="TH SarabunPSK" panose="020B0500040200020003" pitchFamily="34" charset="-34"/>
              <a:sym typeface="DB Helvethaica X 75 Bd"/>
            </a:endParaRPr>
          </a:p>
        </p:txBody>
      </p:sp>
      <p:sp>
        <p:nvSpPr>
          <p:cNvPr id="470" name="หัวเรื่อง 02"/>
          <p:cNvSpPr txBox="1"/>
          <p:nvPr/>
        </p:nvSpPr>
        <p:spPr>
          <a:xfrm>
            <a:off x="3124200" y="2934657"/>
            <a:ext cx="7812413" cy="203132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wrap="square" lIns="22860" rIns="22860" anchor="ctr">
            <a:spAutoFit/>
          </a:bodyPr>
          <a:lstStyle>
            <a:lvl1pPr>
              <a:defRPr sz="4500">
                <a:solidFill>
                  <a:srgbClr val="FFFFFF"/>
                </a:solidFill>
                <a:latin typeface="DB Helvethaica X 75 Bd"/>
                <a:ea typeface="DB Helvethaica X 75 Bd"/>
                <a:cs typeface="DB Helvethaica X 75 Bd"/>
                <a:sym typeface="DB Helvethaica X 75 Bd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30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H SarabunPSK" panose="020B0500040200020003" pitchFamily="34" charset="-34"/>
                <a:cs typeface="TH SarabunPSK" panose="020B0500040200020003" pitchFamily="34" charset="-34"/>
                <a:sym typeface="DB Helvethaica X 75 Bd"/>
              </a:rPr>
              <a:t>2.</a:t>
            </a:r>
            <a:r>
              <a:rPr kumimoji="0" lang="en-US" sz="30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H SarabunPSK" panose="020B0500040200020003" pitchFamily="34" charset="-34"/>
                <a:cs typeface="TH SarabunPSK" panose="020B0500040200020003" pitchFamily="34" charset="-34"/>
                <a:sym typeface="DB Helvethaica X 75 Bd"/>
              </a:rPr>
              <a:t> </a:t>
            </a:r>
            <a:r>
              <a:rPr kumimoji="0" lang="th-TH" sz="30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H SarabunPSK" panose="020B0500040200020003" pitchFamily="34" charset="-34"/>
                <a:cs typeface="TH SarabunPSK" panose="020B0500040200020003" pitchFamily="34" charset="-34"/>
                <a:sym typeface="DB Helvethaica X 75 Bd"/>
              </a:rPr>
              <a:t>สนับสนุนการยกระดับสารสกัดสมุนไพรกลุ่มเป้าหมายให้เป็น </a:t>
            </a:r>
            <a:endParaRPr kumimoji="0" lang="en-US" sz="30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H SarabunPSK" panose="020B0500040200020003" pitchFamily="34" charset="-34"/>
              <a:cs typeface="TH SarabunPSK" panose="020B0500040200020003" pitchFamily="34" charset="-34"/>
              <a:sym typeface="DB Helvethaica X 75 Bd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H SarabunPSK" panose="020B0500040200020003" pitchFamily="34" charset="-34"/>
                <a:cs typeface="TH SarabunPSK" panose="020B0500040200020003" pitchFamily="34" charset="-34"/>
                <a:sym typeface="DB Helvethaica X 75 Bd"/>
              </a:rPr>
              <a:t>   Medical grade </a:t>
            </a:r>
            <a:r>
              <a:rPr kumimoji="0" lang="th-TH" sz="30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H SarabunPSK" panose="020B0500040200020003" pitchFamily="34" charset="-34"/>
                <a:cs typeface="TH SarabunPSK" panose="020B0500040200020003" pitchFamily="34" charset="-34"/>
                <a:sym typeface="DB Helvethaica X 75 Bd"/>
              </a:rPr>
              <a:t>และมีมาตรฐานสากล </a:t>
            </a:r>
            <a:r>
              <a:rPr kumimoji="0" lang="en-US" sz="30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H SarabunPSK" panose="020B0500040200020003" pitchFamily="34" charset="-34"/>
                <a:cs typeface="TH SarabunPSK" panose="020B0500040200020003" pitchFamily="34" charset="-34"/>
                <a:sym typeface="DB Helvethaica X 75 Bd"/>
              </a:rPr>
              <a:t>(TRL 7-9)</a:t>
            </a:r>
            <a:br>
              <a:rPr kumimoji="0" lang="th-TH" sz="30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H SarabunPSK" panose="020B0500040200020003" pitchFamily="34" charset="-34"/>
                <a:cs typeface="TH SarabunPSK" panose="020B0500040200020003" pitchFamily="34" charset="-34"/>
                <a:sym typeface="DB Helvethaica X 75 Bd"/>
              </a:rPr>
            </a:b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TH SarabunPSK" panose="020B0500040200020003" pitchFamily="34" charset="-34"/>
                <a:cs typeface="TH SarabunPSK" panose="020B0500040200020003" pitchFamily="34" charset="-34"/>
                <a:sym typeface="DB Helvethaica X 75 Bd"/>
              </a:rPr>
              <a:t>   </a:t>
            </a:r>
            <a:r>
              <a:rPr kumimoji="0" lang="th-TH" sz="2200" b="1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TH SarabunPSK" panose="020B0500040200020003" pitchFamily="34" charset="-34"/>
                <a:cs typeface="TH SarabunPSK" panose="020B0500040200020003" pitchFamily="34" charset="-34"/>
                <a:sym typeface="DB Helvethaica X 75 Bd"/>
              </a:rPr>
              <a:t>ผลิตภัณฑ์ </a:t>
            </a:r>
            <a:r>
              <a:rPr kumimoji="0" lang="en-US" sz="2200" b="1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TH SarabunPSK" panose="020B0500040200020003" pitchFamily="34" charset="-34"/>
                <a:cs typeface="TH SarabunPSK" panose="020B0500040200020003" pitchFamily="34" charset="-34"/>
                <a:sym typeface="DB Helvethaica X 75 Bd"/>
              </a:rPr>
              <a:t>: </a:t>
            </a:r>
            <a:r>
              <a:rPr kumimoji="0" lang="th-TH" sz="2200" b="1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TH SarabunPSK" panose="020B0500040200020003" pitchFamily="34" charset="-34"/>
                <a:cs typeface="TH SarabunPSK" panose="020B0500040200020003" pitchFamily="34" charset="-34"/>
                <a:sym typeface="DB Helvethaica X 75 Bd"/>
              </a:rPr>
              <a:t>เฉพาะตำรับยาสมุนไพร หรือผลิตภัณฑ์ที่จะเป็นยาเท่านั้น</a:t>
            </a:r>
            <a:endParaRPr kumimoji="0" lang="en-US" sz="2200" b="1" i="0" u="none" strike="noStrike" kern="1200" cap="none" spc="0" normalizeH="0" baseline="0" noProof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TH SarabunPSK" panose="020B0500040200020003" pitchFamily="34" charset="-34"/>
              <a:cs typeface="TH SarabunPSK" panose="020B0500040200020003" pitchFamily="34" charset="-34"/>
              <a:sym typeface="DB Helvethaica X 75 Bd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1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TH SarabunPSK" panose="020B0500040200020003" pitchFamily="34" charset="-34"/>
                <a:cs typeface="TH SarabunPSK" panose="020B0500040200020003" pitchFamily="34" charset="-34"/>
                <a:sym typeface="DB Helvethaica X 75 Bd"/>
              </a:rPr>
              <a:t>    </a:t>
            </a:r>
            <a:r>
              <a:rPr kumimoji="0" lang="th-TH" sz="2200" b="1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TH SarabunPSK" panose="020B0500040200020003" pitchFamily="34" charset="-34"/>
                <a:cs typeface="TH SarabunPSK" panose="020B0500040200020003" pitchFamily="34" charset="-34"/>
                <a:sym typeface="DB Helvethaica X 75 Bd"/>
              </a:rPr>
              <a:t>สารสกัด </a:t>
            </a:r>
            <a:r>
              <a:rPr kumimoji="0" lang="en-US" sz="2200" b="1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TH SarabunPSK" panose="020B0500040200020003" pitchFamily="34" charset="-34"/>
                <a:cs typeface="TH SarabunPSK" panose="020B0500040200020003" pitchFamily="34" charset="-34"/>
                <a:sym typeface="DB Helvethaica X 75 Bd"/>
              </a:rPr>
              <a:t>: </a:t>
            </a:r>
            <a:r>
              <a:rPr kumimoji="0" lang="th-TH" sz="2200" b="1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TH SarabunPSK" panose="020B0500040200020003" pitchFamily="34" charset="-34"/>
                <a:cs typeface="TH SarabunPSK" panose="020B0500040200020003" pitchFamily="34" charset="-34"/>
                <a:sym typeface="DB Helvethaica X 75 Bd"/>
              </a:rPr>
              <a:t>มีฤทธิ์ทางยาหรือเพื่อเป็นวัตถุดิบในอุตสาหกรรมเครื่องสำอาง</a:t>
            </a:r>
            <a:r>
              <a:rPr kumimoji="0" lang="en-US" sz="2200" b="1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TH SarabunPSK" panose="020B0500040200020003" pitchFamily="34" charset="-34"/>
                <a:cs typeface="TH SarabunPSK" panose="020B0500040200020003" pitchFamily="34" charset="-34"/>
                <a:sym typeface="DB Helvethaica X 75 Bd"/>
              </a:rPr>
              <a:t>/</a:t>
            </a:r>
            <a:r>
              <a:rPr kumimoji="0" lang="th-TH" sz="2200" b="1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TH SarabunPSK" panose="020B0500040200020003" pitchFamily="34" charset="-34"/>
                <a:cs typeface="TH SarabunPSK" panose="020B0500040200020003" pitchFamily="34" charset="-34"/>
                <a:sym typeface="DB Helvethaica X 75 Bd"/>
              </a:rPr>
              <a:t>เวชสำอาง</a:t>
            </a:r>
          </a:p>
        </p:txBody>
      </p:sp>
      <p:sp>
        <p:nvSpPr>
          <p:cNvPr id="472" name="หัวเรื่อง 03"/>
          <p:cNvSpPr txBox="1"/>
          <p:nvPr/>
        </p:nvSpPr>
        <p:spPr>
          <a:xfrm>
            <a:off x="3234732" y="5438173"/>
            <a:ext cx="7340904" cy="10464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wrap="square" lIns="22860" rIns="22860" anchor="ctr">
            <a:spAutoFit/>
          </a:bodyPr>
          <a:lstStyle>
            <a:lvl1pPr>
              <a:defRPr sz="4500">
                <a:solidFill>
                  <a:srgbClr val="FFFFFF"/>
                </a:solidFill>
                <a:latin typeface="DB Helvethaica X 75 Bd"/>
                <a:ea typeface="DB Helvethaica X 75 Bd"/>
                <a:cs typeface="DB Helvethaica X 75 Bd"/>
                <a:sym typeface="DB Helvethaica X 75 Bd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30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H SarabunPSK" panose="020B0500040200020003" pitchFamily="34" charset="-34"/>
                <a:cs typeface="TH SarabunPSK" panose="020B0500040200020003" pitchFamily="34" charset="-34"/>
                <a:sym typeface="DB Helvethaica X 75 Bd"/>
              </a:rPr>
              <a:t>3.</a:t>
            </a:r>
            <a:r>
              <a:rPr kumimoji="0" lang="en-US" sz="30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H SarabunPSK" panose="020B0500040200020003" pitchFamily="34" charset="-34"/>
                <a:cs typeface="TH SarabunPSK" panose="020B0500040200020003" pitchFamily="34" charset="-34"/>
                <a:sym typeface="DB Helvethaica X 75 Bd"/>
              </a:rPr>
              <a:t> </a:t>
            </a:r>
            <a:r>
              <a:rPr kumimoji="0" lang="th-TH" sz="30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H SarabunPSK" panose="020B0500040200020003" pitchFamily="34" charset="-34"/>
                <a:cs typeface="TH SarabunPSK" panose="020B0500040200020003" pitchFamily="34" charset="-34"/>
                <a:sym typeface="DB Helvethaica X 75 Bd"/>
              </a:rPr>
              <a:t>สนับสนุนการขยายตลาดสารสกัดสมุนไพรด้วยระบบ </a:t>
            </a:r>
            <a:r>
              <a:rPr kumimoji="0" lang="en-US" sz="30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H SarabunPSK" panose="020B0500040200020003" pitchFamily="34" charset="-34"/>
                <a:cs typeface="TH SarabunPSK" panose="020B0500040200020003" pitchFamily="34" charset="-34"/>
                <a:sym typeface="DB Helvethaica X 75 Bd"/>
              </a:rPr>
              <a:t>E-Commerce (TRL9)</a:t>
            </a: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rgbClr val="535353"/>
                </a:solidFill>
                <a:effectLst/>
                <a:uLnTx/>
                <a:uFillTx/>
                <a:latin typeface="TH SarabunPSK" panose="020B0500040200020003" pitchFamily="34" charset="-34"/>
                <a:cs typeface="TH SarabunPSK" panose="020B0500040200020003" pitchFamily="34" charset="-34"/>
                <a:sym typeface="DB Helvethaica X 75 Bd"/>
              </a:rPr>
              <a:t>   </a:t>
            </a:r>
            <a:endParaRPr kumimoji="0" lang="en-US" sz="30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H SarabunPSK" panose="020B0500040200020003" pitchFamily="34" charset="-34"/>
              <a:cs typeface="TH SarabunPSK" panose="020B0500040200020003" pitchFamily="34" charset="-34"/>
              <a:sym typeface="DB Helvethaica X 75 Bd"/>
            </a:endParaRPr>
          </a:p>
        </p:txBody>
      </p:sp>
      <p:pic>
        <p:nvPicPr>
          <p:cNvPr id="39" name="Picture 38" descr="A picture containing text, clock&#10;&#10;Description automatically generated">
            <a:extLst>
              <a:ext uri="{FF2B5EF4-FFF2-40B4-BE49-F238E27FC236}">
                <a16:creationId xmlns:a16="http://schemas.microsoft.com/office/drawing/2014/main" id="{D2007A5D-59FD-5000-2157-1F0D158FBA75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9982" y="132009"/>
            <a:ext cx="1749180" cy="635301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3274F222-5E3A-0E4B-5B00-B5EC05A9B0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92889" y="2972332"/>
            <a:ext cx="829057" cy="2116647"/>
          </a:xfrm>
          <a:prstGeom prst="rect">
            <a:avLst/>
          </a:prstGeom>
        </p:spPr>
      </p:pic>
      <p:sp>
        <p:nvSpPr>
          <p:cNvPr id="446" name="Rectangle"/>
          <p:cNvSpPr/>
          <p:nvPr/>
        </p:nvSpPr>
        <p:spPr>
          <a:xfrm>
            <a:off x="-781" y="3549471"/>
            <a:ext cx="2397486" cy="1539507"/>
          </a:xfrm>
          <a:prstGeom prst="rect">
            <a:avLst/>
          </a:prstGeom>
          <a:solidFill>
            <a:schemeClr val="accent2"/>
          </a:solidFill>
          <a:ln w="12700">
            <a:miter lim="400000"/>
          </a:ln>
        </p:spPr>
        <p:txBody>
          <a:bodyPr lIns="22860" rIns="2286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300">
                <a:solidFill>
                  <a:srgbClr val="FFFFFF"/>
                </a:solidFill>
                <a:latin typeface="+mn-lt"/>
                <a:ea typeface="+mn-ea"/>
                <a:cs typeface="+mn-cs"/>
                <a:sym typeface="Lato Light"/>
              </a:defRPr>
            </a:pPr>
            <a:endParaRPr kumimoji="0" sz="31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455" name="Circle"/>
          <p:cNvSpPr/>
          <p:nvPr/>
        </p:nvSpPr>
        <p:spPr>
          <a:xfrm>
            <a:off x="-2064025" y="2362200"/>
            <a:ext cx="3584145" cy="3784120"/>
          </a:xfrm>
          <a:prstGeom prst="ellipse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22860" rIns="2286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500">
                <a:latin typeface="+mn-lt"/>
                <a:ea typeface="+mn-ea"/>
                <a:cs typeface="+mn-cs"/>
                <a:sym typeface="Lato Light"/>
              </a:defRPr>
            </a:pPr>
            <a:endParaRPr kumimoji="0" sz="3250" b="0" i="0" u="none" strike="noStrike" kern="120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456" name="Shape"/>
          <p:cNvSpPr/>
          <p:nvPr/>
        </p:nvSpPr>
        <p:spPr>
          <a:xfrm>
            <a:off x="-27203" y="2058062"/>
            <a:ext cx="2049339" cy="432572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90" h="21595" extrusionOk="0">
                <a:moveTo>
                  <a:pt x="15" y="8762"/>
                </a:moveTo>
                <a:cubicBezTo>
                  <a:pt x="2260" y="8760"/>
                  <a:pt x="4074" y="9666"/>
                  <a:pt x="4078" y="10787"/>
                </a:cubicBezTo>
                <a:cubicBezTo>
                  <a:pt x="4081" y="11910"/>
                  <a:pt x="2267" y="12823"/>
                  <a:pt x="18" y="12823"/>
                </a:cubicBezTo>
                <a:close/>
                <a:moveTo>
                  <a:pt x="0" y="4407"/>
                </a:moveTo>
                <a:cubicBezTo>
                  <a:pt x="7040" y="4404"/>
                  <a:pt x="12781" y="7268"/>
                  <a:pt x="12785" y="10792"/>
                </a:cubicBezTo>
                <a:cubicBezTo>
                  <a:pt x="12788" y="14312"/>
                  <a:pt x="7061" y="17185"/>
                  <a:pt x="17" y="17186"/>
                </a:cubicBezTo>
                <a:lnTo>
                  <a:pt x="14" y="14731"/>
                </a:lnTo>
                <a:cubicBezTo>
                  <a:pt x="4360" y="14730"/>
                  <a:pt x="7882" y="12966"/>
                  <a:pt x="7878" y="10794"/>
                </a:cubicBezTo>
                <a:cubicBezTo>
                  <a:pt x="7872" y="8619"/>
                  <a:pt x="4350" y="6857"/>
                  <a:pt x="3" y="6859"/>
                </a:cubicBezTo>
                <a:close/>
                <a:moveTo>
                  <a:pt x="0" y="0"/>
                </a:moveTo>
                <a:cubicBezTo>
                  <a:pt x="11899" y="-5"/>
                  <a:pt x="21580" y="4835"/>
                  <a:pt x="21590" y="10790"/>
                </a:cubicBezTo>
                <a:cubicBezTo>
                  <a:pt x="21600" y="16743"/>
                  <a:pt x="11930" y="21592"/>
                  <a:pt x="31" y="21595"/>
                </a:cubicBezTo>
                <a:lnTo>
                  <a:pt x="24" y="19140"/>
                </a:lnTo>
                <a:cubicBezTo>
                  <a:pt x="9219" y="19137"/>
                  <a:pt x="16695" y="15392"/>
                  <a:pt x="16688" y="10793"/>
                </a:cubicBezTo>
                <a:cubicBezTo>
                  <a:pt x="16678" y="6189"/>
                  <a:pt x="9196" y="2448"/>
                  <a:pt x="0" y="2451"/>
                </a:cubicBezTo>
                <a:close/>
              </a:path>
            </a:pathLst>
          </a:custGeom>
          <a:solidFill>
            <a:srgbClr val="25733A"/>
          </a:solidFill>
          <a:ln w="12700">
            <a:miter lim="400000"/>
          </a:ln>
        </p:spPr>
        <p:txBody>
          <a:bodyPr lIns="22860" rIns="2286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500">
                <a:latin typeface="+mn-lt"/>
                <a:ea typeface="+mn-ea"/>
                <a:cs typeface="+mn-cs"/>
                <a:sym typeface="Lato Light"/>
              </a:defRPr>
            </a:pPr>
            <a:endParaRPr kumimoji="0" sz="3250" b="0" i="0" u="none" strike="noStrike" kern="120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88B45CEF-833A-4F00-A4B1-CC708F2C0ED0}"/>
              </a:ext>
            </a:extLst>
          </p:cNvPr>
          <p:cNvSpPr txBox="1">
            <a:spLocks/>
          </p:cNvSpPr>
          <p:nvPr/>
        </p:nvSpPr>
        <p:spPr>
          <a:xfrm>
            <a:off x="7433" y="8368"/>
            <a:ext cx="9581746" cy="836558"/>
          </a:xfrm>
          <a:prstGeom prst="rect">
            <a:avLst/>
          </a:prstGeom>
          <a:gradFill>
            <a:gsLst>
              <a:gs pos="0">
                <a:srgbClr val="5B9BD5">
                  <a:lumMod val="75000"/>
                </a:srgbClr>
              </a:gs>
              <a:gs pos="74000">
                <a:srgbClr val="4472C4">
                  <a:lumMod val="45000"/>
                  <a:lumOff val="55000"/>
                </a:srgbClr>
              </a:gs>
              <a:gs pos="83000">
                <a:srgbClr val="4472C4">
                  <a:lumMod val="45000"/>
                  <a:lumOff val="55000"/>
                </a:srgbClr>
              </a:gs>
              <a:gs pos="100000">
                <a:srgbClr val="4472C4">
                  <a:lumMod val="30000"/>
                  <a:lumOff val="70000"/>
                </a:srgbClr>
              </a:gs>
            </a:gsLst>
            <a:lin ang="5400000" scaled="1"/>
          </a:gra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altLang="ja-JP" sz="4000" b="1" i="0" u="none" strike="noStrike" kern="1200" cap="none" spc="0" normalizeH="0" baseline="0" noProof="0">
                <a:ln>
                  <a:noFill/>
                </a:ln>
                <a:solidFill>
                  <a:srgbClr val="1C1C1C"/>
                </a:solidFill>
                <a:effectLst/>
                <a:uLnTx/>
                <a:uFillTx/>
                <a:latin typeface="TH SarabunPSK" panose="020B0500040200020003" pitchFamily="34" charset="-34"/>
                <a:ea typeface="Lato Light"/>
                <a:cs typeface="TH SarabunPSK" panose="020B0500040200020003" pitchFamily="34" charset="-34"/>
              </a:rPr>
              <a:t>ขอบเขตการสนับสนุนโครงการ</a:t>
            </a:r>
            <a:r>
              <a:rPr kumimoji="0" lang="th-TH" sz="4000" b="1" i="0" u="none" strike="noStrike" kern="1200" cap="none" spc="0" normalizeH="0" baseline="0" noProof="0">
                <a:ln>
                  <a:noFill/>
                </a:ln>
                <a:solidFill>
                  <a:srgbClr val="1C1C1C"/>
                </a:solidFill>
                <a:effectLst/>
                <a:uLnTx/>
                <a:uFillTx/>
                <a:latin typeface="TH SarabunPSK" panose="020B0500040200020003" pitchFamily="34" charset="-34"/>
                <a:cs typeface="TH SarabunPSK" panose="020B0500040200020003" pitchFamily="34" charset="-34"/>
                <a:sym typeface="DB Helvethaica X 35 Thin"/>
              </a:rPr>
              <a:t>ด้านผลิตยา สารสกัดจากสมุนไพร </a:t>
            </a:r>
            <a:endParaRPr kumimoji="0" lang="th-TH" altLang="ja-JP" sz="4000" b="1" i="0" u="none" strike="noStrike" kern="1200" cap="none" spc="0" normalizeH="0" baseline="0" noProof="0">
              <a:ln>
                <a:noFill/>
              </a:ln>
              <a:solidFill>
                <a:srgbClr val="1C1C1C"/>
              </a:solidFill>
              <a:effectLst/>
              <a:uLnTx/>
              <a:uFillTx/>
              <a:latin typeface="TH SarabunPSK" panose="020B0500040200020003" pitchFamily="34" charset="-34"/>
              <a:ea typeface="Lato Light"/>
              <a:cs typeface="TH SarabunPSK" panose="020B0500040200020003" pitchFamily="34" charset="-34"/>
            </a:endParaRPr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B21CF87-2729-4727-A1EC-EF21888381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36B3CEE-D4CD-41E7-8DC1-28F70603BF9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4" name="Title 6">
            <a:extLst>
              <a:ext uri="{FF2B5EF4-FFF2-40B4-BE49-F238E27FC236}">
                <a16:creationId xmlns:a16="http://schemas.microsoft.com/office/drawing/2014/main" id="{5601CBFA-BFD9-42BE-878E-A85C32E0E565}"/>
              </a:ext>
            </a:extLst>
          </p:cNvPr>
          <p:cNvSpPr txBox="1">
            <a:spLocks/>
          </p:cNvSpPr>
          <p:nvPr/>
        </p:nvSpPr>
        <p:spPr>
          <a:xfrm>
            <a:off x="75904" y="168606"/>
            <a:ext cx="1419012" cy="585353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400" b="1" i="0" u="none" strike="noStrike" kern="1200" cap="none" spc="10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Levenim MT" panose="02010502060101010101" pitchFamily="2" charset="-79"/>
                <a:ea typeface="맑은 고딕" panose="020B0503020000020004" pitchFamily="34" charset="-127"/>
                <a:cs typeface="Levenim MT" panose="02010502060101010101" pitchFamily="2" charset="-79"/>
              </a:rPr>
              <a:t>Vision</a:t>
            </a:r>
            <a:endParaRPr kumimoji="0" lang="ko-KR" altLang="en-US" sz="2400" b="1" i="0" u="none" strike="noStrike" kern="1200" cap="none" spc="10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Levenim MT" panose="02010502060101010101" pitchFamily="2" charset="-79"/>
              <a:ea typeface="맑은 고딕" panose="020B0503020000020004" pitchFamily="34" charset="-127"/>
              <a:cs typeface="Levenim MT" panose="02010502060101010101" pitchFamily="2" charset="-79"/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AE430F7C-F833-442A-9D97-650911515F0A}"/>
              </a:ext>
            </a:extLst>
          </p:cNvPr>
          <p:cNvSpPr/>
          <p:nvPr/>
        </p:nvSpPr>
        <p:spPr>
          <a:xfrm>
            <a:off x="1025668" y="163593"/>
            <a:ext cx="9958402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2800" b="1" i="0" u="none" strike="noStrike" kern="1200" cap="none" spc="10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H Sarabun New"/>
                <a:ea typeface="+mn-ea"/>
                <a:cs typeface="Levenim MT" panose="02010502060101010101" pitchFamily="2" charset="-79"/>
              </a:rPr>
              <a:t> </a:t>
            </a:r>
            <a:r>
              <a:rPr kumimoji="0" lang="en-US" sz="2800" b="1" i="0" u="none" strike="noStrike" kern="1200" cap="none" spc="10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H Sarabun New"/>
                <a:ea typeface="+mn-ea"/>
                <a:cs typeface="Levenim MT" panose="02010502060101010101" pitchFamily="2" charset="-79"/>
              </a:rPr>
              <a:t>Life science industry becomes top ten economy with equitable access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10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H Sarabun New"/>
              <a:ea typeface="+mn-ea"/>
              <a:cs typeface="Levenim MT" panose="02010502060101010101" pitchFamily="2" charset="-79"/>
            </a:endParaRPr>
          </a:p>
        </p:txBody>
      </p:sp>
      <p:grpSp>
        <p:nvGrpSpPr>
          <p:cNvPr id="49" name="Group 48">
            <a:extLst>
              <a:ext uri="{FF2B5EF4-FFF2-40B4-BE49-F238E27FC236}">
                <a16:creationId xmlns:a16="http://schemas.microsoft.com/office/drawing/2014/main" id="{32453263-DC77-4C37-A501-D921FE8D886F}"/>
              </a:ext>
            </a:extLst>
          </p:cNvPr>
          <p:cNvGrpSpPr/>
          <p:nvPr/>
        </p:nvGrpSpPr>
        <p:grpSpPr>
          <a:xfrm>
            <a:off x="5119172" y="1336905"/>
            <a:ext cx="4571667" cy="1784241"/>
            <a:chOff x="2600905" y="3779855"/>
            <a:chExt cx="2218064" cy="3053152"/>
          </a:xfrm>
        </p:grpSpPr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198C3BF0-6ACA-459B-8E9B-F5D8E18258EB}"/>
                </a:ext>
              </a:extLst>
            </p:cNvPr>
            <p:cNvSpPr/>
            <p:nvPr/>
          </p:nvSpPr>
          <p:spPr>
            <a:xfrm>
              <a:off x="2600906" y="3779855"/>
              <a:ext cx="2218063" cy="951425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96838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100" normalizeH="0" baseline="0" noProof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A</a:t>
              </a:r>
              <a:r>
                <a:rPr kumimoji="0" lang="en-US" sz="1800" b="0" i="0" u="none" strike="noStrike" kern="1200" cap="none" spc="10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ccelerating innovations</a:t>
              </a:r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CF1D64CD-81E5-4FC4-98F3-4A9D92B730C9}"/>
                </a:ext>
              </a:extLst>
            </p:cNvPr>
            <p:cNvSpPr/>
            <p:nvPr/>
          </p:nvSpPr>
          <p:spPr>
            <a:xfrm>
              <a:off x="2600905" y="4796565"/>
              <a:ext cx="2218062" cy="977091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96838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100" normalizeH="0" baseline="0" noProof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B</a:t>
              </a:r>
              <a:r>
                <a:rPr kumimoji="0" lang="en-US" sz="1800" b="0" i="0" u="none" strike="noStrike" kern="1200" cap="none" spc="10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uilding conducive ecosystems</a:t>
              </a:r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9B71BC82-80B8-48D6-B281-A704E3C5E490}"/>
                </a:ext>
              </a:extLst>
            </p:cNvPr>
            <p:cNvSpPr/>
            <p:nvPr/>
          </p:nvSpPr>
          <p:spPr>
            <a:xfrm>
              <a:off x="2600905" y="5836874"/>
              <a:ext cx="2218062" cy="996133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96838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100" normalizeH="0" baseline="0" noProof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C</a:t>
              </a:r>
              <a:r>
                <a:rPr kumimoji="0" lang="en-US" sz="1800" b="0" i="0" u="none" strike="noStrike" kern="1200" cap="none" spc="10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atalyzing &amp; connecting partners</a:t>
              </a:r>
            </a:p>
          </p:txBody>
        </p:sp>
      </p:grpSp>
      <p:sp>
        <p:nvSpPr>
          <p:cNvPr id="56" name="TextBox 55">
            <a:extLst>
              <a:ext uri="{FF2B5EF4-FFF2-40B4-BE49-F238E27FC236}">
                <a16:creationId xmlns:a16="http://schemas.microsoft.com/office/drawing/2014/main" id="{7A6F9B50-3C10-4D26-95A2-AF3AAD34E8E4}"/>
              </a:ext>
            </a:extLst>
          </p:cNvPr>
          <p:cNvSpPr txBox="1"/>
          <p:nvPr/>
        </p:nvSpPr>
        <p:spPr>
          <a:xfrm>
            <a:off x="163616" y="1326716"/>
            <a:ext cx="1499439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10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Levenim MT" panose="02010502060101010101" pitchFamily="2" charset="-79"/>
                <a:ea typeface="Cambria" panose="02040503050406030204" pitchFamily="18" charset="0"/>
                <a:cs typeface="Levenim MT" panose="02010502060101010101" pitchFamily="2" charset="-79"/>
              </a:rPr>
              <a:t>Mission</a:t>
            </a:r>
          </a:p>
        </p:txBody>
      </p:sp>
      <p:grpSp>
        <p:nvGrpSpPr>
          <p:cNvPr id="67" name="Group 66">
            <a:extLst>
              <a:ext uri="{FF2B5EF4-FFF2-40B4-BE49-F238E27FC236}">
                <a16:creationId xmlns:a16="http://schemas.microsoft.com/office/drawing/2014/main" id="{5CB882BD-DD38-4D83-8F81-2EE7A37DD8D2}"/>
              </a:ext>
            </a:extLst>
          </p:cNvPr>
          <p:cNvGrpSpPr/>
          <p:nvPr/>
        </p:nvGrpSpPr>
        <p:grpSpPr>
          <a:xfrm>
            <a:off x="2335138" y="1209389"/>
            <a:ext cx="2363103" cy="1888064"/>
            <a:chOff x="1017757" y="1218256"/>
            <a:chExt cx="3052655" cy="2061548"/>
          </a:xfrm>
        </p:grpSpPr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B8EF8A7E-2DF8-4624-8D31-3C4C8BF6F411}"/>
                </a:ext>
              </a:extLst>
            </p:cNvPr>
            <p:cNvGrpSpPr/>
            <p:nvPr/>
          </p:nvGrpSpPr>
          <p:grpSpPr>
            <a:xfrm>
              <a:off x="1017757" y="1218256"/>
              <a:ext cx="3052655" cy="2061548"/>
              <a:chOff x="303863" y="2245385"/>
              <a:chExt cx="3744416" cy="3306604"/>
            </a:xfrm>
          </p:grpSpPr>
          <p:grpSp>
            <p:nvGrpSpPr>
              <p:cNvPr id="58" name="Group 57">
                <a:extLst>
                  <a:ext uri="{FF2B5EF4-FFF2-40B4-BE49-F238E27FC236}">
                    <a16:creationId xmlns:a16="http://schemas.microsoft.com/office/drawing/2014/main" id="{F867B6DA-8696-4BE3-95AF-F7DB7845136D}"/>
                  </a:ext>
                </a:extLst>
              </p:cNvPr>
              <p:cNvGrpSpPr/>
              <p:nvPr/>
            </p:nvGrpSpPr>
            <p:grpSpPr>
              <a:xfrm>
                <a:off x="303863" y="2245385"/>
                <a:ext cx="3744416" cy="3306604"/>
                <a:chOff x="2166950" y="1239188"/>
                <a:chExt cx="3298100" cy="3348192"/>
              </a:xfrm>
            </p:grpSpPr>
            <p:sp>
              <p:nvSpPr>
                <p:cNvPr id="62" name="Flowchart: Extract 61">
                  <a:extLst>
                    <a:ext uri="{FF2B5EF4-FFF2-40B4-BE49-F238E27FC236}">
                      <a16:creationId xmlns:a16="http://schemas.microsoft.com/office/drawing/2014/main" id="{A5FACAEA-6458-4009-AC58-2A523778DD7C}"/>
                    </a:ext>
                  </a:extLst>
                </p:cNvPr>
                <p:cNvSpPr/>
                <p:nvPr/>
              </p:nvSpPr>
              <p:spPr>
                <a:xfrm>
                  <a:off x="3006000" y="1239188"/>
                  <a:ext cx="1620000" cy="1620000"/>
                </a:xfrm>
                <a:prstGeom prst="flowChartExtract">
                  <a:avLst/>
                </a:prstGeom>
                <a:solidFill>
                  <a:srgbClr val="0070C0"/>
                </a:solidFill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rtl="0" eaLnBrk="1" fontAlgn="auto" latinLnBrk="1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Levenim MT" panose="02010502060101010101" pitchFamily="2" charset="-79"/>
                    <a:ea typeface="맑은 고딕" panose="020B0503020000020004" pitchFamily="34" charset="-127"/>
                    <a:cs typeface="Levenim MT" panose="02010502060101010101" pitchFamily="2" charset="-79"/>
                  </a:endParaRPr>
                </a:p>
              </p:txBody>
            </p:sp>
            <p:sp>
              <p:nvSpPr>
                <p:cNvPr id="63" name="Flowchart: Extract 62">
                  <a:extLst>
                    <a:ext uri="{FF2B5EF4-FFF2-40B4-BE49-F238E27FC236}">
                      <a16:creationId xmlns:a16="http://schemas.microsoft.com/office/drawing/2014/main" id="{54E9F218-ACB9-4FDF-B1B9-734A96A4F33B}"/>
                    </a:ext>
                  </a:extLst>
                </p:cNvPr>
                <p:cNvSpPr/>
                <p:nvPr/>
              </p:nvSpPr>
              <p:spPr>
                <a:xfrm>
                  <a:off x="2166950" y="2967380"/>
                  <a:ext cx="1620000" cy="1620000"/>
                </a:xfrm>
                <a:prstGeom prst="flowChartExtract">
                  <a:avLst/>
                </a:prstGeom>
                <a:solidFill>
                  <a:schemeClr val="accent2">
                    <a:lumMod val="75000"/>
                  </a:schemeClr>
                </a:solidFill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rtl="0" eaLnBrk="1" fontAlgn="auto" latinLnBrk="1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Levenim MT" panose="02010502060101010101" pitchFamily="2" charset="-79"/>
                    <a:ea typeface="맑은 고딕" panose="020B0503020000020004" pitchFamily="34" charset="-127"/>
                    <a:cs typeface="Levenim MT" panose="02010502060101010101" pitchFamily="2" charset="-79"/>
                  </a:endParaRPr>
                </a:p>
              </p:txBody>
            </p:sp>
            <p:sp>
              <p:nvSpPr>
                <p:cNvPr id="64" name="Flowchart: Extract 63">
                  <a:extLst>
                    <a:ext uri="{FF2B5EF4-FFF2-40B4-BE49-F238E27FC236}">
                      <a16:creationId xmlns:a16="http://schemas.microsoft.com/office/drawing/2014/main" id="{4D7393B2-C6E5-4A4F-89C1-C1E6218E321D}"/>
                    </a:ext>
                  </a:extLst>
                </p:cNvPr>
                <p:cNvSpPr/>
                <p:nvPr/>
              </p:nvSpPr>
              <p:spPr>
                <a:xfrm>
                  <a:off x="3845050" y="2967380"/>
                  <a:ext cx="1620000" cy="1620000"/>
                </a:xfrm>
                <a:prstGeom prst="flowChartExtract">
                  <a:avLst/>
                </a:prstGeom>
                <a:solidFill>
                  <a:schemeClr val="accent6"/>
                </a:solidFill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rtl="0" eaLnBrk="1" fontAlgn="auto" latinLnBrk="1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Levenim MT" panose="02010502060101010101" pitchFamily="2" charset="-79"/>
                    <a:ea typeface="맑은 고딕" panose="020B0503020000020004" pitchFamily="34" charset="-127"/>
                    <a:cs typeface="Levenim MT" panose="02010502060101010101" pitchFamily="2" charset="-79"/>
                  </a:endParaRPr>
                </a:p>
              </p:txBody>
            </p:sp>
            <p:sp>
              <p:nvSpPr>
                <p:cNvPr id="65" name="Flowchart: Merge 64">
                  <a:extLst>
                    <a:ext uri="{FF2B5EF4-FFF2-40B4-BE49-F238E27FC236}">
                      <a16:creationId xmlns:a16="http://schemas.microsoft.com/office/drawing/2014/main" id="{B0BF99A9-2FE7-4BA4-B08D-A1697EF4390B}"/>
                    </a:ext>
                  </a:extLst>
                </p:cNvPr>
                <p:cNvSpPr/>
                <p:nvPr/>
              </p:nvSpPr>
              <p:spPr>
                <a:xfrm>
                  <a:off x="3060000" y="2959989"/>
                  <a:ext cx="1512000" cy="1512000"/>
                </a:xfrm>
                <a:prstGeom prst="flowChartMerge">
                  <a:avLst/>
                </a:prstGeom>
                <a:solidFill>
                  <a:sysClr val="window" lastClr="FFFFFF">
                    <a:lumMod val="75000"/>
                  </a:sysClr>
                </a:solidFill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rtl="0" eaLnBrk="1" fontAlgn="auto" latinLnBrk="1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Levenim MT" panose="02010502060101010101" pitchFamily="2" charset="-79"/>
                    <a:ea typeface="맑은 고딕" panose="020B0503020000020004" pitchFamily="34" charset="-127"/>
                    <a:cs typeface="Levenim MT" panose="02010502060101010101" pitchFamily="2" charset="-79"/>
                  </a:endParaRPr>
                </a:p>
              </p:txBody>
            </p:sp>
          </p:grpSp>
          <p:sp>
            <p:nvSpPr>
              <p:cNvPr id="59" name="Rectangle 58">
                <a:extLst>
                  <a:ext uri="{FF2B5EF4-FFF2-40B4-BE49-F238E27FC236}">
                    <a16:creationId xmlns:a16="http://schemas.microsoft.com/office/drawing/2014/main" id="{F7D5C3D2-7BBA-482C-8C68-E452FB413813}"/>
                  </a:ext>
                </a:extLst>
              </p:cNvPr>
              <p:cNvSpPr/>
              <p:nvPr/>
            </p:nvSpPr>
            <p:spPr>
              <a:xfrm>
                <a:off x="1967224" y="2841211"/>
                <a:ext cx="417691" cy="607525"/>
              </a:xfrm>
              <a:prstGeom prst="rect">
                <a:avLst/>
              </a:prstGeom>
            </p:spPr>
            <p:txBody>
              <a:bodyPr wrap="square" anchor="ctr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1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Levenim MT" panose="02010502060101010101" pitchFamily="2" charset="-79"/>
                    <a:ea typeface="+mn-ea"/>
                    <a:cs typeface="Levenim MT" panose="02010502060101010101" pitchFamily="2" charset="-79"/>
                  </a:rPr>
                  <a:t>A</a:t>
                </a:r>
              </a:p>
            </p:txBody>
          </p:sp>
          <p:sp>
            <p:nvSpPr>
              <p:cNvPr id="60" name="Rectangle 59">
                <a:extLst>
                  <a:ext uri="{FF2B5EF4-FFF2-40B4-BE49-F238E27FC236}">
                    <a16:creationId xmlns:a16="http://schemas.microsoft.com/office/drawing/2014/main" id="{33500422-9B4F-4148-8DA9-721431010A9A}"/>
                  </a:ext>
                </a:extLst>
              </p:cNvPr>
              <p:cNvSpPr/>
              <p:nvPr/>
            </p:nvSpPr>
            <p:spPr>
              <a:xfrm>
                <a:off x="1016078" y="4609403"/>
                <a:ext cx="423514" cy="584775"/>
              </a:xfrm>
              <a:prstGeom prst="rect">
                <a:avLst/>
              </a:prstGeom>
            </p:spPr>
            <p:txBody>
              <a:bodyPr wrap="none" anchor="ctr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1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Levenim MT" panose="02010502060101010101" pitchFamily="2" charset="-79"/>
                    <a:ea typeface="+mn-ea"/>
                    <a:cs typeface="Levenim MT" panose="02010502060101010101" pitchFamily="2" charset="-79"/>
                  </a:rPr>
                  <a:t>B</a:t>
                </a:r>
              </a:p>
            </p:txBody>
          </p:sp>
          <p:sp>
            <p:nvSpPr>
              <p:cNvPr id="61" name="Rectangle 60">
                <a:extLst>
                  <a:ext uri="{FF2B5EF4-FFF2-40B4-BE49-F238E27FC236}">
                    <a16:creationId xmlns:a16="http://schemas.microsoft.com/office/drawing/2014/main" id="{CAB614C5-3057-48FD-934A-68D343CCDA7A}"/>
                  </a:ext>
                </a:extLst>
              </p:cNvPr>
              <p:cNvSpPr/>
              <p:nvPr/>
            </p:nvSpPr>
            <p:spPr>
              <a:xfrm>
                <a:off x="2876032" y="4459663"/>
                <a:ext cx="505267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1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Levenim MT" panose="02010502060101010101" pitchFamily="2" charset="-79"/>
                    <a:ea typeface="+mn-ea"/>
                    <a:cs typeface="Levenim MT" panose="02010502060101010101" pitchFamily="2" charset="-79"/>
                  </a:rPr>
                  <a:t>C</a:t>
                </a:r>
              </a:p>
            </p:txBody>
          </p:sp>
        </p:grpSp>
        <p:sp>
          <p:nvSpPr>
            <p:cNvPr id="57" name="Oval 21">
              <a:extLst>
                <a:ext uri="{FF2B5EF4-FFF2-40B4-BE49-F238E27FC236}">
                  <a16:creationId xmlns:a16="http://schemas.microsoft.com/office/drawing/2014/main" id="{ED40725F-1B40-48BB-B71D-A8E941975DA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196480" y="2353635"/>
              <a:ext cx="673578" cy="519419"/>
            </a:xfrm>
            <a:custGeom>
              <a:avLst/>
              <a:gdLst/>
              <a:ahLst/>
              <a:cxnLst/>
              <a:rect l="l" t="t" r="r" b="b"/>
              <a:pathLst>
                <a:path w="1652142" h="1665940">
                  <a:moveTo>
                    <a:pt x="898689" y="548008"/>
                  </a:moveTo>
                  <a:cubicBezTo>
                    <a:pt x="737950" y="504938"/>
                    <a:pt x="572731" y="600328"/>
                    <a:pt x="529661" y="761066"/>
                  </a:cubicBezTo>
                  <a:cubicBezTo>
                    <a:pt x="486591" y="921805"/>
                    <a:pt x="581980" y="1087025"/>
                    <a:pt x="742719" y="1130094"/>
                  </a:cubicBezTo>
                  <a:cubicBezTo>
                    <a:pt x="903458" y="1173164"/>
                    <a:pt x="1068677" y="1077775"/>
                    <a:pt x="1111747" y="917036"/>
                  </a:cubicBezTo>
                  <a:cubicBezTo>
                    <a:pt x="1154817" y="756297"/>
                    <a:pt x="1059428" y="591077"/>
                    <a:pt x="898689" y="548008"/>
                  </a:cubicBezTo>
                  <a:close/>
                  <a:moveTo>
                    <a:pt x="952303" y="347916"/>
                  </a:moveTo>
                  <a:cubicBezTo>
                    <a:pt x="1223549" y="420596"/>
                    <a:pt x="1384519" y="699404"/>
                    <a:pt x="1311839" y="970650"/>
                  </a:cubicBezTo>
                  <a:cubicBezTo>
                    <a:pt x="1239159" y="1241896"/>
                    <a:pt x="960351" y="1402866"/>
                    <a:pt x="689105" y="1330186"/>
                  </a:cubicBezTo>
                  <a:cubicBezTo>
                    <a:pt x="417859" y="1257506"/>
                    <a:pt x="256889" y="978698"/>
                    <a:pt x="329569" y="707451"/>
                  </a:cubicBezTo>
                  <a:cubicBezTo>
                    <a:pt x="402249" y="436205"/>
                    <a:pt x="681057" y="275235"/>
                    <a:pt x="952303" y="347916"/>
                  </a:cubicBezTo>
                  <a:close/>
                  <a:moveTo>
                    <a:pt x="971799" y="275155"/>
                  </a:moveTo>
                  <a:cubicBezTo>
                    <a:pt x="660368" y="191707"/>
                    <a:pt x="340256" y="376524"/>
                    <a:pt x="256808" y="687955"/>
                  </a:cubicBezTo>
                  <a:cubicBezTo>
                    <a:pt x="173361" y="999387"/>
                    <a:pt x="358178" y="1319499"/>
                    <a:pt x="669609" y="1402947"/>
                  </a:cubicBezTo>
                  <a:cubicBezTo>
                    <a:pt x="981040" y="1486395"/>
                    <a:pt x="1301152" y="1301577"/>
                    <a:pt x="1384600" y="990146"/>
                  </a:cubicBezTo>
                  <a:cubicBezTo>
                    <a:pt x="1468047" y="678715"/>
                    <a:pt x="1283230" y="358603"/>
                    <a:pt x="971799" y="275155"/>
                  </a:cubicBezTo>
                  <a:close/>
                  <a:moveTo>
                    <a:pt x="1652142" y="394531"/>
                  </a:moveTo>
                  <a:lnTo>
                    <a:pt x="1649662" y="403784"/>
                  </a:lnTo>
                  <a:lnTo>
                    <a:pt x="1647140" y="399895"/>
                  </a:lnTo>
                  <a:close/>
                  <a:moveTo>
                    <a:pt x="1158157" y="65026"/>
                  </a:moveTo>
                  <a:lnTo>
                    <a:pt x="1154679" y="271718"/>
                  </a:lnTo>
                  <a:lnTo>
                    <a:pt x="1148331" y="270017"/>
                  </a:lnTo>
                  <a:cubicBezTo>
                    <a:pt x="1200055" y="299127"/>
                    <a:pt x="1246804" y="334821"/>
                    <a:pt x="1286346" y="377149"/>
                  </a:cubicBezTo>
                  <a:lnTo>
                    <a:pt x="1470353" y="331395"/>
                  </a:lnTo>
                  <a:lnTo>
                    <a:pt x="1588305" y="553229"/>
                  </a:lnTo>
                  <a:lnTo>
                    <a:pt x="1457194" y="671432"/>
                  </a:lnTo>
                  <a:cubicBezTo>
                    <a:pt x="1473630" y="731297"/>
                    <a:pt x="1481376" y="793983"/>
                    <a:pt x="1478595" y="857704"/>
                  </a:cubicBezTo>
                  <a:lnTo>
                    <a:pt x="1642362" y="948616"/>
                  </a:lnTo>
                  <a:lnTo>
                    <a:pt x="1577335" y="1191298"/>
                  </a:lnTo>
                  <a:lnTo>
                    <a:pt x="1378614" y="1187955"/>
                  </a:lnTo>
                  <a:cubicBezTo>
                    <a:pt x="1353489" y="1229936"/>
                    <a:pt x="1323048" y="1267799"/>
                    <a:pt x="1288939" y="1301599"/>
                  </a:cubicBezTo>
                  <a:lnTo>
                    <a:pt x="1354201" y="1471932"/>
                  </a:lnTo>
                  <a:lnTo>
                    <a:pt x="1148396" y="1616039"/>
                  </a:lnTo>
                  <a:lnTo>
                    <a:pt x="992294" y="1480516"/>
                  </a:lnTo>
                  <a:lnTo>
                    <a:pt x="1011291" y="1467215"/>
                  </a:lnTo>
                  <a:cubicBezTo>
                    <a:pt x="951500" y="1486565"/>
                    <a:pt x="888271" y="1495869"/>
                    <a:pt x="823805" y="1495510"/>
                  </a:cubicBezTo>
                  <a:lnTo>
                    <a:pt x="729193" y="1665940"/>
                  </a:lnTo>
                  <a:lnTo>
                    <a:pt x="486511" y="1600914"/>
                  </a:lnTo>
                  <a:lnTo>
                    <a:pt x="489790" y="1406012"/>
                  </a:lnTo>
                  <a:cubicBezTo>
                    <a:pt x="438364" y="1376702"/>
                    <a:pt x="391917" y="1340859"/>
                    <a:pt x="352658" y="1298452"/>
                  </a:cubicBezTo>
                  <a:lnTo>
                    <a:pt x="355803" y="1305197"/>
                  </a:lnTo>
                  <a:lnTo>
                    <a:pt x="152856" y="1344512"/>
                  </a:lnTo>
                  <a:lnTo>
                    <a:pt x="46675" y="1116809"/>
                  </a:lnTo>
                  <a:lnTo>
                    <a:pt x="183929" y="1005520"/>
                  </a:lnTo>
                  <a:cubicBezTo>
                    <a:pt x="169279" y="951824"/>
                    <a:pt x="161626" y="895865"/>
                    <a:pt x="161615" y="838915"/>
                  </a:cubicBezTo>
                  <a:lnTo>
                    <a:pt x="0" y="749197"/>
                  </a:lnTo>
                  <a:lnTo>
                    <a:pt x="65026" y="506515"/>
                  </a:lnTo>
                  <a:lnTo>
                    <a:pt x="250227" y="509630"/>
                  </a:lnTo>
                  <a:cubicBezTo>
                    <a:pt x="275353" y="465291"/>
                    <a:pt x="305693" y="424864"/>
                    <a:pt x="340015" y="388679"/>
                  </a:cubicBezTo>
                  <a:lnTo>
                    <a:pt x="277984" y="197357"/>
                  </a:lnTo>
                  <a:lnTo>
                    <a:pt x="491050" y="64219"/>
                  </a:lnTo>
                  <a:lnTo>
                    <a:pt x="639843" y="207726"/>
                  </a:lnTo>
                  <a:lnTo>
                    <a:pt x="638348" y="208660"/>
                  </a:lnTo>
                  <a:cubicBezTo>
                    <a:pt x="696840" y="190256"/>
                    <a:pt x="758594" y="181748"/>
                    <a:pt x="821488" y="182440"/>
                  </a:cubicBezTo>
                  <a:lnTo>
                    <a:pt x="815140" y="180739"/>
                  </a:lnTo>
                  <a:lnTo>
                    <a:pt x="915476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34" charset="-127"/>
                <a:cs typeface="+mn-cs"/>
              </a:endParaRPr>
            </a:p>
          </p:txBody>
        </p:sp>
      </p:grpSp>
      <p:grpSp>
        <p:nvGrpSpPr>
          <p:cNvPr id="68" name="Group 67">
            <a:extLst>
              <a:ext uri="{FF2B5EF4-FFF2-40B4-BE49-F238E27FC236}">
                <a16:creationId xmlns:a16="http://schemas.microsoft.com/office/drawing/2014/main" id="{11727B6D-23DD-44A4-AE5C-25C03DE283A6}"/>
              </a:ext>
            </a:extLst>
          </p:cNvPr>
          <p:cNvGrpSpPr/>
          <p:nvPr/>
        </p:nvGrpSpPr>
        <p:grpSpPr>
          <a:xfrm>
            <a:off x="438956" y="3695037"/>
            <a:ext cx="6341054" cy="2383800"/>
            <a:chOff x="1493517" y="1069854"/>
            <a:chExt cx="6086039" cy="3934648"/>
          </a:xfrm>
        </p:grpSpPr>
        <p:grpSp>
          <p:nvGrpSpPr>
            <p:cNvPr id="69" name="Group 68">
              <a:extLst>
                <a:ext uri="{FF2B5EF4-FFF2-40B4-BE49-F238E27FC236}">
                  <a16:creationId xmlns:a16="http://schemas.microsoft.com/office/drawing/2014/main" id="{5B2E53F3-40FC-4451-8EBC-EEBA047B88C2}"/>
                </a:ext>
              </a:extLst>
            </p:cNvPr>
            <p:cNvGrpSpPr/>
            <p:nvPr/>
          </p:nvGrpSpPr>
          <p:grpSpPr>
            <a:xfrm>
              <a:off x="1493517" y="1091415"/>
              <a:ext cx="6086039" cy="3904388"/>
              <a:chOff x="1995036" y="2398194"/>
              <a:chExt cx="6086039" cy="4235797"/>
            </a:xfrm>
            <a:solidFill>
              <a:schemeClr val="bg1">
                <a:lumMod val="95000"/>
              </a:schemeClr>
            </a:solidFill>
          </p:grpSpPr>
          <p:sp>
            <p:nvSpPr>
              <p:cNvPr id="76" name="Arc 75">
                <a:extLst>
                  <a:ext uri="{FF2B5EF4-FFF2-40B4-BE49-F238E27FC236}">
                    <a16:creationId xmlns:a16="http://schemas.microsoft.com/office/drawing/2014/main" id="{D8B96BE5-608B-46D9-9D2E-0752A083A80F}"/>
                  </a:ext>
                </a:extLst>
              </p:cNvPr>
              <p:cNvSpPr/>
              <p:nvPr/>
            </p:nvSpPr>
            <p:spPr>
              <a:xfrm flipH="1">
                <a:off x="4110924" y="2521669"/>
                <a:ext cx="3970151" cy="3970151"/>
              </a:xfrm>
              <a:prstGeom prst="arc">
                <a:avLst>
                  <a:gd name="adj1" fmla="val 16200000"/>
                  <a:gd name="adj2" fmla="val 5433205"/>
                </a:avLst>
              </a:prstGeom>
              <a:noFill/>
              <a:ln w="53975">
                <a:gradFill>
                  <a:gsLst>
                    <a:gs pos="82000">
                      <a:srgbClr val="D9D9D9"/>
                    </a:gs>
                    <a:gs pos="0">
                      <a:schemeClr val="bg1">
                        <a:lumMod val="85000"/>
                        <a:alpha val="0"/>
                      </a:schemeClr>
                    </a:gs>
                    <a:gs pos="20000">
                      <a:schemeClr val="bg1">
                        <a:lumMod val="85000"/>
                      </a:schemeClr>
                    </a:gs>
                    <a:gs pos="100000">
                      <a:schemeClr val="bg1">
                        <a:lumMod val="85000"/>
                        <a:alpha val="0"/>
                      </a:schemeClr>
                    </a:gs>
                  </a:gsLst>
                  <a:lin ang="54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7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7" name="Oval 76">
                <a:extLst>
                  <a:ext uri="{FF2B5EF4-FFF2-40B4-BE49-F238E27FC236}">
                    <a16:creationId xmlns:a16="http://schemas.microsoft.com/office/drawing/2014/main" id="{7644B766-1EA4-4E46-817F-EBBD5A5D015A}"/>
                  </a:ext>
                </a:extLst>
              </p:cNvPr>
              <p:cNvSpPr/>
              <p:nvPr/>
            </p:nvSpPr>
            <p:spPr>
              <a:xfrm flipH="1">
                <a:off x="5250587" y="2578634"/>
                <a:ext cx="216118" cy="216118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7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8" name="Oval 77">
                <a:extLst>
                  <a:ext uri="{FF2B5EF4-FFF2-40B4-BE49-F238E27FC236}">
                    <a16:creationId xmlns:a16="http://schemas.microsoft.com/office/drawing/2014/main" id="{608504A9-F6E9-4C99-AF74-2FA0B29F54B3}"/>
                  </a:ext>
                </a:extLst>
              </p:cNvPr>
              <p:cNvSpPr/>
              <p:nvPr/>
            </p:nvSpPr>
            <p:spPr>
              <a:xfrm flipH="1">
                <a:off x="3104186" y="2398194"/>
                <a:ext cx="549613" cy="54961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700" b="0" i="0" u="none" strike="noStrike" kern="1200" cap="none" spc="0" normalizeH="0" baseline="0" noProof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9" name="Oval 78">
                <a:extLst>
                  <a:ext uri="{FF2B5EF4-FFF2-40B4-BE49-F238E27FC236}">
                    <a16:creationId xmlns:a16="http://schemas.microsoft.com/office/drawing/2014/main" id="{5079B425-3B21-4BDC-883B-2A904C0C612A}"/>
                  </a:ext>
                </a:extLst>
              </p:cNvPr>
              <p:cNvSpPr/>
              <p:nvPr/>
            </p:nvSpPr>
            <p:spPr>
              <a:xfrm flipH="1">
                <a:off x="2291452" y="3330423"/>
                <a:ext cx="549613" cy="54961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700" b="0" i="0" u="none" strike="noStrike" kern="1200" cap="none" spc="0" normalizeH="0" baseline="0" noProof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0" name="Oval 79">
                <a:extLst>
                  <a:ext uri="{FF2B5EF4-FFF2-40B4-BE49-F238E27FC236}">
                    <a16:creationId xmlns:a16="http://schemas.microsoft.com/office/drawing/2014/main" id="{E2C75DE4-7E9A-4C21-A4EC-C1A4862C8F2B}"/>
                  </a:ext>
                </a:extLst>
              </p:cNvPr>
              <p:cNvSpPr/>
              <p:nvPr/>
            </p:nvSpPr>
            <p:spPr>
              <a:xfrm flipH="1">
                <a:off x="2291451" y="5177513"/>
                <a:ext cx="549613" cy="54961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700" b="0" i="0" u="none" strike="noStrike" kern="1200" cap="none" spc="0" normalizeH="0" baseline="0" noProof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1" name="Oval 80">
                <a:extLst>
                  <a:ext uri="{FF2B5EF4-FFF2-40B4-BE49-F238E27FC236}">
                    <a16:creationId xmlns:a16="http://schemas.microsoft.com/office/drawing/2014/main" id="{39AA66E3-4991-44D2-9047-A70F7407E469}"/>
                  </a:ext>
                </a:extLst>
              </p:cNvPr>
              <p:cNvSpPr/>
              <p:nvPr/>
            </p:nvSpPr>
            <p:spPr>
              <a:xfrm flipH="1">
                <a:off x="4221531" y="3496758"/>
                <a:ext cx="216118" cy="216118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7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2" name="Oval 81">
                <a:extLst>
                  <a:ext uri="{FF2B5EF4-FFF2-40B4-BE49-F238E27FC236}">
                    <a16:creationId xmlns:a16="http://schemas.microsoft.com/office/drawing/2014/main" id="{42C68D14-FCAD-4698-816B-777903A0DFC8}"/>
                  </a:ext>
                </a:extLst>
              </p:cNvPr>
              <p:cNvSpPr/>
              <p:nvPr/>
            </p:nvSpPr>
            <p:spPr>
              <a:xfrm flipH="1">
                <a:off x="3988655" y="4414880"/>
                <a:ext cx="216118" cy="216118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7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3" name="Oval 82">
                <a:extLst>
                  <a:ext uri="{FF2B5EF4-FFF2-40B4-BE49-F238E27FC236}">
                    <a16:creationId xmlns:a16="http://schemas.microsoft.com/office/drawing/2014/main" id="{FD091441-5345-49AB-A392-C390C677FD6B}"/>
                  </a:ext>
                </a:extLst>
              </p:cNvPr>
              <p:cNvSpPr/>
              <p:nvPr/>
            </p:nvSpPr>
            <p:spPr>
              <a:xfrm flipH="1">
                <a:off x="4241983" y="5333004"/>
                <a:ext cx="216118" cy="216118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7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4" name="Oval 83">
                <a:extLst>
                  <a:ext uri="{FF2B5EF4-FFF2-40B4-BE49-F238E27FC236}">
                    <a16:creationId xmlns:a16="http://schemas.microsoft.com/office/drawing/2014/main" id="{9DE8D1D5-4F5F-4FAA-95F9-375C159542AA}"/>
                  </a:ext>
                </a:extLst>
              </p:cNvPr>
              <p:cNvSpPr/>
              <p:nvPr/>
            </p:nvSpPr>
            <p:spPr>
              <a:xfrm flipH="1">
                <a:off x="5250587" y="6251126"/>
                <a:ext cx="216118" cy="216118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7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cxnSp>
            <p:nvCxnSpPr>
              <p:cNvPr id="85" name="Straight Connector 84">
                <a:extLst>
                  <a:ext uri="{FF2B5EF4-FFF2-40B4-BE49-F238E27FC236}">
                    <a16:creationId xmlns:a16="http://schemas.microsoft.com/office/drawing/2014/main" id="{5EC29B36-BA38-4A1B-888C-4AE202AC6DF5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854723" y="2686741"/>
                <a:ext cx="1080470" cy="1"/>
              </a:xfrm>
              <a:prstGeom prst="line">
                <a:avLst/>
              </a:prstGeom>
              <a:grpFill/>
              <a:ln w="19050">
                <a:solidFill>
                  <a:schemeClr val="bg1">
                    <a:lumMod val="75000"/>
                  </a:schemeClr>
                </a:solidFill>
                <a:headEnd type="oval"/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6" name="Straight Connector 85">
                <a:extLst>
                  <a:ext uri="{FF2B5EF4-FFF2-40B4-BE49-F238E27FC236}">
                    <a16:creationId xmlns:a16="http://schemas.microsoft.com/office/drawing/2014/main" id="{C2485932-0E31-4F60-8EE9-7D30D51659AC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992347" y="3604864"/>
                <a:ext cx="1080470" cy="1"/>
              </a:xfrm>
              <a:prstGeom prst="line">
                <a:avLst/>
              </a:prstGeom>
              <a:grpFill/>
              <a:ln w="19050">
                <a:solidFill>
                  <a:schemeClr val="bg1">
                    <a:lumMod val="75000"/>
                  </a:schemeClr>
                </a:solidFill>
                <a:headEnd type="oval"/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7" name="Straight Connector 86">
                <a:extLst>
                  <a:ext uri="{FF2B5EF4-FFF2-40B4-BE49-F238E27FC236}">
                    <a16:creationId xmlns:a16="http://schemas.microsoft.com/office/drawing/2014/main" id="{5FFD5AF7-4FCB-4745-9565-6811FEAD6710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750943" y="4522987"/>
                <a:ext cx="1080470" cy="1"/>
              </a:xfrm>
              <a:prstGeom prst="line">
                <a:avLst/>
              </a:prstGeom>
              <a:grpFill/>
              <a:ln w="19050">
                <a:solidFill>
                  <a:schemeClr val="bg1">
                    <a:lumMod val="75000"/>
                  </a:schemeClr>
                </a:solidFill>
                <a:headEnd type="oval"/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8" name="Straight Connector 87">
                <a:extLst>
                  <a:ext uri="{FF2B5EF4-FFF2-40B4-BE49-F238E27FC236}">
                    <a16:creationId xmlns:a16="http://schemas.microsoft.com/office/drawing/2014/main" id="{CA46B9CF-A102-4F21-B630-1F30497012A0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990381" y="5441110"/>
                <a:ext cx="1080470" cy="1"/>
              </a:xfrm>
              <a:prstGeom prst="line">
                <a:avLst/>
              </a:prstGeom>
              <a:grpFill/>
              <a:ln w="19050">
                <a:solidFill>
                  <a:schemeClr val="bg1">
                    <a:lumMod val="75000"/>
                  </a:schemeClr>
                </a:solidFill>
                <a:headEnd type="oval"/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9" name="Straight Connector 88">
                <a:extLst>
                  <a:ext uri="{FF2B5EF4-FFF2-40B4-BE49-F238E27FC236}">
                    <a16:creationId xmlns:a16="http://schemas.microsoft.com/office/drawing/2014/main" id="{28004273-9956-48E3-A620-101AD46DE3F9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916637" y="6359233"/>
                <a:ext cx="1080470" cy="1"/>
              </a:xfrm>
              <a:prstGeom prst="line">
                <a:avLst/>
              </a:prstGeom>
              <a:grpFill/>
              <a:ln w="19050">
                <a:solidFill>
                  <a:schemeClr val="bg1">
                    <a:lumMod val="75000"/>
                  </a:schemeClr>
                </a:solidFill>
                <a:headEnd type="oval"/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0" name="Oval 89">
                <a:extLst>
                  <a:ext uri="{FF2B5EF4-FFF2-40B4-BE49-F238E27FC236}">
                    <a16:creationId xmlns:a16="http://schemas.microsoft.com/office/drawing/2014/main" id="{ABF87927-C9C5-4AEA-A851-A2824D79F40C}"/>
                  </a:ext>
                </a:extLst>
              </p:cNvPr>
              <p:cNvSpPr/>
              <p:nvPr/>
            </p:nvSpPr>
            <p:spPr>
              <a:xfrm flipH="1">
                <a:off x="1995036" y="4248132"/>
                <a:ext cx="549613" cy="54961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700" b="0" i="0" u="none" strike="noStrike" kern="1200" cap="none" spc="0" normalizeH="0" baseline="0" noProof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1" name="Oval 90">
                <a:extLst>
                  <a:ext uri="{FF2B5EF4-FFF2-40B4-BE49-F238E27FC236}">
                    <a16:creationId xmlns:a16="http://schemas.microsoft.com/office/drawing/2014/main" id="{CA1DA7ED-BA25-4AE9-9D7B-D8E4D2D66FA0}"/>
                  </a:ext>
                </a:extLst>
              </p:cNvPr>
              <p:cNvSpPr/>
              <p:nvPr/>
            </p:nvSpPr>
            <p:spPr>
              <a:xfrm flipH="1">
                <a:off x="3108404" y="6084378"/>
                <a:ext cx="549613" cy="54961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700" b="0" i="0" u="none" strike="noStrike" kern="1200" cap="none" spc="0" normalizeH="0" baseline="0" noProof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70" name="Group 69">
              <a:extLst>
                <a:ext uri="{FF2B5EF4-FFF2-40B4-BE49-F238E27FC236}">
                  <a16:creationId xmlns:a16="http://schemas.microsoft.com/office/drawing/2014/main" id="{4A8742E5-FBA8-4E42-88B9-03CE1B3FE0DA}"/>
                </a:ext>
              </a:extLst>
            </p:cNvPr>
            <p:cNvGrpSpPr/>
            <p:nvPr/>
          </p:nvGrpSpPr>
          <p:grpSpPr>
            <a:xfrm>
              <a:off x="1548785" y="1069854"/>
              <a:ext cx="1537207" cy="3934648"/>
              <a:chOff x="1548785" y="1069854"/>
              <a:chExt cx="1537207" cy="3934648"/>
            </a:xfrm>
          </p:grpSpPr>
          <p:sp>
            <p:nvSpPr>
              <p:cNvPr id="71" name="TextBox 70">
                <a:extLst>
                  <a:ext uri="{FF2B5EF4-FFF2-40B4-BE49-F238E27FC236}">
                    <a16:creationId xmlns:a16="http://schemas.microsoft.com/office/drawing/2014/main" id="{FC3D2EBA-F99F-4CB2-A817-2DC14FE53373}"/>
                  </a:ext>
                </a:extLst>
              </p:cNvPr>
              <p:cNvSpPr txBox="1"/>
              <p:nvPr/>
            </p:nvSpPr>
            <p:spPr>
              <a:xfrm>
                <a:off x="1805135" y="3619210"/>
                <a:ext cx="417605" cy="553998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ko-KR" sz="3000" b="1" i="0" u="none" strike="noStrike" kern="1200" cap="none" spc="0" normalizeH="0" baseline="0" noProof="0">
                    <a:ln>
                      <a:noFill/>
                    </a:ln>
                    <a:solidFill>
                      <a:srgbClr val="993366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Calibri" panose="020F0502020204030204"/>
                    <a:ea typeface="맑은 고딕" panose="020B0503020000020004" pitchFamily="34" charset="-127"/>
                    <a:cs typeface="Arial" panose="020B0604020202020204" pitchFamily="34" charset="0"/>
                  </a:rPr>
                  <a:t>L</a:t>
                </a:r>
                <a:endParaRPr kumimoji="0" lang="ko-KR" altLang="en-US" sz="3000" b="1" i="0" u="none" strike="noStrike" kern="1200" cap="none" spc="0" normalizeH="0" baseline="0" noProof="0">
                  <a:ln>
                    <a:noFill/>
                  </a:ln>
                  <a:solidFill>
                    <a:srgbClr val="993366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/>
                  <a:ea typeface="맑은 고딕" panose="020B0503020000020004" pitchFamily="34" charset="-127"/>
                  <a:cs typeface="Arial" panose="020B0604020202020204" pitchFamily="34" charset="0"/>
                </a:endParaRPr>
              </a:p>
            </p:txBody>
          </p:sp>
          <p:sp>
            <p:nvSpPr>
              <p:cNvPr id="72" name="TextBox 71">
                <a:extLst>
                  <a:ext uri="{FF2B5EF4-FFF2-40B4-BE49-F238E27FC236}">
                    <a16:creationId xmlns:a16="http://schemas.microsoft.com/office/drawing/2014/main" id="{67C2207A-3A15-4A58-8AE6-EDC6EB294976}"/>
                  </a:ext>
                </a:extLst>
              </p:cNvPr>
              <p:cNvSpPr txBox="1"/>
              <p:nvPr/>
            </p:nvSpPr>
            <p:spPr>
              <a:xfrm>
                <a:off x="2599309" y="1069854"/>
                <a:ext cx="479729" cy="553998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ko-KR" sz="3000" b="1" i="0" u="none" strike="noStrike" kern="1200" cap="none" spc="0" normalizeH="0" baseline="0" noProof="0">
                    <a:ln>
                      <a:noFill/>
                    </a:ln>
                    <a:solidFill>
                      <a:srgbClr val="0070C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Calibri" panose="020F0502020204030204"/>
                    <a:ea typeface="맑은 고딕" panose="020B0503020000020004" pitchFamily="34" charset="-127"/>
                    <a:cs typeface="Arial" panose="020B0604020202020204" pitchFamily="34" charset="0"/>
                  </a:rPr>
                  <a:t>T</a:t>
                </a:r>
                <a:endParaRPr kumimoji="0" lang="ko-KR" altLang="en-US" sz="3000" b="1" i="0" u="none" strike="noStrike" kern="1200" cap="none" spc="0" normalizeH="0" baseline="0" noProof="0">
                  <a:ln>
                    <a:noFill/>
                  </a:ln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/>
                  <a:ea typeface="맑은 고딕" panose="020B0503020000020004" pitchFamily="34" charset="-127"/>
                  <a:cs typeface="Arial" panose="020B0604020202020204" pitchFamily="34" charset="0"/>
                </a:endParaRPr>
              </a:p>
            </p:txBody>
          </p:sp>
          <p:sp>
            <p:nvSpPr>
              <p:cNvPr id="73" name="TextBox 72">
                <a:extLst>
                  <a:ext uri="{FF2B5EF4-FFF2-40B4-BE49-F238E27FC236}">
                    <a16:creationId xmlns:a16="http://schemas.microsoft.com/office/drawing/2014/main" id="{6397F106-4B53-468A-8112-BE70E00020BF}"/>
                  </a:ext>
                </a:extLst>
              </p:cNvPr>
              <p:cNvSpPr txBox="1"/>
              <p:nvPr/>
            </p:nvSpPr>
            <p:spPr>
              <a:xfrm>
                <a:off x="2668387" y="4450504"/>
                <a:ext cx="417605" cy="553998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ko-KR" sz="3000" b="1" i="0" u="none" strike="noStrike" kern="1200" cap="none" spc="0" normalizeH="0" baseline="0" noProof="0">
                    <a:ln>
                      <a:noFill/>
                    </a:ln>
                    <a:solidFill>
                      <a:srgbClr val="0070C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Calibri" panose="020F0502020204030204"/>
                    <a:ea typeface="맑은 고딕" panose="020B0503020000020004" pitchFamily="34" charset="-127"/>
                    <a:cs typeface="Arial" panose="020B0604020202020204" pitchFamily="34" charset="0"/>
                  </a:rPr>
                  <a:t>S</a:t>
                </a:r>
                <a:endParaRPr kumimoji="0" lang="ko-KR" altLang="en-US" sz="3000" b="1" i="0" u="none" strike="noStrike" kern="1200" cap="none" spc="0" normalizeH="0" baseline="0" noProof="0">
                  <a:ln>
                    <a:noFill/>
                  </a:ln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/>
                  <a:ea typeface="맑은 고딕" panose="020B0503020000020004" pitchFamily="34" charset="-127"/>
                  <a:cs typeface="Arial" panose="020B0604020202020204" pitchFamily="34" charset="0"/>
                </a:endParaRPr>
              </a:p>
            </p:txBody>
          </p:sp>
          <p:sp>
            <p:nvSpPr>
              <p:cNvPr id="74" name="TextBox 73">
                <a:extLst>
                  <a:ext uri="{FF2B5EF4-FFF2-40B4-BE49-F238E27FC236}">
                    <a16:creationId xmlns:a16="http://schemas.microsoft.com/office/drawing/2014/main" id="{619529F5-3C6A-4504-ADAB-CBA4A81B9B36}"/>
                  </a:ext>
                </a:extLst>
              </p:cNvPr>
              <p:cNvSpPr txBox="1"/>
              <p:nvPr/>
            </p:nvSpPr>
            <p:spPr>
              <a:xfrm>
                <a:off x="1548785" y="2633393"/>
                <a:ext cx="433420" cy="785667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ko-KR" sz="3000" b="1" i="0" u="none" strike="noStrike" kern="1200" cap="none" spc="0" normalizeH="0" baseline="0" noProof="0">
                    <a:ln>
                      <a:noFill/>
                    </a:ln>
                    <a:solidFill>
                      <a:srgbClr val="33CCCC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Calibri" panose="020F0502020204030204"/>
                    <a:ea typeface="맑은 고딕" panose="020B0503020000020004" pitchFamily="34" charset="-127"/>
                    <a:cs typeface="Arial" panose="020B0604020202020204" pitchFamily="34" charset="0"/>
                  </a:rPr>
                  <a:t>E</a:t>
                </a:r>
                <a:endParaRPr kumimoji="0" lang="ko-KR" altLang="en-US" sz="3000" b="1" i="0" u="none" strike="noStrike" kern="1200" cap="none" spc="0" normalizeH="0" baseline="0" noProof="0">
                  <a:ln>
                    <a:noFill/>
                  </a:ln>
                  <a:solidFill>
                    <a:srgbClr val="33CCC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/>
                  <a:ea typeface="맑은 고딕" panose="020B0503020000020004" pitchFamily="34" charset="-127"/>
                  <a:cs typeface="Arial" panose="020B0604020202020204" pitchFamily="34" charset="0"/>
                </a:endParaRPr>
              </a:p>
            </p:txBody>
          </p:sp>
          <p:sp>
            <p:nvSpPr>
              <p:cNvPr id="75" name="TextBox 74">
                <a:extLst>
                  <a:ext uri="{FF2B5EF4-FFF2-40B4-BE49-F238E27FC236}">
                    <a16:creationId xmlns:a16="http://schemas.microsoft.com/office/drawing/2014/main" id="{930DE558-C69D-4E17-AB15-542E4691CA18}"/>
                  </a:ext>
                </a:extLst>
              </p:cNvPr>
              <p:cNvSpPr txBox="1"/>
              <p:nvPr/>
            </p:nvSpPr>
            <p:spPr>
              <a:xfrm>
                <a:off x="1826038" y="1792723"/>
                <a:ext cx="434008" cy="785667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ko-KR" sz="30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Calibri" panose="020F0502020204030204"/>
                    <a:ea typeface="맑은 고딕" panose="020B0503020000020004" pitchFamily="34" charset="-127"/>
                    <a:cs typeface="Arial" panose="020B0604020202020204" pitchFamily="34" charset="0"/>
                  </a:rPr>
                  <a:t>C</a:t>
                </a:r>
                <a:endParaRPr kumimoji="0" lang="ko-KR" altLang="en-US" sz="3000" b="1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/>
                  <a:ea typeface="맑은 고딕" panose="020B0503020000020004" pitchFamily="34" charset="-127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93" name="TextBox 92">
            <a:extLst>
              <a:ext uri="{FF2B5EF4-FFF2-40B4-BE49-F238E27FC236}">
                <a16:creationId xmlns:a16="http://schemas.microsoft.com/office/drawing/2014/main" id="{D4B47B75-EC8A-4087-983A-145DF0E86A9D}"/>
              </a:ext>
            </a:extLst>
          </p:cNvPr>
          <p:cNvSpPr txBox="1"/>
          <p:nvPr/>
        </p:nvSpPr>
        <p:spPr>
          <a:xfrm>
            <a:off x="196985" y="3379346"/>
            <a:ext cx="2037485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10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Levenim MT" panose="02010502060101010101" pitchFamily="2" charset="-79"/>
                <a:ea typeface="Cambria" panose="02040503050406030204" pitchFamily="18" charset="0"/>
                <a:cs typeface="Levenim MT" panose="02010502060101010101" pitchFamily="2" charset="-79"/>
              </a:rPr>
              <a:t>Strategies</a:t>
            </a:r>
          </a:p>
        </p:txBody>
      </p:sp>
      <p:grpSp>
        <p:nvGrpSpPr>
          <p:cNvPr id="100" name="Group 99">
            <a:extLst>
              <a:ext uri="{FF2B5EF4-FFF2-40B4-BE49-F238E27FC236}">
                <a16:creationId xmlns:a16="http://schemas.microsoft.com/office/drawing/2014/main" id="{9788124B-C982-4264-9B4D-EBC16145ECBC}"/>
              </a:ext>
            </a:extLst>
          </p:cNvPr>
          <p:cNvGrpSpPr/>
          <p:nvPr/>
        </p:nvGrpSpPr>
        <p:grpSpPr>
          <a:xfrm>
            <a:off x="2836273" y="3684545"/>
            <a:ext cx="9532623" cy="2421556"/>
            <a:chOff x="3619075" y="3599745"/>
            <a:chExt cx="8767609" cy="2818384"/>
          </a:xfrm>
        </p:grpSpPr>
        <p:sp>
          <p:nvSpPr>
            <p:cNvPr id="94" name="Rectangle 93">
              <a:extLst>
                <a:ext uri="{FF2B5EF4-FFF2-40B4-BE49-F238E27FC236}">
                  <a16:creationId xmlns:a16="http://schemas.microsoft.com/office/drawing/2014/main" id="{1F876D74-036A-46E7-AF9F-2A2261C2AAA0}"/>
                </a:ext>
              </a:extLst>
            </p:cNvPr>
            <p:cNvSpPr/>
            <p:nvPr/>
          </p:nvSpPr>
          <p:spPr>
            <a:xfrm>
              <a:off x="4739905" y="3599745"/>
              <a:ext cx="6282516" cy="42985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100" normalizeH="0" baseline="0" noProof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T</a:t>
              </a:r>
              <a:r>
                <a:rPr kumimoji="0" lang="en-US" sz="1800" b="0" i="0" u="none" strike="noStrike" kern="1200" cap="none" spc="10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ransforming paradigm of TCELS together with Partners</a:t>
              </a:r>
            </a:p>
          </p:txBody>
        </p:sp>
        <p:sp>
          <p:nvSpPr>
            <p:cNvPr id="96" name="Rectangle 95">
              <a:extLst>
                <a:ext uri="{FF2B5EF4-FFF2-40B4-BE49-F238E27FC236}">
                  <a16:creationId xmlns:a16="http://schemas.microsoft.com/office/drawing/2014/main" id="{A0A018DB-FBC1-4FDD-B2FD-9DA7F959099E}"/>
                </a:ext>
              </a:extLst>
            </p:cNvPr>
            <p:cNvSpPr/>
            <p:nvPr/>
          </p:nvSpPr>
          <p:spPr>
            <a:xfrm>
              <a:off x="3628943" y="4214215"/>
              <a:ext cx="8757741" cy="39403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1200" cap="none" spc="100" normalizeH="0" baseline="0" noProof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C</a:t>
              </a:r>
              <a:r>
                <a:rPr kumimoji="0" lang="en-US" sz="1600" b="0" i="0" u="none" strike="noStrike" kern="1200" cap="none" spc="10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apacity building based on INNE model (Individual, Node institute, Network, Environment)</a:t>
              </a:r>
            </a:p>
          </p:txBody>
        </p:sp>
        <p:sp>
          <p:nvSpPr>
            <p:cNvPr id="97" name="Rectangle 96">
              <a:extLst>
                <a:ext uri="{FF2B5EF4-FFF2-40B4-BE49-F238E27FC236}">
                  <a16:creationId xmlns:a16="http://schemas.microsoft.com/office/drawing/2014/main" id="{2FF6AD2F-88EB-43E8-B422-ED0EE0A7C8D9}"/>
                </a:ext>
              </a:extLst>
            </p:cNvPr>
            <p:cNvSpPr/>
            <p:nvPr/>
          </p:nvSpPr>
          <p:spPr>
            <a:xfrm>
              <a:off x="3619075" y="4805494"/>
              <a:ext cx="2899533" cy="42985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100" normalizeH="0" baseline="0" noProof="0">
                  <a:ln>
                    <a:noFill/>
                  </a:ln>
                  <a:solidFill>
                    <a:srgbClr val="33CCCC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E</a:t>
              </a:r>
              <a:r>
                <a:rPr kumimoji="0" lang="en-US" sz="1800" b="0" i="0" u="none" strike="noStrike" kern="1200" cap="none" spc="10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nabling partners</a:t>
              </a:r>
            </a:p>
          </p:txBody>
        </p:sp>
        <p:sp>
          <p:nvSpPr>
            <p:cNvPr id="98" name="Rectangle 97">
              <a:extLst>
                <a:ext uri="{FF2B5EF4-FFF2-40B4-BE49-F238E27FC236}">
                  <a16:creationId xmlns:a16="http://schemas.microsoft.com/office/drawing/2014/main" id="{95239254-3E06-4CBF-945F-B3C09CAB7BC8}"/>
                </a:ext>
              </a:extLst>
            </p:cNvPr>
            <p:cNvSpPr/>
            <p:nvPr/>
          </p:nvSpPr>
          <p:spPr>
            <a:xfrm>
              <a:off x="3841430" y="5404196"/>
              <a:ext cx="6447992" cy="42985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100" normalizeH="0" baseline="0" noProof="0">
                  <a:ln>
                    <a:noFill/>
                  </a:ln>
                  <a:solidFill>
                    <a:srgbClr val="80008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L</a:t>
              </a:r>
              <a:r>
                <a:rPr kumimoji="0" lang="en-US" sz="1800" b="0" i="0" u="none" strike="noStrike" kern="1200" cap="none" spc="10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everaging social &amp; Intellectual </a:t>
              </a:r>
            </a:p>
          </p:txBody>
        </p:sp>
        <p:sp>
          <p:nvSpPr>
            <p:cNvPr id="99" name="Rectangle 98">
              <a:extLst>
                <a:ext uri="{FF2B5EF4-FFF2-40B4-BE49-F238E27FC236}">
                  <a16:creationId xmlns:a16="http://schemas.microsoft.com/office/drawing/2014/main" id="{37359409-6BC7-436E-8D5D-AA2B5F0313BD}"/>
                </a:ext>
              </a:extLst>
            </p:cNvPr>
            <p:cNvSpPr/>
            <p:nvPr/>
          </p:nvSpPr>
          <p:spPr>
            <a:xfrm>
              <a:off x="4830477" y="5988273"/>
              <a:ext cx="6447992" cy="42985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100" normalizeH="0" baseline="0" noProof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S</a:t>
              </a:r>
              <a:r>
                <a:rPr kumimoji="0" lang="en-US" sz="1800" b="0" i="0" u="none" strike="noStrike" kern="1200" cap="none" spc="10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ocial marketing</a:t>
              </a:r>
            </a:p>
          </p:txBody>
        </p:sp>
      </p:grpSp>
      <p:sp>
        <p:nvSpPr>
          <p:cNvPr id="66" name="Rectangle 65">
            <a:extLst>
              <a:ext uri="{FF2B5EF4-FFF2-40B4-BE49-F238E27FC236}">
                <a16:creationId xmlns:a16="http://schemas.microsoft.com/office/drawing/2014/main" id="{2AAA8046-CB3F-407D-910B-307A78AA40BD}"/>
              </a:ext>
            </a:extLst>
          </p:cNvPr>
          <p:cNvSpPr/>
          <p:nvPr/>
        </p:nvSpPr>
        <p:spPr>
          <a:xfrm>
            <a:off x="948057" y="618293"/>
            <a:ext cx="1059729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28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อุตสาหกรรมชีววิทยาศาสตร์เป็น </a:t>
            </a: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1</a:t>
            </a:r>
            <a:r>
              <a:rPr kumimoji="0" lang="th-TH" sz="28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 ใน </a:t>
            </a: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10</a:t>
            </a:r>
            <a:r>
              <a:rPr kumimoji="0" lang="th-TH" sz="28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 อุตสาหกรรมหลักที่สามารถเข้าถึงได้อย่างเท่าเทียม</a:t>
            </a:r>
            <a:endParaRPr kumimoji="0" lang="en-US" sz="2800" b="1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H SarabunPSK" panose="020B0500040200020003" pitchFamily="34" charset="-34"/>
              <a:ea typeface="+mn-ea"/>
              <a:cs typeface="TH SarabunPSK" panose="020B0500040200020003" pitchFamily="34" charset="-34"/>
            </a:endParaRPr>
          </a:p>
        </p:txBody>
      </p:sp>
      <p:pic>
        <p:nvPicPr>
          <p:cNvPr id="101" name="Picture 100">
            <a:extLst>
              <a:ext uri="{FF2B5EF4-FFF2-40B4-BE49-F238E27FC236}">
                <a16:creationId xmlns:a16="http://schemas.microsoft.com/office/drawing/2014/main" id="{3C68A32B-BA89-4AEE-9B18-9C52028D29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36369" y="12029"/>
            <a:ext cx="1824790" cy="661737"/>
          </a:xfrm>
          <a:prstGeom prst="rect">
            <a:avLst/>
          </a:prstGeom>
        </p:spPr>
      </p:pic>
      <p:pic>
        <p:nvPicPr>
          <p:cNvPr id="102" name="Picture 101">
            <a:extLst>
              <a:ext uri="{FF2B5EF4-FFF2-40B4-BE49-F238E27FC236}">
                <a16:creationId xmlns:a16="http://schemas.microsoft.com/office/drawing/2014/main" id="{0A90AA4D-D6BB-4DD4-BCCC-C80A4D8387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84587" y="4847705"/>
            <a:ext cx="9791700" cy="2024083"/>
          </a:xfrm>
          <a:prstGeom prst="rect">
            <a:avLst/>
          </a:prstGeom>
        </p:spPr>
      </p:pic>
      <p:pic>
        <p:nvPicPr>
          <p:cNvPr id="103" name="Picture 102">
            <a:extLst>
              <a:ext uri="{FF2B5EF4-FFF2-40B4-BE49-F238E27FC236}">
                <a16:creationId xmlns:a16="http://schemas.microsoft.com/office/drawing/2014/main" id="{BEFAEB71-6F74-44BE-9BA2-6BED69B687B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73173"/>
          <a:stretch/>
        </p:blipFill>
        <p:spPr>
          <a:xfrm flipH="1">
            <a:off x="-5080" y="4848447"/>
            <a:ext cx="2405380" cy="2024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754645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F9C3A234-8B9E-0FC4-2E94-20E5F09F6B4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3804"/>
          <a:stretch/>
        </p:blipFill>
        <p:spPr>
          <a:xfrm>
            <a:off x="8998035" y="-297"/>
            <a:ext cx="3193966" cy="6858297"/>
          </a:xfrm>
          <a:prstGeom prst="rect">
            <a:avLst/>
          </a:prstGeom>
        </p:spPr>
      </p:pic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4DB17627-7881-9A6D-54C1-20CA805B1960}"/>
              </a:ext>
            </a:extLst>
          </p:cNvPr>
          <p:cNvGraphicFramePr>
            <a:graphicFrameLocks noGrp="1"/>
          </p:cNvGraphicFramePr>
          <p:nvPr/>
        </p:nvGraphicFramePr>
        <p:xfrm>
          <a:off x="623879" y="1561619"/>
          <a:ext cx="10475043" cy="4116706"/>
        </p:xfrm>
        <a:graphic>
          <a:graphicData uri="http://schemas.openxmlformats.org/drawingml/2006/table">
            <a:tbl>
              <a:tblPr firstRow="1" firstCol="1" bandRow="1"/>
              <a:tblGrid>
                <a:gridCol w="3324310">
                  <a:extLst>
                    <a:ext uri="{9D8B030D-6E8A-4147-A177-3AD203B41FA5}">
                      <a16:colId xmlns:a16="http://schemas.microsoft.com/office/drawing/2014/main" val="1514555956"/>
                    </a:ext>
                  </a:extLst>
                </a:gridCol>
                <a:gridCol w="7150733">
                  <a:extLst>
                    <a:ext uri="{9D8B030D-6E8A-4147-A177-3AD203B41FA5}">
                      <a16:colId xmlns:a16="http://schemas.microsoft.com/office/drawing/2014/main" val="11402403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h-TH" sz="2400" b="1">
                          <a:solidFill>
                            <a:schemeClr val="bg1"/>
                          </a:solidFill>
                          <a:effectLst/>
                          <a:latin typeface="TH SarabunPSK" panose="020B0500040200020003" pitchFamily="34" charset="-34"/>
                          <a:ea typeface="Times New Roman" panose="02020603050405020304" pitchFamily="18" charset="0"/>
                          <a:cs typeface="TH SarabunPSK" panose="020B0500040200020003" pitchFamily="34" charset="-34"/>
                        </a:rPr>
                        <a:t>ระดับ </a:t>
                      </a:r>
                      <a:r>
                        <a:rPr lang="en-US" sz="2400" b="1">
                          <a:solidFill>
                            <a:schemeClr val="bg1"/>
                          </a:solidFill>
                          <a:effectLst/>
                          <a:latin typeface="TH SarabunPSK" panose="020B0500040200020003" pitchFamily="34" charset="-34"/>
                          <a:ea typeface="Times New Roman" panose="02020603050405020304" pitchFamily="18" charset="0"/>
                          <a:cs typeface="TH SarabunPSK" panose="020B0500040200020003" pitchFamily="34" charset="-34"/>
                        </a:rPr>
                        <a:t>TRL</a:t>
                      </a:r>
                      <a:r>
                        <a:rPr lang="en-US" sz="2400">
                          <a:solidFill>
                            <a:schemeClr val="bg1"/>
                          </a:solidFill>
                          <a:effectLst/>
                          <a:latin typeface="TH SarabunPSK" panose="020B0500040200020003" pitchFamily="34" charset="-34"/>
                          <a:ea typeface="Times New Roman" panose="02020603050405020304" pitchFamily="18" charset="0"/>
                          <a:cs typeface="TH SarabunPSK" panose="020B0500040200020003" pitchFamily="34" charset="-34"/>
                        </a:rPr>
                        <a:t> </a:t>
                      </a:r>
                      <a:endParaRPr lang="en-US" sz="2400">
                        <a:solidFill>
                          <a:schemeClr val="bg1"/>
                        </a:solidFill>
                        <a:effectLst/>
                        <a:latin typeface="TH SarabunPSK" panose="020B0500040200020003" pitchFamily="34" charset="-34"/>
                        <a:ea typeface="MS Mincho" panose="02020609040205080304" pitchFamily="49" charset="-128"/>
                        <a:cs typeface="TH SarabunPSK" panose="020B0500040200020003" pitchFamily="34" charset="-34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74B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h-TH" sz="2400" b="1">
                          <a:solidFill>
                            <a:schemeClr val="bg1"/>
                          </a:solidFill>
                          <a:effectLst/>
                          <a:latin typeface="TH SarabunPSK" panose="020B0500040200020003" pitchFamily="34" charset="-34"/>
                          <a:ea typeface="Times New Roman" panose="02020603050405020304" pitchFamily="18" charset="0"/>
                          <a:cs typeface="TH SarabunPSK" panose="020B0500040200020003" pitchFamily="34" charset="-34"/>
                        </a:rPr>
                        <a:t>คำอธิบาย</a:t>
                      </a:r>
                      <a:r>
                        <a:rPr lang="en-US" sz="2400">
                          <a:solidFill>
                            <a:schemeClr val="bg1"/>
                          </a:solidFill>
                          <a:effectLst/>
                          <a:latin typeface="TH SarabunPSK" panose="020B0500040200020003" pitchFamily="34" charset="-34"/>
                          <a:ea typeface="Times New Roman" panose="02020603050405020304" pitchFamily="18" charset="0"/>
                          <a:cs typeface="TH SarabunPSK" panose="020B0500040200020003" pitchFamily="34" charset="-34"/>
                        </a:rPr>
                        <a:t> </a:t>
                      </a:r>
                      <a:endParaRPr lang="en-US" sz="2400">
                        <a:solidFill>
                          <a:schemeClr val="bg1"/>
                        </a:solidFill>
                        <a:effectLst/>
                        <a:latin typeface="TH SarabunPSK" panose="020B0500040200020003" pitchFamily="34" charset="-34"/>
                        <a:ea typeface="MS Mincho" panose="02020609040205080304" pitchFamily="49" charset="-128"/>
                        <a:cs typeface="TH SarabunPSK" panose="020B0500040200020003" pitchFamily="34" charset="-34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74B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581121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381000" indent="-381000" algn="l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400" b="1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ea typeface="Times New Roman" panose="02020603050405020304" pitchFamily="18" charset="0"/>
                          <a:cs typeface="TH SarabunPSK" panose="020B0500040200020003" pitchFamily="34" charset="-34"/>
                        </a:rPr>
                        <a:t>TRL 7:</a:t>
                      </a:r>
                      <a:r>
                        <a:rPr lang="en-US" sz="240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ea typeface="Times New Roman" panose="02020603050405020304" pitchFamily="18" charset="0"/>
                          <a:cs typeface="TH SarabunPSK" panose="020B0500040200020003" pitchFamily="34" charset="-34"/>
                        </a:rPr>
                        <a:t> </a:t>
                      </a:r>
                      <a:r>
                        <a:rPr lang="th-TH" sz="240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ea typeface="Times New Roman" panose="02020603050405020304" pitchFamily="18" charset="0"/>
                          <a:cs typeface="TH SarabunPSK" panose="020B0500040200020003" pitchFamily="34" charset="-34"/>
                        </a:rPr>
                        <a:t>ต้นแบบผลิตภัณฑ์ที่ผ่านการทดสอบทางคลินิก</a:t>
                      </a:r>
                      <a:r>
                        <a:rPr lang="en-US" sz="240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ea typeface="Times New Roman" panose="02020603050405020304" pitchFamily="18" charset="0"/>
                          <a:cs typeface="TH SarabunPSK" panose="020B0500040200020003" pitchFamily="34" charset="-34"/>
                        </a:rPr>
                        <a:t> </a:t>
                      </a:r>
                      <a:endParaRPr lang="en-US" sz="240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ea typeface="MS Mincho" panose="02020609040205080304" pitchFamily="49" charset="-128"/>
                        <a:cs typeface="TH SarabunPSK" panose="020B0500040200020003" pitchFamily="34" charset="-34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marR="162560" lvl="0" indent="-342900" algn="l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th-TH" sz="240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ea typeface="Times New Roman" panose="02020603050405020304" pitchFamily="18" charset="0"/>
                          <a:cs typeface="TH SarabunPSK" panose="020B0500040200020003" pitchFamily="34" charset="-34"/>
                        </a:rPr>
                        <a:t>ผลทดสอบการผลิต ข้อมูลปัจจัยการผลิต และต้นแบบสารสกัดที่ผลิตในสภาวะทำงานจริง</a:t>
                      </a:r>
                      <a:r>
                        <a:rPr lang="en-US" sz="240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ea typeface="Times New Roman" panose="02020603050405020304" pitchFamily="18" charset="0"/>
                          <a:cs typeface="TH SarabunPSK" panose="020B0500040200020003" pitchFamily="34" charset="-34"/>
                        </a:rPr>
                        <a:t> (Production trial)  </a:t>
                      </a:r>
                      <a:endParaRPr lang="en-US" sz="240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ea typeface="MS Mincho" panose="02020609040205080304" pitchFamily="49" charset="-128"/>
                        <a:cs typeface="TH SarabunPSK" panose="020B0500040200020003" pitchFamily="34" charset="-34"/>
                      </a:endParaRPr>
                    </a:p>
                    <a:p>
                      <a:pPr marL="342900" marR="162560" lvl="0" indent="-342900" algn="l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th-TH" sz="240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ea typeface="Times New Roman" panose="02020603050405020304" pitchFamily="18" charset="0"/>
                          <a:cs typeface="TH SarabunPSK" panose="020B0500040200020003" pitchFamily="34" charset="-34"/>
                        </a:rPr>
                        <a:t>ผลทดสอบประสิทธิภาพของสารสกัดในระดับคลินิก</a:t>
                      </a:r>
                      <a:r>
                        <a:rPr lang="en-US" sz="240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ea typeface="Times New Roman" panose="02020603050405020304" pitchFamily="18" charset="0"/>
                          <a:cs typeface="TH SarabunPSK" panose="020B0500040200020003" pitchFamily="34" charset="-34"/>
                        </a:rPr>
                        <a:t> (Clinical trial) </a:t>
                      </a:r>
                      <a:r>
                        <a:rPr lang="th-TH" sz="240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ea typeface="Times New Roman" panose="02020603050405020304" pitchFamily="18" charset="0"/>
                          <a:cs typeface="TH SarabunPSK" panose="020B0500040200020003" pitchFamily="34" charset="-34"/>
                        </a:rPr>
                        <a:t>ในคนสุขภาพดี</a:t>
                      </a:r>
                      <a:r>
                        <a:rPr lang="en-US" sz="240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ea typeface="Times New Roman" panose="02020603050405020304" pitchFamily="18" charset="0"/>
                          <a:cs typeface="TH SarabunPSK" panose="020B0500040200020003" pitchFamily="34" charset="-34"/>
                        </a:rPr>
                        <a:t> </a:t>
                      </a:r>
                      <a:endParaRPr lang="en-US" sz="240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ea typeface="MS Mincho" panose="02020609040205080304" pitchFamily="49" charset="-128"/>
                        <a:cs typeface="TH SarabunPSK" panose="020B0500040200020003" pitchFamily="34" charset="-34"/>
                      </a:endParaRPr>
                    </a:p>
                    <a:p>
                      <a:pPr marL="342900" marR="162560" lvl="0" indent="-342900" algn="l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th-TH" sz="240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ea typeface="Times New Roman" panose="02020603050405020304" pitchFamily="18" charset="0"/>
                          <a:cs typeface="TH SarabunPSK" panose="020B0500040200020003" pitchFamily="34" charset="-34"/>
                        </a:rPr>
                        <a:t>การจัดทำรูปแบบรายงานการประเมินด้านคลินิกฉบับสมบูรณ์ (</a:t>
                      </a:r>
                      <a:r>
                        <a:rPr lang="en-US" sz="240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ea typeface="Times New Roman" panose="02020603050405020304" pitchFamily="18" charset="0"/>
                          <a:cs typeface="TH SarabunPSK" panose="020B0500040200020003" pitchFamily="34" charset="-34"/>
                        </a:rPr>
                        <a:t>Clinical Evaluation Report) </a:t>
                      </a:r>
                      <a:r>
                        <a:rPr lang="th-TH" sz="240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ea typeface="Times New Roman" panose="02020603050405020304" pitchFamily="18" charset="0"/>
                          <a:cs typeface="TH SarabunPSK" panose="020B0500040200020003" pitchFamily="34" charset="-34"/>
                        </a:rPr>
                        <a:t>เพื่อเป็นข้อมูลสนับสนุนประสิทธิภาพและความปลอดภัยทางคลินิก (</a:t>
                      </a:r>
                      <a:r>
                        <a:rPr lang="en-US" sz="240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ea typeface="Times New Roman" panose="02020603050405020304" pitchFamily="18" charset="0"/>
                          <a:cs typeface="TH SarabunPSK" panose="020B0500040200020003" pitchFamily="34" charset="-34"/>
                        </a:rPr>
                        <a:t>Clinical Safety and Performance Study) </a:t>
                      </a:r>
                      <a:endParaRPr lang="en-US" sz="240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ea typeface="MS Mincho" panose="02020609040205080304" pitchFamily="49" charset="-128"/>
                        <a:cs typeface="TH SarabunPSK" panose="020B0500040200020003" pitchFamily="34" charset="-34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7941056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400" b="1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ea typeface="Times New Roman" panose="02020603050405020304" pitchFamily="18" charset="0"/>
                          <a:cs typeface="TH SarabunPSK" panose="020B0500040200020003" pitchFamily="34" charset="-34"/>
                        </a:rPr>
                        <a:t>TRL 8:</a:t>
                      </a:r>
                      <a:r>
                        <a:rPr lang="en-US" sz="240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ea typeface="Times New Roman" panose="02020603050405020304" pitchFamily="18" charset="0"/>
                          <a:cs typeface="TH SarabunPSK" panose="020B0500040200020003" pitchFamily="34" charset="-34"/>
                        </a:rPr>
                        <a:t> </a:t>
                      </a:r>
                      <a:r>
                        <a:rPr lang="th-TH" sz="240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ea typeface="Times New Roman" panose="02020603050405020304" pitchFamily="18" charset="0"/>
                          <a:cs typeface="TH SarabunPSK" panose="020B0500040200020003" pitchFamily="34" charset="-34"/>
                        </a:rPr>
                        <a:t>การผลิตและการตลาด</a:t>
                      </a:r>
                      <a:r>
                        <a:rPr lang="en-US" sz="240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ea typeface="Times New Roman" panose="02020603050405020304" pitchFamily="18" charset="0"/>
                          <a:cs typeface="TH SarabunPSK" panose="020B0500040200020003" pitchFamily="34" charset="-34"/>
                        </a:rPr>
                        <a:t> </a:t>
                      </a:r>
                      <a:endParaRPr lang="en-US" sz="240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ea typeface="MS Mincho" panose="02020609040205080304" pitchFamily="49" charset="-128"/>
                        <a:cs typeface="TH SarabunPSK" panose="020B0500040200020003" pitchFamily="34" charset="-34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marR="162560" lvl="0" indent="-342900" algn="l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th-TH" sz="240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ea typeface="Times New Roman" panose="02020603050405020304" pitchFamily="18" charset="0"/>
                          <a:cs typeface="TH SarabunPSK" panose="020B0500040200020003" pitchFamily="34" charset="-34"/>
                        </a:rPr>
                        <a:t>การได้รับอนุญาตการขึ้นทะเบียนผลิตภัณฑ์จาก อย.</a:t>
                      </a:r>
                      <a:r>
                        <a:rPr lang="en-US" sz="240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ea typeface="Times New Roman" panose="02020603050405020304" pitchFamily="18" charset="0"/>
                          <a:cs typeface="TH SarabunPSK" panose="020B0500040200020003" pitchFamily="34" charset="-34"/>
                        </a:rPr>
                        <a:t> </a:t>
                      </a:r>
                      <a:endParaRPr lang="en-US" sz="240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ea typeface="MS Mincho" panose="02020609040205080304" pitchFamily="49" charset="-128"/>
                        <a:cs typeface="TH SarabunPSK" panose="020B0500040200020003" pitchFamily="34" charset="-34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5384790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400" b="1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ea typeface="Times New Roman" panose="02020603050405020304" pitchFamily="18" charset="0"/>
                          <a:cs typeface="TH SarabunPSK" panose="020B0500040200020003" pitchFamily="34" charset="-34"/>
                        </a:rPr>
                        <a:t>TRL 9:</a:t>
                      </a:r>
                      <a:r>
                        <a:rPr lang="en-US" sz="240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ea typeface="Times New Roman" panose="02020603050405020304" pitchFamily="18" charset="0"/>
                          <a:cs typeface="TH SarabunPSK" panose="020B0500040200020003" pitchFamily="34" charset="-34"/>
                        </a:rPr>
                        <a:t> Commercialization </a:t>
                      </a:r>
                      <a:endParaRPr lang="en-US" sz="240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ea typeface="MS Mincho" panose="02020609040205080304" pitchFamily="49" charset="-128"/>
                        <a:cs typeface="TH SarabunPSK" panose="020B0500040200020003" pitchFamily="34" charset="-34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marR="162560" lvl="0" indent="-342900" algn="l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th-TH" sz="240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ea typeface="Times New Roman" panose="02020603050405020304" pitchFamily="18" charset="0"/>
                          <a:cs typeface="TH SarabunPSK" panose="020B0500040200020003" pitchFamily="34" charset="-34"/>
                        </a:rPr>
                        <a:t>ผลิตภัณฑ์สามารถผลิตเป็นสินค้าหรือวางตลาดได้ พร้อมระบบ </a:t>
                      </a:r>
                      <a:r>
                        <a:rPr lang="en-US" sz="240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ea typeface="Times New Roman" panose="02020603050405020304" pitchFamily="18" charset="0"/>
                          <a:cs typeface="TH SarabunPSK" panose="020B0500040200020003" pitchFamily="34" charset="-34"/>
                        </a:rPr>
                        <a:t>Logistic</a:t>
                      </a:r>
                      <a:r>
                        <a:rPr lang="th-TH" sz="240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ea typeface="Times New Roman" panose="02020603050405020304" pitchFamily="18" charset="0"/>
                          <a:cs typeface="TH SarabunPSK" panose="020B0500040200020003" pitchFamily="34" charset="-34"/>
                        </a:rPr>
                        <a:t> และ </a:t>
                      </a:r>
                      <a:r>
                        <a:rPr lang="en-US" sz="240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ea typeface="Times New Roman" panose="02020603050405020304" pitchFamily="18" charset="0"/>
                          <a:cs typeface="TH SarabunPSK" panose="020B0500040200020003" pitchFamily="34" charset="-34"/>
                        </a:rPr>
                        <a:t>inventory</a:t>
                      </a:r>
                      <a:r>
                        <a:rPr lang="th-TH" sz="240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ea typeface="Times New Roman" panose="02020603050405020304" pitchFamily="18" charset="0"/>
                          <a:cs typeface="TH SarabunPSK" panose="020B0500040200020003" pitchFamily="34" charset="-34"/>
                        </a:rPr>
                        <a:t> ที่เหมาะสม</a:t>
                      </a:r>
                      <a:r>
                        <a:rPr lang="en-US" sz="240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ea typeface="Times New Roman" panose="02020603050405020304" pitchFamily="18" charset="0"/>
                          <a:cs typeface="TH SarabunPSK" panose="020B0500040200020003" pitchFamily="34" charset="-34"/>
                        </a:rPr>
                        <a:t> </a:t>
                      </a:r>
                      <a:endParaRPr lang="en-US" sz="240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ea typeface="MS Mincho" panose="02020609040205080304" pitchFamily="49" charset="-128"/>
                        <a:cs typeface="TH SarabunPSK" panose="020B0500040200020003" pitchFamily="34" charset="-34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96679334"/>
                  </a:ext>
                </a:extLst>
              </a:tr>
            </a:tbl>
          </a:graphicData>
        </a:graphic>
      </p:graphicFrame>
      <p:sp>
        <p:nvSpPr>
          <p:cNvPr id="13" name="TextBox 12">
            <a:extLst>
              <a:ext uri="{FF2B5EF4-FFF2-40B4-BE49-F238E27FC236}">
                <a16:creationId xmlns:a16="http://schemas.microsoft.com/office/drawing/2014/main" id="{199A074F-56CA-4B3C-2262-207E827378DD}"/>
              </a:ext>
            </a:extLst>
          </p:cNvPr>
          <p:cNvSpPr txBox="1"/>
          <p:nvPr/>
        </p:nvSpPr>
        <p:spPr>
          <a:xfrm>
            <a:off x="623879" y="5944997"/>
            <a:ext cx="8852718" cy="64633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1800" b="1" i="0" u="none" strike="noStrike" kern="1200" cap="none" spc="0" normalizeH="0" baseline="0" noProof="0">
                <a:ln>
                  <a:noFill/>
                </a:ln>
                <a:solidFill>
                  <a:srgbClr val="535353">
                    <a:lumMod val="50000"/>
                  </a:srgbClr>
                </a:solidFill>
                <a:effectLst/>
                <a:uLnTx/>
                <a:uFillTx/>
                <a:latin typeface="TH SarabunPSK" panose="020B0500040200020003" pitchFamily="34" charset="-34"/>
                <a:ea typeface="Lato Light"/>
                <a:cs typeface="TH SarabunPSK" panose="020B0500040200020003" pitchFamily="34" charset="-34"/>
              </a:rPr>
              <a:t>อ้างอิง: เกณฑ์การประเมินระดับความพร้อมของเทคโนโลยี (</a:t>
            </a: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535353">
                    <a:lumMod val="50000"/>
                  </a:srgbClr>
                </a:solidFill>
                <a:effectLst/>
                <a:uLnTx/>
                <a:uFillTx/>
                <a:latin typeface="TH SarabunPSK" panose="020B0500040200020003" pitchFamily="34" charset="-34"/>
                <a:ea typeface="Lato Light"/>
                <a:cs typeface="TH SarabunPSK" panose="020B0500040200020003" pitchFamily="34" charset="-34"/>
              </a:rPr>
              <a:t>Technology Readiness Level: TRL) </a:t>
            </a:r>
            <a:r>
              <a:rPr kumimoji="0" lang="th-TH" sz="1800" b="1" i="0" u="none" strike="noStrike" kern="1200" cap="none" spc="0" normalizeH="0" baseline="0" noProof="0">
                <a:ln>
                  <a:noFill/>
                </a:ln>
                <a:solidFill>
                  <a:srgbClr val="535353">
                    <a:lumMod val="50000"/>
                  </a:srgbClr>
                </a:solidFill>
                <a:effectLst/>
                <a:uLnTx/>
                <a:uFillTx/>
                <a:latin typeface="TH SarabunPSK" panose="020B0500040200020003" pitchFamily="34" charset="-34"/>
                <a:ea typeface="Lato Light"/>
                <a:cs typeface="TH SarabunPSK" panose="020B0500040200020003" pitchFamily="34" charset="-34"/>
              </a:rPr>
              <a:t>แผนงานสุขภาพและการแพทย์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1800" b="1" i="0" u="none" strike="noStrike" kern="1200" cap="none" spc="0" normalizeH="0" baseline="0" noProof="0">
                <a:ln>
                  <a:noFill/>
                </a:ln>
                <a:solidFill>
                  <a:srgbClr val="535353">
                    <a:lumMod val="50000"/>
                  </a:srgbClr>
                </a:solidFill>
                <a:effectLst/>
                <a:uLnTx/>
                <a:uFillTx/>
                <a:latin typeface="TH SarabunPSK" panose="020B0500040200020003" pitchFamily="34" charset="-34"/>
                <a:ea typeface="Lato Light"/>
                <a:cs typeface="TH SarabunPSK" panose="020B0500040200020003" pitchFamily="34" charset="-34"/>
              </a:rPr>
              <a:t>หน่วยบริหารและจัดการทุนด้านการเพิ่มความสามารถในการแข่งขันของประเทศ</a:t>
            </a:r>
            <a:endParaRPr kumimoji="0" lang="en-US" sz="1800" b="1" i="0" u="none" strike="noStrike" kern="1200" cap="none" spc="0" normalizeH="0" baseline="0" noProof="0">
              <a:ln>
                <a:noFill/>
              </a:ln>
              <a:solidFill>
                <a:srgbClr val="535353">
                  <a:lumMod val="50000"/>
                </a:srgbClr>
              </a:solidFill>
              <a:effectLst/>
              <a:uLnTx/>
              <a:uFillTx/>
              <a:latin typeface="TH SarabunPSK" panose="020B0500040200020003" pitchFamily="34" charset="-34"/>
              <a:ea typeface="Lato Light"/>
              <a:cs typeface="TH SarabunPSK" panose="020B0500040200020003" pitchFamily="34" charset="-34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DBC0278-A5A5-1CCF-50F1-61C017310191}"/>
              </a:ext>
            </a:extLst>
          </p:cNvPr>
          <p:cNvSpPr txBox="1">
            <a:spLocks/>
          </p:cNvSpPr>
          <p:nvPr/>
        </p:nvSpPr>
        <p:spPr>
          <a:xfrm>
            <a:off x="-1" y="-1"/>
            <a:ext cx="10058401" cy="1179675"/>
          </a:xfrm>
          <a:prstGeom prst="rect">
            <a:avLst/>
          </a:prstGeom>
          <a:gradFill>
            <a:gsLst>
              <a:gs pos="0">
                <a:srgbClr val="5B9BD5">
                  <a:lumMod val="75000"/>
                </a:srgbClr>
              </a:gs>
              <a:gs pos="74000">
                <a:srgbClr val="4472C4">
                  <a:lumMod val="45000"/>
                  <a:lumOff val="55000"/>
                </a:srgbClr>
              </a:gs>
              <a:gs pos="83000">
                <a:srgbClr val="4472C4">
                  <a:lumMod val="45000"/>
                  <a:lumOff val="55000"/>
                </a:srgbClr>
              </a:gs>
              <a:gs pos="100000">
                <a:srgbClr val="4472C4">
                  <a:lumMod val="30000"/>
                  <a:lumOff val="70000"/>
                </a:srgbClr>
              </a:gs>
            </a:gsLst>
            <a:lin ang="5400000" scaled="1"/>
          </a:gradFill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ja-JP" sz="3200" b="1" i="0" u="none" strike="noStrike" kern="1200" cap="none" spc="0" normalizeH="0" baseline="0" noProof="0">
                <a:ln>
                  <a:noFill/>
                </a:ln>
                <a:solidFill>
                  <a:srgbClr val="1C1C1C"/>
                </a:solidFill>
                <a:effectLst/>
                <a:uLnTx/>
                <a:uFillTx/>
                <a:latin typeface="TH SarabunPSK" panose="020B0500040200020003" pitchFamily="34" charset="-34"/>
                <a:ea typeface="Lato Light"/>
                <a:cs typeface="TH SarabunPSK" panose="020B0500040200020003" pitchFamily="34" charset="-34"/>
              </a:rPr>
              <a:t>   </a:t>
            </a:r>
            <a:r>
              <a:rPr kumimoji="0" lang="th-TH" altLang="ja-JP" sz="3500" b="1" i="0" u="none" strike="noStrike" kern="1200" cap="none" spc="0" normalizeH="0" baseline="0" noProof="0">
                <a:ln>
                  <a:noFill/>
                </a:ln>
                <a:solidFill>
                  <a:srgbClr val="1C1C1C"/>
                </a:solidFill>
                <a:effectLst/>
                <a:uLnTx/>
                <a:uFillTx/>
                <a:latin typeface="TH SarabunPSK" panose="020B0500040200020003" pitchFamily="34" charset="-34"/>
                <a:ea typeface="Lato Light"/>
                <a:cs typeface="TH SarabunPSK" panose="020B0500040200020003" pitchFamily="34" charset="-34"/>
              </a:rPr>
              <a:t>การพัฒนาและผลิตยา สารสกัดจากสมุนไพร ที่มีคุณภาพและได้รับการรับรองมาตรฐาน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ja-JP" sz="3500" b="1" i="0" u="none" strike="noStrike" kern="1200" cap="none" spc="0" normalizeH="0" baseline="0" noProof="0">
                <a:ln>
                  <a:noFill/>
                </a:ln>
                <a:solidFill>
                  <a:srgbClr val="1C1C1C"/>
                </a:solidFill>
                <a:effectLst/>
                <a:uLnTx/>
                <a:uFillTx/>
                <a:latin typeface="TH SarabunPSK" panose="020B0500040200020003" pitchFamily="34" charset="-34"/>
                <a:ea typeface="Lato Light"/>
                <a:cs typeface="TH SarabunPSK" panose="020B0500040200020003" pitchFamily="34" charset="-34"/>
              </a:rPr>
              <a:t>   </a:t>
            </a:r>
            <a:r>
              <a:rPr kumimoji="0" lang="th-TH" altLang="ja-JP" sz="3500" b="1" i="0" u="none" strike="noStrike" kern="1200" cap="none" spc="0" normalizeH="0" baseline="0" noProof="0">
                <a:ln>
                  <a:noFill/>
                </a:ln>
                <a:solidFill>
                  <a:srgbClr val="1C1C1C"/>
                </a:solidFill>
                <a:effectLst/>
                <a:uLnTx/>
                <a:uFillTx/>
                <a:latin typeface="TH SarabunPSK" panose="020B0500040200020003" pitchFamily="34" charset="-34"/>
                <a:ea typeface="Lato Light"/>
                <a:cs typeface="TH SarabunPSK" panose="020B0500040200020003" pitchFamily="34" charset="-34"/>
              </a:rPr>
              <a:t>: </a:t>
            </a:r>
            <a:r>
              <a:rPr kumimoji="0" lang="en-US" altLang="ja-JP" sz="3500" b="1" i="0" u="none" strike="noStrike" kern="1200" cap="none" spc="0" normalizeH="0" baseline="0" noProof="0">
                <a:ln>
                  <a:noFill/>
                </a:ln>
                <a:solidFill>
                  <a:srgbClr val="1C1C1C"/>
                </a:solidFill>
                <a:effectLst/>
                <a:uLnTx/>
                <a:uFillTx/>
                <a:latin typeface="TH SarabunPSK" panose="020B0500040200020003" pitchFamily="34" charset="-34"/>
                <a:ea typeface="Lato Light"/>
                <a:cs typeface="TH SarabunPSK" panose="020B0500040200020003" pitchFamily="34" charset="-34"/>
              </a:rPr>
              <a:t>TRL 7-9 </a:t>
            </a:r>
            <a:r>
              <a:rPr kumimoji="0" lang="th-TH" altLang="ja-JP" sz="3500" b="1" i="0" u="none" strike="noStrike" kern="1200" cap="none" spc="0" normalizeH="0" baseline="0" noProof="0">
                <a:ln>
                  <a:noFill/>
                </a:ln>
                <a:solidFill>
                  <a:srgbClr val="1C1C1C"/>
                </a:solidFill>
                <a:effectLst/>
                <a:uLnTx/>
                <a:uFillTx/>
                <a:latin typeface="TH SarabunPSK" panose="020B0500040200020003" pitchFamily="34" charset="-34"/>
                <a:ea typeface="Lato Light"/>
                <a:cs typeface="TH SarabunPSK" panose="020B0500040200020003" pitchFamily="34" charset="-34"/>
              </a:rPr>
              <a:t>รายละเอียดดังนี้ </a:t>
            </a:r>
          </a:p>
        </p:txBody>
      </p:sp>
      <p:pic>
        <p:nvPicPr>
          <p:cNvPr id="3" name="Picture 2" descr="A picture containing text, clock&#10;&#10;Description automatically generated">
            <a:extLst>
              <a:ext uri="{FF2B5EF4-FFF2-40B4-BE49-F238E27FC236}">
                <a16:creationId xmlns:a16="http://schemas.microsoft.com/office/drawing/2014/main" id="{2FF65528-87AB-B3ED-97A5-C36A58B48AB0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0799" y="144863"/>
            <a:ext cx="1489367" cy="540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2952579"/>
      </p:ext>
    </p:extLst>
  </p:cSld>
  <p:clrMapOvr>
    <a:masterClrMapping/>
  </p:clrMapOvr>
  <p:transition spd="med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">
            <a:extLst>
              <a:ext uri="{FF2B5EF4-FFF2-40B4-BE49-F238E27FC236}">
                <a16:creationId xmlns:a16="http://schemas.microsoft.com/office/drawing/2014/main" id="{88B45CEF-833A-4F00-A4B1-CC708F2C0ED0}"/>
              </a:ext>
            </a:extLst>
          </p:cNvPr>
          <p:cNvSpPr txBox="1">
            <a:spLocks/>
          </p:cNvSpPr>
          <p:nvPr/>
        </p:nvSpPr>
        <p:spPr>
          <a:xfrm>
            <a:off x="7433" y="8368"/>
            <a:ext cx="9593767" cy="1058432"/>
          </a:xfrm>
          <a:prstGeom prst="rect">
            <a:avLst/>
          </a:prstGeom>
          <a:gradFill>
            <a:gsLst>
              <a:gs pos="0">
                <a:srgbClr val="5B9BD5">
                  <a:lumMod val="75000"/>
                </a:srgbClr>
              </a:gs>
              <a:gs pos="74000">
                <a:srgbClr val="4472C4">
                  <a:lumMod val="45000"/>
                  <a:lumOff val="55000"/>
                </a:srgbClr>
              </a:gs>
              <a:gs pos="83000">
                <a:srgbClr val="4472C4">
                  <a:lumMod val="45000"/>
                  <a:lumOff val="55000"/>
                </a:srgbClr>
              </a:gs>
              <a:gs pos="100000">
                <a:srgbClr val="4472C4">
                  <a:lumMod val="30000"/>
                  <a:lumOff val="70000"/>
                </a:srgbClr>
              </a:gs>
            </a:gsLst>
            <a:lin ang="5400000" scaled="1"/>
          </a:gra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altLang="ja-JP" sz="4400" b="1" i="0" u="none" strike="noStrike" kern="1200" cap="none" spc="0" normalizeH="0" baseline="0" noProof="0">
                <a:ln>
                  <a:noFill/>
                </a:ln>
                <a:solidFill>
                  <a:srgbClr val="1C1C1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H SarabunPSK" panose="020B0500040200020003" pitchFamily="34" charset="-34"/>
                <a:ea typeface="Lato Light"/>
                <a:cs typeface="TH SarabunPSK" panose="020B0500040200020003" pitchFamily="34" charset="-34"/>
              </a:rPr>
              <a:t>ผลผลิต</a:t>
            </a:r>
            <a:r>
              <a:rPr kumimoji="0" lang="en-US" altLang="ja-JP" sz="4400" b="1" i="0" u="none" strike="noStrike" kern="1200" cap="none" spc="0" normalizeH="0" baseline="0" noProof="0">
                <a:ln>
                  <a:noFill/>
                </a:ln>
                <a:solidFill>
                  <a:srgbClr val="1C1C1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H SarabunPSK" panose="020B0500040200020003" pitchFamily="34" charset="-34"/>
                <a:ea typeface="Lato Light"/>
                <a:cs typeface="TH SarabunPSK" panose="020B0500040200020003" pitchFamily="34" charset="-34"/>
              </a:rPr>
              <a:t> </a:t>
            </a:r>
            <a:r>
              <a:rPr kumimoji="0" lang="th-TH" altLang="ja-JP" sz="4400" b="1" i="0" u="none" strike="noStrike" kern="1200" cap="none" spc="0" normalizeH="0" baseline="0" noProof="0">
                <a:ln>
                  <a:noFill/>
                </a:ln>
                <a:solidFill>
                  <a:srgbClr val="1C1C1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H SarabunPSK" panose="020B0500040200020003" pitchFamily="34" charset="-34"/>
                <a:ea typeface="Lato Light"/>
                <a:cs typeface="TH SarabunPSK" panose="020B0500040200020003" pitchFamily="34" charset="-34"/>
              </a:rPr>
              <a:t>ปี </a:t>
            </a:r>
            <a:r>
              <a:rPr kumimoji="0" lang="en-US" altLang="ja-JP" sz="4400" b="1" i="0" u="none" strike="noStrike" kern="1200" cap="none" spc="0" normalizeH="0" baseline="0" noProof="0">
                <a:ln>
                  <a:noFill/>
                </a:ln>
                <a:solidFill>
                  <a:srgbClr val="1C1C1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H SarabunPSK" panose="020B0500040200020003" pitchFamily="34" charset="-34"/>
                <a:ea typeface="Lato Light"/>
                <a:cs typeface="TH SarabunPSK" panose="020B0500040200020003" pitchFamily="34" charset="-34"/>
              </a:rPr>
              <a:t>25</a:t>
            </a:r>
            <a:r>
              <a:rPr kumimoji="0" lang="th-TH" altLang="ja-JP" sz="4400" b="1" i="0" u="none" strike="noStrike" kern="1200" cap="none" spc="0" normalizeH="0" baseline="0" noProof="0">
                <a:ln>
                  <a:noFill/>
                </a:ln>
                <a:solidFill>
                  <a:srgbClr val="1C1C1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H SarabunPSK" panose="020B0500040200020003" pitchFamily="34" charset="-34"/>
                <a:ea typeface="Lato Light"/>
                <a:cs typeface="TH SarabunPSK" panose="020B0500040200020003" pitchFamily="34" charset="-34"/>
              </a:rPr>
              <a:t>66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E1BDBD9-C830-AD15-08D0-7EA3A4771809}"/>
              </a:ext>
            </a:extLst>
          </p:cNvPr>
          <p:cNvSpPr txBox="1"/>
          <p:nvPr/>
        </p:nvSpPr>
        <p:spPr>
          <a:xfrm>
            <a:off x="533400" y="1600200"/>
            <a:ext cx="11582400" cy="304698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 SarabunPSK" panose="020B0500040200020003" pitchFamily="34" charset="-34"/>
                <a:ea typeface="Lato Light"/>
                <a:cs typeface="TH SarabunPSK" panose="020B0500040200020003" pitchFamily="34" charset="-34"/>
              </a:rPr>
              <a:t> </a:t>
            </a:r>
            <a:r>
              <a:rPr kumimoji="0" lang="th-TH" sz="3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 SarabunPSK" panose="020B0500040200020003" pitchFamily="34" charset="-34"/>
                <a:ea typeface="Lato Light"/>
                <a:cs typeface="TH SarabunPSK" panose="020B0500040200020003" pitchFamily="34" charset="-34"/>
              </a:rPr>
              <a:t>สารสกัดสมุนไพร และยาสมุนไพร ที่ผ่านการทดสอบในระดับคลินิก จำนวน 2 ผลิตภัณฑ์ </a:t>
            </a:r>
            <a:endParaRPr kumimoji="0" lang="en-US" sz="32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H SarabunPSK" panose="020B0500040200020003" pitchFamily="34" charset="-34"/>
              <a:ea typeface="Lato Light"/>
              <a:cs typeface="TH SarabunPSK" panose="020B0500040200020003" pitchFamily="34" charset="-34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th-TH" sz="32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H SarabunPSK" panose="020B0500040200020003" pitchFamily="34" charset="-34"/>
              <a:ea typeface="Lato Light"/>
              <a:cs typeface="TH SarabunPSK" panose="020B0500040200020003" pitchFamily="34" charset="-34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 SarabunPSK" panose="020B0500040200020003" pitchFamily="34" charset="-34"/>
                <a:ea typeface="Lato Light"/>
                <a:cs typeface="TH SarabunPSK" panose="020B0500040200020003" pitchFamily="34" charset="-34"/>
              </a:rPr>
              <a:t> </a:t>
            </a:r>
            <a:r>
              <a:rPr kumimoji="0" lang="th-TH" sz="3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 SarabunPSK" panose="020B0500040200020003" pitchFamily="34" charset="-34"/>
                <a:ea typeface="Lato Light"/>
                <a:cs typeface="TH SarabunPSK" panose="020B0500040200020003" pitchFamily="34" charset="-34"/>
              </a:rPr>
              <a:t>กระบวนการผลิตและสารสกัดสมุนไพรตามมาตรฐาน </a:t>
            </a: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 SarabunPSK" panose="020B0500040200020003" pitchFamily="34" charset="-34"/>
                <a:ea typeface="Lato Light"/>
                <a:cs typeface="TH SarabunPSK" panose="020B0500040200020003" pitchFamily="34" charset="-34"/>
              </a:rPr>
              <a:t>GMP </a:t>
            </a:r>
            <a:r>
              <a:rPr kumimoji="0" lang="th-TH" sz="3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 SarabunPSK" panose="020B0500040200020003" pitchFamily="34" charset="-34"/>
                <a:ea typeface="Lato Light"/>
                <a:cs typeface="TH SarabunPSK" panose="020B0500040200020003" pitchFamily="34" charset="-34"/>
              </a:rPr>
              <a:t>จำนวน 2 กระบวนการ/ชนิด</a:t>
            </a:r>
            <a:endParaRPr kumimoji="0" lang="en-US" sz="32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H SarabunPSK" panose="020B0500040200020003" pitchFamily="34" charset="-34"/>
              <a:ea typeface="Lato Light"/>
              <a:cs typeface="TH SarabunPSK" panose="020B0500040200020003" pitchFamily="34" charset="-34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th-TH" sz="32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H SarabunPSK" panose="020B0500040200020003" pitchFamily="34" charset="-34"/>
              <a:ea typeface="Lato Light"/>
              <a:cs typeface="TH SarabunPSK" panose="020B0500040200020003" pitchFamily="34" charset="-34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 SarabunPSK" panose="020B0500040200020003" pitchFamily="34" charset="-34"/>
                <a:ea typeface="Lato Light"/>
                <a:cs typeface="TH SarabunPSK" panose="020B0500040200020003" pitchFamily="34" charset="-34"/>
              </a:rPr>
              <a:t> </a:t>
            </a:r>
            <a:r>
              <a:rPr kumimoji="0" lang="th-TH" sz="3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 SarabunPSK" panose="020B0500040200020003" pitchFamily="34" charset="-34"/>
                <a:ea typeface="Lato Light"/>
                <a:cs typeface="TH SarabunPSK" panose="020B0500040200020003" pitchFamily="34" charset="-34"/>
              </a:rPr>
              <a:t>ต้นแบบระบบ </a:t>
            </a: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 SarabunPSK" panose="020B0500040200020003" pitchFamily="34" charset="-34"/>
                <a:ea typeface="Lato Light"/>
                <a:cs typeface="TH SarabunPSK" panose="020B0500040200020003" pitchFamily="34" charset="-34"/>
              </a:rPr>
              <a:t>E-commerce </a:t>
            </a:r>
            <a:r>
              <a:rPr kumimoji="0" lang="th-TH" sz="3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 SarabunPSK" panose="020B0500040200020003" pitchFamily="34" charset="-34"/>
                <a:ea typeface="Lato Light"/>
                <a:cs typeface="TH SarabunPSK" panose="020B0500040200020003" pitchFamily="34" charset="-34"/>
              </a:rPr>
              <a:t>สำหรับการขยายช่องทางการจำหน่ายสารสกัดสมุนไพรสู่ตลาดสากล จำนวน 1 </a:t>
            </a: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 SarabunPSK" panose="020B0500040200020003" pitchFamily="34" charset="-34"/>
                <a:ea typeface="Lato Light"/>
                <a:cs typeface="TH SarabunPSK" panose="020B0500040200020003" pitchFamily="34" charset="-34"/>
              </a:rPr>
              <a:t>platform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6A0F810-B360-4582-91C0-E012043846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00300" y="4833917"/>
            <a:ext cx="9791700" cy="2024083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F72AA00F-280B-45AB-9EAB-30195FC60F00}"/>
              </a:ext>
            </a:extLst>
          </p:cNvPr>
          <p:cNvGrpSpPr/>
          <p:nvPr/>
        </p:nvGrpSpPr>
        <p:grpSpPr>
          <a:xfrm>
            <a:off x="-5080" y="4833917"/>
            <a:ext cx="12197080" cy="2024083"/>
            <a:chOff x="-5080" y="4848447"/>
            <a:chExt cx="12197080" cy="2024083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FED4BA80-7283-4DDC-9142-865F14778D2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400300" y="4848447"/>
              <a:ext cx="9791700" cy="2024083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9B34C0C3-5646-4CDF-A63D-83EF37BF4F9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r="73173"/>
            <a:stretch/>
          </p:blipFill>
          <p:spPr>
            <a:xfrm flipH="1">
              <a:off x="-5080" y="4848447"/>
              <a:ext cx="2405380" cy="2024083"/>
            </a:xfrm>
            <a:prstGeom prst="rect">
              <a:avLst/>
            </a:prstGeom>
          </p:spPr>
        </p:pic>
      </p:grpSp>
      <p:pic>
        <p:nvPicPr>
          <p:cNvPr id="11" name="Picture 10">
            <a:extLst>
              <a:ext uri="{FF2B5EF4-FFF2-40B4-BE49-F238E27FC236}">
                <a16:creationId xmlns:a16="http://schemas.microsoft.com/office/drawing/2014/main" id="{6026C610-1170-448C-90F4-4F6A001F31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52116" y="228600"/>
            <a:ext cx="2101273" cy="76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6937734"/>
      </p:ext>
    </p:extLst>
  </p:cSld>
  <p:clrMapOvr>
    <a:masterClrMapping/>
  </p:clrMapOvr>
  <p:transition spd="med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D5237C3E-9FE9-40B8-9186-D4E53AD385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52116" y="228600"/>
            <a:ext cx="2101273" cy="762000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DD43FBC6-49B3-F1B8-F9C4-290F17129862}"/>
              </a:ext>
            </a:extLst>
          </p:cNvPr>
          <p:cNvGrpSpPr/>
          <p:nvPr/>
        </p:nvGrpSpPr>
        <p:grpSpPr>
          <a:xfrm>
            <a:off x="0" y="4869359"/>
            <a:ext cx="12197080" cy="2024083"/>
            <a:chOff x="-5080" y="4848447"/>
            <a:chExt cx="12197080" cy="2024083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D565710A-5E92-4D04-8740-3F2D154F967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400300" y="4848447"/>
              <a:ext cx="9791700" cy="2024083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DD5EA1D0-3986-477C-9646-0798236EB8C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r="73173"/>
            <a:stretch/>
          </p:blipFill>
          <p:spPr>
            <a:xfrm flipH="1">
              <a:off x="-5080" y="4848447"/>
              <a:ext cx="2405380" cy="2024083"/>
            </a:xfrm>
            <a:prstGeom prst="rect">
              <a:avLst/>
            </a:prstGeom>
          </p:spPr>
        </p:pic>
      </p:grpSp>
      <p:sp>
        <p:nvSpPr>
          <p:cNvPr id="12" name="Title 1">
            <a:extLst>
              <a:ext uri="{FF2B5EF4-FFF2-40B4-BE49-F238E27FC236}">
                <a16:creationId xmlns:a16="http://schemas.microsoft.com/office/drawing/2014/main" id="{7DA569F5-14FB-4E08-BAB0-504BB332DBDB}"/>
              </a:ext>
            </a:extLst>
          </p:cNvPr>
          <p:cNvSpPr txBox="1">
            <a:spLocks/>
          </p:cNvSpPr>
          <p:nvPr/>
        </p:nvSpPr>
        <p:spPr>
          <a:xfrm>
            <a:off x="-5080" y="-1"/>
            <a:ext cx="9581746" cy="1233055"/>
          </a:xfrm>
          <a:prstGeom prst="rect">
            <a:avLst/>
          </a:prstGeom>
          <a:gradFill>
            <a:gsLst>
              <a:gs pos="0">
                <a:srgbClr val="5B9BD5">
                  <a:lumMod val="75000"/>
                </a:srgbClr>
              </a:gs>
              <a:gs pos="74000">
                <a:srgbClr val="4472C4">
                  <a:lumMod val="45000"/>
                  <a:lumOff val="55000"/>
                </a:srgbClr>
              </a:gs>
              <a:gs pos="83000">
                <a:srgbClr val="4472C4">
                  <a:lumMod val="45000"/>
                  <a:lumOff val="55000"/>
                </a:srgbClr>
              </a:gs>
              <a:gs pos="100000">
                <a:srgbClr val="4472C4">
                  <a:lumMod val="30000"/>
                  <a:lumOff val="70000"/>
                </a:srgbClr>
              </a:gs>
            </a:gsLst>
            <a:lin ang="5400000" scaled="1"/>
          </a:gradFill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altLang="ja-JP" sz="4000" b="1" i="0" u="none" strike="noStrike" kern="1200" cap="none" spc="0" normalizeH="0" baseline="0" noProof="0">
                <a:ln>
                  <a:noFill/>
                </a:ln>
                <a:solidFill>
                  <a:srgbClr val="1C1C1C"/>
                </a:solidFill>
                <a:effectLst/>
                <a:uLnTx/>
                <a:uFillTx/>
                <a:latin typeface="TH SarabunPSK" panose="020B0500040200020003" pitchFamily="34" charset="-34"/>
                <a:ea typeface="Lato Light"/>
                <a:cs typeface="TH SarabunPSK" panose="020B0500040200020003" pitchFamily="34" charset="-34"/>
              </a:rPr>
              <a:t>รายละเอียด</a:t>
            </a:r>
            <a:r>
              <a:rPr kumimoji="0" lang="en-US" altLang="ja-JP" sz="4000" b="1" i="0" u="none" strike="noStrike" kern="1200" cap="none" spc="0" normalizeH="0" baseline="0" noProof="0">
                <a:ln>
                  <a:noFill/>
                </a:ln>
                <a:solidFill>
                  <a:srgbClr val="1C1C1C"/>
                </a:solidFill>
                <a:effectLst/>
                <a:uLnTx/>
                <a:uFillTx/>
                <a:latin typeface="TH SarabunPSK" panose="020B0500040200020003" pitchFamily="34" charset="-34"/>
                <a:ea typeface="Lato Light"/>
                <a:cs typeface="TH SarabunPSK" panose="020B0500040200020003" pitchFamily="34" charset="-34"/>
              </a:rPr>
              <a:t>/</a:t>
            </a:r>
            <a:r>
              <a:rPr kumimoji="0" lang="th-TH" altLang="ja-JP" sz="4000" b="1" i="0" u="none" strike="noStrike" kern="1200" cap="none" spc="0" normalizeH="0" baseline="0" noProof="0">
                <a:ln>
                  <a:noFill/>
                </a:ln>
                <a:solidFill>
                  <a:srgbClr val="1C1C1C"/>
                </a:solidFill>
                <a:effectLst/>
                <a:uLnTx/>
                <a:uFillTx/>
                <a:latin typeface="TH SarabunPSK" panose="020B0500040200020003" pitchFamily="34" charset="-34"/>
                <a:ea typeface="Lato Light"/>
                <a:cs typeface="TH SarabunPSK" panose="020B0500040200020003" pitchFamily="34" charset="-34"/>
              </a:rPr>
              <a:t>ข้อกำหนดเฉพาะ ข้อเสนอโครงการ</a:t>
            </a:r>
            <a:r>
              <a:rPr kumimoji="0" lang="th-TH" sz="4000" b="1" i="0" u="none" strike="noStrike" kern="1200" cap="none" spc="0" normalizeH="0" baseline="0" noProof="0">
                <a:ln>
                  <a:noFill/>
                </a:ln>
                <a:solidFill>
                  <a:srgbClr val="1C1C1C"/>
                </a:solidFill>
                <a:effectLst/>
                <a:uLnTx/>
                <a:uFillTx/>
                <a:latin typeface="TH SarabunPSK" panose="020B0500040200020003" pitchFamily="34" charset="-34"/>
                <a:cs typeface="TH SarabunPSK" panose="020B0500040200020003" pitchFamily="34" charset="-34"/>
                <a:sym typeface="DB Helvethaica X 35 Thin"/>
              </a:rPr>
              <a:t>ด้านผลิตยา </a:t>
            </a:r>
            <a:endParaRPr kumimoji="0" lang="en-US" sz="4000" b="1" i="0" u="none" strike="noStrike" kern="1200" cap="none" spc="0" normalizeH="0" baseline="0" noProof="0">
              <a:ln>
                <a:noFill/>
              </a:ln>
              <a:solidFill>
                <a:srgbClr val="1C1C1C"/>
              </a:solidFill>
              <a:effectLst/>
              <a:uLnTx/>
              <a:uFillTx/>
              <a:latin typeface="TH SarabunPSK" panose="020B0500040200020003" pitchFamily="34" charset="-34"/>
              <a:cs typeface="TH SarabunPSK" panose="020B0500040200020003" pitchFamily="34" charset="-34"/>
              <a:sym typeface="DB Helvethaica X 35 Thin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4000" b="1" i="0" u="none" strike="noStrike" kern="1200" cap="none" spc="0" normalizeH="0" baseline="0" noProof="0">
                <a:ln>
                  <a:noFill/>
                </a:ln>
                <a:solidFill>
                  <a:srgbClr val="1C1C1C"/>
                </a:solidFill>
                <a:effectLst/>
                <a:uLnTx/>
                <a:uFillTx/>
                <a:latin typeface="TH SarabunPSK" panose="020B0500040200020003" pitchFamily="34" charset="-34"/>
                <a:cs typeface="TH SarabunPSK" panose="020B0500040200020003" pitchFamily="34" charset="-34"/>
                <a:sym typeface="DB Helvethaica X 35 Thin"/>
              </a:rPr>
              <a:t>สารสกัดจากสมุนไพร </a:t>
            </a:r>
            <a:endParaRPr kumimoji="0" lang="th-TH" altLang="ja-JP" sz="4000" b="1" i="0" u="none" strike="noStrike" kern="1200" cap="none" spc="0" normalizeH="0" baseline="0" noProof="0">
              <a:ln>
                <a:noFill/>
              </a:ln>
              <a:solidFill>
                <a:srgbClr val="1C1C1C"/>
              </a:solidFill>
              <a:effectLst/>
              <a:uLnTx/>
              <a:uFillTx/>
              <a:latin typeface="TH SarabunPSK" panose="020B0500040200020003" pitchFamily="34" charset="-34"/>
              <a:ea typeface="Lato Light"/>
              <a:cs typeface="TH SarabunPSK" panose="020B0500040200020003" pitchFamily="34" charset="-34"/>
            </a:endParaRPr>
          </a:p>
        </p:txBody>
      </p:sp>
      <p:sp>
        <p:nvSpPr>
          <p:cNvPr id="10" name="หัวเรื่อง 01">
            <a:extLst>
              <a:ext uri="{FF2B5EF4-FFF2-40B4-BE49-F238E27FC236}">
                <a16:creationId xmlns:a16="http://schemas.microsoft.com/office/drawing/2014/main" id="{FBA24F5E-5BD8-48F0-A094-E95A4C5EDC98}"/>
              </a:ext>
            </a:extLst>
          </p:cNvPr>
          <p:cNvSpPr txBox="1"/>
          <p:nvPr/>
        </p:nvSpPr>
        <p:spPr>
          <a:xfrm>
            <a:off x="380999" y="1879999"/>
            <a:ext cx="11572389" cy="278537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22860" rIns="22860" anchor="ctr">
            <a:spAutoFit/>
          </a:bodyPr>
          <a:lstStyle>
            <a:lvl1pPr>
              <a:defRPr sz="4500">
                <a:solidFill>
                  <a:srgbClr val="FFFFFF"/>
                </a:solidFill>
                <a:latin typeface="DB Helvethaica X 75 Bd"/>
                <a:ea typeface="DB Helvethaica X 75 Bd"/>
                <a:cs typeface="DB Helvethaica X 75 Bd"/>
                <a:sym typeface="DB Helvethaica X 75 Bd"/>
              </a:defRPr>
            </a:lvl1pPr>
          </a:lstStyle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th-TH" sz="3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 SarabunPSK" panose="020B0500040200020003" pitchFamily="34" charset="-34"/>
                <a:cs typeface="TH SarabunPSK" panose="020B0500040200020003" pitchFamily="34" charset="-34"/>
                <a:sym typeface="DB Helvethaica X 75 Bd"/>
              </a:rPr>
              <a:t>ผลิตภัณฑ์</a:t>
            </a: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 SarabunPSK" panose="020B0500040200020003" pitchFamily="34" charset="-34"/>
                <a:cs typeface="TH SarabunPSK" panose="020B0500040200020003" pitchFamily="34" charset="-34"/>
                <a:sym typeface="DB Helvethaica X 75 Bd"/>
              </a:rPr>
              <a:t>/</a:t>
            </a:r>
            <a:r>
              <a:rPr kumimoji="0" lang="th-TH" sz="3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 SarabunPSK" panose="020B0500040200020003" pitchFamily="34" charset="-34"/>
                <a:cs typeface="TH SarabunPSK" panose="020B0500040200020003" pitchFamily="34" charset="-34"/>
                <a:sym typeface="DB Helvethaica X 75 Bd"/>
              </a:rPr>
              <a:t>สารสกัดสมุนไพรที่มีศักยภาพ</a:t>
            </a: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 SarabunPSK" panose="020B0500040200020003" pitchFamily="34" charset="-34"/>
                <a:cs typeface="TH SarabunPSK" panose="020B0500040200020003" pitchFamily="34" charset="-34"/>
                <a:sym typeface="DB Helvethaica X 75 Bd"/>
              </a:rPr>
              <a:t> </a:t>
            </a:r>
            <a:r>
              <a:rPr kumimoji="0" lang="th-TH" sz="3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 SarabunPSK" panose="020B0500040200020003" pitchFamily="34" charset="-34"/>
                <a:cs typeface="TH SarabunPSK" panose="020B0500040200020003" pitchFamily="34" charset="-34"/>
                <a:sym typeface="DB Helvethaica X 75 Bd"/>
              </a:rPr>
              <a:t>สามารถต่อยอดได้และเป็นที่ต้องการของตลาด </a:t>
            </a:r>
            <a:endParaRPr kumimoji="0" lang="en-US" sz="32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H SarabunPSK" panose="020B0500040200020003" pitchFamily="34" charset="-34"/>
              <a:cs typeface="TH SarabunPSK" panose="020B0500040200020003" pitchFamily="34" charset="-34"/>
              <a:sym typeface="DB Helvethaica X 75 Bd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 SarabunPSK" panose="020B0500040200020003" pitchFamily="34" charset="-34"/>
                <a:cs typeface="TH SarabunPSK" panose="020B0500040200020003" pitchFamily="34" charset="-34"/>
                <a:sym typeface="DB Helvethaica X 75 Bd"/>
              </a:rPr>
              <a:t>      </a:t>
            </a:r>
            <a:r>
              <a:rPr kumimoji="0" lang="th-TH" sz="3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 SarabunPSK" panose="020B0500040200020003" pitchFamily="34" charset="-34"/>
                <a:cs typeface="TH SarabunPSK" panose="020B0500040200020003" pitchFamily="34" charset="-34"/>
                <a:sym typeface="DB Helvethaica X 75 Bd"/>
              </a:rPr>
              <a:t>และการนำไปใช้ประโยชน์ </a:t>
            </a: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 SarabunPSK" panose="020B0500040200020003" pitchFamily="34" charset="-34"/>
                <a:cs typeface="TH SarabunPSK" panose="020B0500040200020003" pitchFamily="34" charset="-34"/>
                <a:sym typeface="DB Helvethaica X 75 Bd"/>
              </a:rPr>
              <a:t>(</a:t>
            </a:r>
            <a:r>
              <a:rPr kumimoji="0" lang="th-TH" sz="3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 SarabunPSK" panose="020B0500040200020003" pitchFamily="34" charset="-34"/>
                <a:cs typeface="TH SarabunPSK" panose="020B0500040200020003" pitchFamily="34" charset="-34"/>
                <a:sym typeface="DB Helvethaica X 75 Bd"/>
              </a:rPr>
              <a:t>มี </a:t>
            </a: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 SarabunPSK" panose="020B0500040200020003" pitchFamily="34" charset="-34"/>
                <a:cs typeface="TH SarabunPSK" panose="020B0500040200020003" pitchFamily="34" charset="-34"/>
                <a:sym typeface="DB Helvethaica X 75 Bd"/>
              </a:rPr>
              <a:t>Freedom to Operate)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AutoNum type="arabicPeriod" startAt="2"/>
              <a:tabLst/>
              <a:defRPr/>
            </a:pPr>
            <a:r>
              <a:rPr kumimoji="0" lang="th-TH" sz="3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 SarabunPSK" panose="020B0500040200020003" pitchFamily="34" charset="-34"/>
                <a:cs typeface="TH SarabunPSK" panose="020B0500040200020003" pitchFamily="34" charset="-34"/>
                <a:sym typeface="DB Helvethaica X 75 Bd"/>
              </a:rPr>
              <a:t>เป้าหมายของการพัฒนาผลิตภัณฑ์</a:t>
            </a: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 SarabunPSK" panose="020B0500040200020003" pitchFamily="34" charset="-34"/>
                <a:cs typeface="TH SarabunPSK" panose="020B0500040200020003" pitchFamily="34" charset="-34"/>
                <a:sym typeface="DB Helvethaica X 75 Bd"/>
              </a:rPr>
              <a:t>/</a:t>
            </a:r>
            <a:r>
              <a:rPr kumimoji="0" lang="th-TH" sz="3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 SarabunPSK" panose="020B0500040200020003" pitchFamily="34" charset="-34"/>
                <a:cs typeface="TH SarabunPSK" panose="020B0500040200020003" pitchFamily="34" charset="-34"/>
                <a:sym typeface="DB Helvethaica X 75 Bd"/>
              </a:rPr>
              <a:t>สารสกัดสมุนไพรเพื่อขึ้นทะเบียน อย.</a:t>
            </a: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 SarabunPSK" panose="020B0500040200020003" pitchFamily="34" charset="-34"/>
                <a:cs typeface="TH SarabunPSK" panose="020B0500040200020003" pitchFamily="34" charset="-34"/>
                <a:sym typeface="DB Helvethaica X 75 Bd"/>
              </a:rPr>
              <a:t> </a:t>
            </a:r>
            <a:r>
              <a:rPr kumimoji="0" lang="th-TH" sz="3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 SarabunPSK" panose="020B0500040200020003" pitchFamily="34" charset="-34"/>
                <a:cs typeface="TH SarabunPSK" panose="020B0500040200020003" pitchFamily="34" charset="-34"/>
                <a:sym typeface="DB Helvethaica X 75 Bd"/>
              </a:rPr>
              <a:t>และเข้าตลาด</a:t>
            </a:r>
            <a:endParaRPr kumimoji="0" lang="en-US" sz="32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H SarabunPSK" panose="020B0500040200020003" pitchFamily="34" charset="-34"/>
              <a:cs typeface="TH SarabunPSK" panose="020B0500040200020003" pitchFamily="34" charset="-34"/>
              <a:sym typeface="DB Helvethaica X 75 Bd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AutoNum type="arabicPeriod" startAt="2"/>
              <a:tabLst/>
              <a:defRPr/>
            </a:pPr>
            <a:r>
              <a:rPr kumimoji="0" lang="th-TH" sz="3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 SarabunPSK" panose="020B0500040200020003" pitchFamily="34" charset="-34"/>
                <a:cs typeface="TH SarabunPSK" panose="020B0500040200020003" pitchFamily="34" charset="-34"/>
                <a:sym typeface="DB Helvethaica X 75 Bd"/>
              </a:rPr>
              <a:t>ภาคเอกชนที่เข้าร่วมโครงการมีความพร้อมในด้านต่าง ๆ เช่น การตลาด ความพร้อมด้านการลงทุน และด้านบุคลากร เป็นต้น </a:t>
            </a:r>
          </a:p>
        </p:txBody>
      </p:sp>
    </p:spTree>
    <p:extLst>
      <p:ext uri="{BB962C8B-B14F-4D97-AF65-F5344CB8AC3E}">
        <p14:creationId xmlns:p14="http://schemas.microsoft.com/office/powerpoint/2010/main" val="361691744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D5237C3E-9FE9-40B8-9186-D4E53AD385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52117" y="0"/>
            <a:ext cx="2101273" cy="762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565710A-5E92-4D04-8740-3F2D154F967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00300" y="4848447"/>
            <a:ext cx="9791700" cy="202408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D5EA1D0-3986-477C-9646-0798236EB8C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73173"/>
          <a:stretch/>
        </p:blipFill>
        <p:spPr>
          <a:xfrm flipH="1">
            <a:off x="-5080" y="4848447"/>
            <a:ext cx="2405380" cy="202408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80875D9-ACA4-450E-9E27-A9BC0AE7A734}"/>
              </a:ext>
            </a:extLst>
          </p:cNvPr>
          <p:cNvSpPr txBox="1"/>
          <p:nvPr/>
        </p:nvSpPr>
        <p:spPr>
          <a:xfrm>
            <a:off x="273246" y="115671"/>
            <a:ext cx="4282581" cy="58477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lvl="0" indent="0" algn="l" defTabSz="1828433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3200" b="1" i="0" u="none" strike="noStrike" kern="1200" cap="none" spc="0" normalizeH="0" baseline="0" noProof="0">
                <a:ln>
                  <a:noFill/>
                </a:ln>
                <a:solidFill>
                  <a:srgbClr val="006CB4"/>
                </a:solidFill>
                <a:effectLst/>
                <a:uLnTx/>
                <a:uFillTx/>
                <a:latin typeface="TH SarabunPSK" panose="020B0500040200020003" pitchFamily="34" charset="-34"/>
                <a:ea typeface="Calibri"/>
                <a:cs typeface="TH SarabunPSK" panose="020B0500040200020003" pitchFamily="34" charset="-34"/>
                <a:sym typeface="Calibri"/>
              </a:rPr>
              <a:t>รายชื่อผู้ประสานงานในแต่ละแผนงาน</a:t>
            </a:r>
            <a:endParaRPr kumimoji="0" lang="en-US" sz="3200" b="1" i="0" u="none" strike="noStrike" kern="1200" cap="none" spc="0" normalizeH="0" baseline="0" noProof="0">
              <a:ln>
                <a:noFill/>
              </a:ln>
              <a:solidFill>
                <a:srgbClr val="006CB4"/>
              </a:solidFill>
              <a:effectLst/>
              <a:uLnTx/>
              <a:uFillTx/>
              <a:latin typeface="TH SarabunPSK" panose="020B0500040200020003" pitchFamily="34" charset="-34"/>
              <a:ea typeface="Calibri"/>
              <a:cs typeface="TH SarabunPSK" panose="020B0500040200020003" pitchFamily="34" charset="-34"/>
              <a:sym typeface="Calibri"/>
            </a:endParaRPr>
          </a:p>
        </p:txBody>
      </p:sp>
      <p:graphicFrame>
        <p:nvGraphicFramePr>
          <p:cNvPr id="5" name="Table 9">
            <a:extLst>
              <a:ext uri="{FF2B5EF4-FFF2-40B4-BE49-F238E27FC236}">
                <a16:creationId xmlns:a16="http://schemas.microsoft.com/office/drawing/2014/main" id="{49F3EC5E-C632-4A45-8BD4-915CED35F3B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44914309"/>
              </p:ext>
            </p:extLst>
          </p:nvPr>
        </p:nvGraphicFramePr>
        <p:xfrm>
          <a:off x="0" y="762000"/>
          <a:ext cx="12192000" cy="5029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45532">
                  <a:extLst>
                    <a:ext uri="{9D8B030D-6E8A-4147-A177-3AD203B41FA5}">
                      <a16:colId xmlns:a16="http://schemas.microsoft.com/office/drawing/2014/main" val="4158263361"/>
                    </a:ext>
                  </a:extLst>
                </a:gridCol>
                <a:gridCol w="9246468">
                  <a:extLst>
                    <a:ext uri="{9D8B030D-6E8A-4147-A177-3AD203B41FA5}">
                      <a16:colId xmlns:a16="http://schemas.microsoft.com/office/drawing/2014/main" val="295120432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th-TH" sz="240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แผนงานย่อย</a:t>
                      </a:r>
                      <a:endParaRPr lang="en-US" sz="240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ข้อมูลติดต่อ</a:t>
                      </a:r>
                      <a:endParaRPr lang="en-US" sz="240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161979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290513" indent="-290513" algn="l">
                        <a:buAutoNum type="arabicPeriod"/>
                      </a:pPr>
                      <a:r>
                        <a:rPr lang="th-TH" sz="2400" b="1">
                          <a:solidFill>
                            <a:srgbClr val="000000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แผนงาน </a:t>
                      </a:r>
                      <a:r>
                        <a:rPr lang="en-US" sz="2400" b="1">
                          <a:solidFill>
                            <a:srgbClr val="000000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F2 (S1P1</a:t>
                      </a:r>
                      <a:r>
                        <a:rPr lang="th-TH" sz="2400" b="1">
                          <a:solidFill>
                            <a:srgbClr val="000000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)</a:t>
                      </a:r>
                      <a:r>
                        <a:rPr lang="en-US" sz="2400" b="1">
                          <a:solidFill>
                            <a:srgbClr val="000000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:</a:t>
                      </a:r>
                      <a:r>
                        <a:rPr lang="th-TH" sz="2400" b="1">
                          <a:solidFill>
                            <a:srgbClr val="000000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ผลิตภัณฑ์ </a:t>
                      </a:r>
                      <a:r>
                        <a:rPr lang="en-US" sz="2400" b="1">
                          <a:solidFill>
                            <a:srgbClr val="000000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ATMPs </a:t>
                      </a:r>
                    </a:p>
                    <a:p>
                      <a:pPr marL="0" indent="0" algn="l">
                        <a:buNone/>
                      </a:pPr>
                      <a:r>
                        <a:rPr lang="en-US" sz="2400" b="1">
                          <a:solidFill>
                            <a:srgbClr val="000000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   </a:t>
                      </a:r>
                      <a:r>
                        <a:rPr lang="th-TH" sz="2400" b="1">
                          <a:solidFill>
                            <a:srgbClr val="000000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และชีววัตถุ</a:t>
                      </a:r>
                      <a:endParaRPr lang="en-US" sz="2400" b="1">
                        <a:solidFill>
                          <a:srgbClr val="000000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 algn="l">
                        <a:buClr>
                          <a:srgbClr val="FF3300"/>
                        </a:buClr>
                        <a:buFont typeface="Wingdings" panose="05000000000000000000" pitchFamily="2" charset="2"/>
                        <a:buChar char="§"/>
                      </a:pPr>
                      <a:r>
                        <a:rPr lang="th-TH" sz="2200" b="1">
                          <a:solidFill>
                            <a:schemeClr val="bg2">
                              <a:lumMod val="50000"/>
                            </a:schemeClr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น.ส. สุวิมล จันทรอาภรณ์กุล โทรศัพท์: 02-6445499 ต่อ 142 </a:t>
                      </a:r>
                      <a:r>
                        <a:rPr lang="en-US" sz="2200" b="1">
                          <a:solidFill>
                            <a:schemeClr val="bg2">
                              <a:lumMod val="50000"/>
                            </a:schemeClr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Email: suwimon@tcels.or.th</a:t>
                      </a:r>
                    </a:p>
                    <a:p>
                      <a:pPr marL="342900" indent="-342900" algn="l">
                        <a:buClr>
                          <a:srgbClr val="FF3300"/>
                        </a:buClr>
                        <a:buFont typeface="Wingdings" panose="05000000000000000000" pitchFamily="2" charset="2"/>
                        <a:buChar char="§"/>
                      </a:pPr>
                      <a:r>
                        <a:rPr lang="th-TH" sz="2200" b="1">
                          <a:solidFill>
                            <a:schemeClr val="bg2">
                              <a:lumMod val="50000"/>
                            </a:schemeClr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ดร.</a:t>
                      </a:r>
                      <a:r>
                        <a:rPr lang="en-US" sz="2200" b="1">
                          <a:solidFill>
                            <a:schemeClr val="bg2">
                              <a:lumMod val="50000"/>
                            </a:schemeClr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</a:t>
                      </a:r>
                      <a:r>
                        <a:rPr lang="th-TH" sz="2200" b="1">
                          <a:solidFill>
                            <a:schemeClr val="bg2">
                              <a:lumMod val="50000"/>
                            </a:schemeClr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อมร ประดับทอง โทรศัพท์: 02-6445499 ต่อ 140 </a:t>
                      </a:r>
                      <a:r>
                        <a:rPr lang="en-US" sz="2200" b="1">
                          <a:solidFill>
                            <a:schemeClr val="bg2">
                              <a:lumMod val="50000"/>
                            </a:schemeClr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Email: amon@tcels.or.th</a:t>
                      </a:r>
                    </a:p>
                    <a:p>
                      <a:pPr marL="342900" indent="-342900" algn="l">
                        <a:buClr>
                          <a:srgbClr val="FF3300"/>
                        </a:buClr>
                        <a:buFont typeface="Wingdings" panose="05000000000000000000" pitchFamily="2" charset="2"/>
                        <a:buChar char="§"/>
                      </a:pPr>
                      <a:r>
                        <a:rPr lang="th-TH" sz="2200" b="1">
                          <a:solidFill>
                            <a:schemeClr val="bg2">
                              <a:lumMod val="50000"/>
                            </a:schemeClr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ดร.ปวีณ์นุช อุดมมณีธนกิจ โทรศัพท์: 02-6445499 ต่อ 341 </a:t>
                      </a:r>
                      <a:r>
                        <a:rPr lang="en-US" sz="2200" b="1">
                          <a:solidFill>
                            <a:schemeClr val="bg2">
                              <a:lumMod val="50000"/>
                            </a:schemeClr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Email: paveenuch@tcels.or.th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7706287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2400" b="1">
                          <a:solidFill>
                            <a:srgbClr val="000000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2. </a:t>
                      </a:r>
                      <a:r>
                        <a:rPr lang="th-TH" sz="2400" b="1">
                          <a:solidFill>
                            <a:srgbClr val="000000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แผนงาน</a:t>
                      </a:r>
                      <a:r>
                        <a:rPr lang="en-US" sz="2400" b="1">
                          <a:solidFill>
                            <a:srgbClr val="000000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N1 (S1P1): </a:t>
                      </a:r>
                    </a:p>
                    <a:p>
                      <a:pPr marL="234950" indent="0" algn="l"/>
                      <a:r>
                        <a:rPr lang="th-TH" sz="2400" b="1">
                          <a:solidFill>
                            <a:srgbClr val="000000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จีโนมิกส์</a:t>
                      </a:r>
                      <a:endParaRPr lang="en-US" sz="2400" b="1">
                        <a:solidFill>
                          <a:srgbClr val="000000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 algn="l">
                        <a:buClr>
                          <a:srgbClr val="00B050"/>
                        </a:buClr>
                        <a:buFont typeface="Wingdings" panose="05000000000000000000" pitchFamily="2" charset="2"/>
                        <a:buChar char="§"/>
                      </a:pPr>
                      <a:r>
                        <a:rPr lang="th-TH" sz="2200" b="1">
                          <a:solidFill>
                            <a:schemeClr val="bg2">
                              <a:lumMod val="50000"/>
                            </a:schemeClr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ดร.ภญ. นิตย์สุภา วัฒนชัย โทรศัพท์: 02-6445499 ต่อ 147 </a:t>
                      </a:r>
                      <a:r>
                        <a:rPr lang="en-US" sz="2200" b="1">
                          <a:solidFill>
                            <a:schemeClr val="bg2">
                              <a:lumMod val="50000"/>
                            </a:schemeClr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Email: nitsupa@tcels.or.th </a:t>
                      </a:r>
                      <a:r>
                        <a:rPr lang="en-US" sz="2000" b="1">
                          <a:solidFill>
                            <a:srgbClr val="C00000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(</a:t>
                      </a:r>
                      <a:r>
                        <a:rPr lang="th-TH" sz="2000" b="1">
                          <a:solidFill>
                            <a:srgbClr val="C00000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ด้านการแพทย์จีโนมิกส์)</a:t>
                      </a:r>
                    </a:p>
                    <a:p>
                      <a:pPr marL="342900" indent="-342900" algn="l">
                        <a:buClr>
                          <a:srgbClr val="00B050"/>
                        </a:buClr>
                        <a:buFont typeface="Wingdings" panose="05000000000000000000" pitchFamily="2" charset="2"/>
                        <a:buChar char="§"/>
                      </a:pPr>
                      <a:r>
                        <a:rPr lang="th-TH" sz="2200" b="1">
                          <a:solidFill>
                            <a:schemeClr val="bg2">
                              <a:lumMod val="50000"/>
                            </a:schemeClr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ดร.</a:t>
                      </a:r>
                      <a:r>
                        <a:rPr lang="en-US" sz="2200" b="1">
                          <a:solidFill>
                            <a:schemeClr val="bg2">
                              <a:lumMod val="50000"/>
                            </a:schemeClr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</a:t>
                      </a:r>
                      <a:r>
                        <a:rPr lang="th-TH" sz="2200" b="1">
                          <a:solidFill>
                            <a:schemeClr val="bg2">
                              <a:lumMod val="50000"/>
                            </a:schemeClr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ทัตพร คงครองทอง โทรศัพท์: 02-6445499 ต่อ 143 </a:t>
                      </a:r>
                      <a:r>
                        <a:rPr lang="en-US" sz="2200" b="1">
                          <a:solidFill>
                            <a:schemeClr val="bg2">
                              <a:lumMod val="50000"/>
                            </a:schemeClr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Email: tatphon@tcels.or.th </a:t>
                      </a:r>
                      <a:r>
                        <a:rPr lang="en-US" sz="2000" b="1">
                          <a:solidFill>
                            <a:srgbClr val="C00000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(</a:t>
                      </a:r>
                      <a:r>
                        <a:rPr lang="th-TH" sz="2000" b="1">
                          <a:solidFill>
                            <a:srgbClr val="C00000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ด้านการแพทย์จีโนมิกส์)</a:t>
                      </a:r>
                    </a:p>
                    <a:p>
                      <a:pPr marL="342900" indent="-342900" algn="l">
                        <a:buClr>
                          <a:srgbClr val="00B050"/>
                        </a:buClr>
                        <a:buFont typeface="Wingdings" panose="05000000000000000000" pitchFamily="2" charset="2"/>
                        <a:buChar char="§"/>
                      </a:pPr>
                      <a:r>
                        <a:rPr lang="th-TH" sz="2200" b="1">
                          <a:solidFill>
                            <a:schemeClr val="bg2">
                              <a:lumMod val="50000"/>
                            </a:schemeClr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น.ส. จีรนิจ ปองทอง โทรศัพท์: 02-6445499 ต่อ 219 </a:t>
                      </a:r>
                      <a:r>
                        <a:rPr lang="en-US" sz="2200" b="1">
                          <a:solidFill>
                            <a:schemeClr val="bg2">
                              <a:lumMod val="50000"/>
                            </a:schemeClr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Email: jeeranit@tcels.or.th </a:t>
                      </a:r>
                      <a:r>
                        <a:rPr lang="en-US" sz="2000" b="1">
                          <a:solidFill>
                            <a:srgbClr val="C00000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(</a:t>
                      </a:r>
                      <a:r>
                        <a:rPr lang="th-TH" sz="2000" b="1">
                          <a:solidFill>
                            <a:srgbClr val="C00000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ด้านโภชนพันธุศาสตร์)</a:t>
                      </a:r>
                      <a:endParaRPr lang="th-TH" sz="2200" b="1">
                        <a:solidFill>
                          <a:srgbClr val="C00000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445034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29369" algn="l" defTabSz="91421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>
                          <a:solidFill>
                            <a:srgbClr val="000000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3. </a:t>
                      </a:r>
                      <a:r>
                        <a:rPr lang="th-TH" sz="2400" b="1">
                          <a:solidFill>
                            <a:srgbClr val="000000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แผนงาน</a:t>
                      </a:r>
                      <a:r>
                        <a:rPr lang="en-US" sz="2400" b="1">
                          <a:solidFill>
                            <a:srgbClr val="000000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N2 (S1P1):</a:t>
                      </a:r>
                    </a:p>
                    <a:p>
                      <a:pPr marL="234950" indent="0" algn="l"/>
                      <a:r>
                        <a:rPr lang="th-TH" sz="2400" b="1">
                          <a:solidFill>
                            <a:srgbClr val="000000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ยา และสารสกัดสมุนไพร</a:t>
                      </a:r>
                      <a:endParaRPr lang="en-US" sz="2400" b="1">
                        <a:solidFill>
                          <a:srgbClr val="000000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 algn="l">
                        <a:buClr>
                          <a:srgbClr val="7030A0"/>
                        </a:buClr>
                        <a:buFont typeface="Wingdings" panose="05000000000000000000" pitchFamily="2" charset="2"/>
                        <a:buChar char="§"/>
                      </a:pPr>
                      <a:r>
                        <a:rPr lang="th-TH" sz="2200" b="1">
                          <a:solidFill>
                            <a:schemeClr val="bg2">
                              <a:lumMod val="50000"/>
                            </a:schemeClr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ดร.สมคิด เจนกลาง โทรศัพท์: 02-6445499 ต่อ 133 </a:t>
                      </a:r>
                      <a:r>
                        <a:rPr lang="en-US" sz="2200" b="1">
                          <a:solidFill>
                            <a:schemeClr val="bg2">
                              <a:lumMod val="50000"/>
                            </a:schemeClr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Email: somkid@tcels.or.th</a:t>
                      </a:r>
                    </a:p>
                    <a:p>
                      <a:pPr marL="342900" indent="-342900" algn="l">
                        <a:buClr>
                          <a:srgbClr val="7030A0"/>
                        </a:buClr>
                        <a:buFont typeface="Wingdings" panose="05000000000000000000" pitchFamily="2" charset="2"/>
                        <a:buChar char="§"/>
                      </a:pPr>
                      <a:r>
                        <a:rPr lang="th-TH" sz="2200" b="1">
                          <a:solidFill>
                            <a:schemeClr val="bg2">
                              <a:lumMod val="50000"/>
                            </a:schemeClr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น.ส. จิราพรรณ น้ำสา โทรศัพท์: 02-6445499 ต่อ 217 </a:t>
                      </a:r>
                      <a:r>
                        <a:rPr lang="en-US" sz="2200" b="1">
                          <a:solidFill>
                            <a:schemeClr val="bg2">
                              <a:lumMod val="50000"/>
                            </a:schemeClr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Email jiraphan@tcels.or.th</a:t>
                      </a:r>
                    </a:p>
                    <a:p>
                      <a:pPr marL="342900" indent="-342900" algn="l">
                        <a:buClr>
                          <a:srgbClr val="7030A0"/>
                        </a:buClr>
                        <a:buFont typeface="Wingdings" panose="05000000000000000000" pitchFamily="2" charset="2"/>
                        <a:buChar char="§"/>
                      </a:pPr>
                      <a:r>
                        <a:rPr lang="th-TH" sz="2200" b="1">
                          <a:solidFill>
                            <a:schemeClr val="bg2">
                              <a:lumMod val="50000"/>
                            </a:schemeClr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น.ส. พัทธมน ธาราพรรค์ โทรศัพท์: 02-6445499 ต่อ 220 </a:t>
                      </a:r>
                      <a:r>
                        <a:rPr lang="en-US" sz="2200" b="1">
                          <a:solidFill>
                            <a:schemeClr val="bg2">
                              <a:lumMod val="50000"/>
                            </a:schemeClr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Email: pattamon@tcels.or.th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724669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2400" b="1">
                          <a:solidFill>
                            <a:srgbClr val="000000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4. </a:t>
                      </a:r>
                      <a:r>
                        <a:rPr lang="th-TH" sz="2400" b="1">
                          <a:solidFill>
                            <a:srgbClr val="000000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แผนงาน </a:t>
                      </a:r>
                      <a:r>
                        <a:rPr lang="en-US" sz="2400" b="1">
                          <a:solidFill>
                            <a:srgbClr val="000000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N14 (S2P10): Ending Pandemic Through Innovation (EPI)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 algn="l">
                        <a:buClr>
                          <a:srgbClr val="FFC000"/>
                        </a:buClr>
                        <a:buFont typeface="Wingdings" panose="05000000000000000000" pitchFamily="2" charset="2"/>
                        <a:buChar char="§"/>
                      </a:pPr>
                      <a:r>
                        <a:rPr lang="th-TH" sz="2200" b="1">
                          <a:solidFill>
                            <a:schemeClr val="bg2">
                              <a:lumMod val="50000"/>
                            </a:schemeClr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น.ส. สุณิชา ชานวาทิก</a:t>
                      </a:r>
                      <a:r>
                        <a:rPr lang="en-US" sz="2200" b="1">
                          <a:solidFill>
                            <a:schemeClr val="bg2">
                              <a:lumMod val="50000"/>
                            </a:schemeClr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</a:t>
                      </a:r>
                      <a:r>
                        <a:rPr lang="th-TH" sz="2200" b="1">
                          <a:solidFill>
                            <a:schemeClr val="bg2">
                              <a:lumMod val="50000"/>
                            </a:schemeClr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โทรศัพท์: 094-496-2836 </a:t>
                      </a:r>
                      <a:r>
                        <a:rPr lang="en-US" sz="2200" b="1">
                          <a:solidFill>
                            <a:schemeClr val="bg2">
                              <a:lumMod val="50000"/>
                            </a:schemeClr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Email: sunicha@tcels.or.th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0609784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380039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E647F59-AF4B-4F03-92C8-B1007C81D9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C981FEF-19B9-4885-80CB-A60E238ABFA9}" type="slidenum">
              <a:rPr kumimoji="0" lang="th-TH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0" lang="th-TH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Cordia New" panose="020B0304020202020204" pitchFamily="34" charset="-34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5237C3E-9FE9-40B8-9186-D4E53AD385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52117" y="0"/>
            <a:ext cx="2101273" cy="762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565710A-5E92-4D04-8740-3F2D154F967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00300" y="4848447"/>
            <a:ext cx="9791700" cy="202408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D5EA1D0-3986-477C-9646-0798236EB8C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73173"/>
          <a:stretch/>
        </p:blipFill>
        <p:spPr>
          <a:xfrm flipH="1">
            <a:off x="-5080" y="4848447"/>
            <a:ext cx="2405380" cy="2024083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9CDB0D3-CE87-41D1-88A1-8C464C52D1E7}"/>
              </a:ext>
            </a:extLst>
          </p:cNvPr>
          <p:cNvSpPr/>
          <p:nvPr/>
        </p:nvSpPr>
        <p:spPr>
          <a:xfrm>
            <a:off x="815836" y="4460658"/>
            <a:ext cx="10086917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03275" marR="0" lvl="0" indent="-8032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25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ที่อยู่ </a:t>
            </a:r>
            <a:r>
              <a:rPr kumimoji="0" lang="en-US" sz="25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:</a:t>
            </a:r>
            <a:r>
              <a:rPr kumimoji="0" lang="th-TH" sz="25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 เลขที่ 252 อาคารเอสพีอี ทาวเวอร์ ชั้น 9 ถ.พหลโยธิน แขวงสามเสนใน เขต</a:t>
            </a:r>
            <a:r>
              <a:rPr kumimoji="0" lang="en-US" sz="25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 </a:t>
            </a:r>
            <a:r>
              <a:rPr kumimoji="0" lang="th-TH" sz="25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พญาไท กรุงเทพฯ 10400</a:t>
            </a:r>
            <a:endParaRPr kumimoji="0" lang="en-US" sz="25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H SarabunPSK" panose="020B0500040200020003" pitchFamily="34" charset="-34"/>
              <a:ea typeface="Calibri" panose="020F0502020204030204" pitchFamily="34" charset="0"/>
              <a:cs typeface="TH SarabunPSK" panose="020B0500040200020003" pitchFamily="34" charset="-34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25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โทร </a:t>
            </a:r>
            <a:r>
              <a:rPr kumimoji="0" lang="en-US" sz="25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:   </a:t>
            </a:r>
            <a:r>
              <a:rPr kumimoji="0" lang="th-TH" sz="25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02 644 5499 กด 0  (</a:t>
            </a:r>
            <a:r>
              <a:rPr kumimoji="0" lang="en-US" sz="25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operator</a:t>
            </a:r>
            <a:r>
              <a:rPr kumimoji="0" lang="th-TH" sz="25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)	        </a:t>
            </a:r>
            <a:r>
              <a:rPr kumimoji="0" lang="en-US" sz="25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                          E-mail : pmu@tcels.or.th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http://www.tcels.or.th/Home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500" b="1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B4CDECCD-1127-4801-8462-8395F27C2E8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66"/>
          <a:stretch/>
        </p:blipFill>
        <p:spPr bwMode="auto">
          <a:xfrm>
            <a:off x="1265959" y="290945"/>
            <a:ext cx="8478982" cy="39977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2F1C6F41-B095-46C3-A152-D6361C105C6A}"/>
              </a:ext>
            </a:extLst>
          </p:cNvPr>
          <p:cNvSpPr/>
          <p:nvPr/>
        </p:nvSpPr>
        <p:spPr>
          <a:xfrm>
            <a:off x="188359" y="177225"/>
            <a:ext cx="182453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3200" b="1" i="0" u="none" strike="noStrike" kern="1200" cap="none" spc="0" normalizeH="0" baseline="0" noProof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ติดต่อสอบถาม</a:t>
            </a:r>
            <a:endParaRPr kumimoji="0" lang="en-US" sz="3200" b="1" i="0" u="none" strike="noStrike" kern="1200" cap="none" spc="0" normalizeH="0" baseline="0" noProof="0">
              <a:ln>
                <a:noFill/>
              </a:ln>
              <a:solidFill>
                <a:srgbClr val="4472C4">
                  <a:lumMod val="75000"/>
                </a:srgbClr>
              </a:solidFill>
              <a:effectLst/>
              <a:uLnTx/>
              <a:uFillTx/>
              <a:latin typeface="TH SarabunPSK" panose="020B0500040200020003" pitchFamily="34" charset="-34"/>
              <a:ea typeface="Calibri" panose="020F0502020204030204" pitchFamily="34" charset="0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5327403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0000"/>
            <a:lum/>
          </a:blip>
          <a:srcRect/>
          <a:stretch>
            <a:fillRect l="-8000" r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4202B30-F204-481A-AEDC-14CD8FCE8D3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581782" y="-4435"/>
            <a:ext cx="1610217" cy="79950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62D6FCA-3D62-48CB-9651-090AA1C06B0E}"/>
              </a:ext>
            </a:extLst>
          </p:cNvPr>
          <p:cNvSpPr txBox="1"/>
          <p:nvPr/>
        </p:nvSpPr>
        <p:spPr>
          <a:xfrm>
            <a:off x="609600" y="531613"/>
            <a:ext cx="1390124" cy="4413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3703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2268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B Heavent" panose="02000506060000020004" pitchFamily="2" charset="-34"/>
                <a:ea typeface="+mn-ea"/>
                <a:cs typeface="DB Heavent" panose="02000506060000020004" pitchFamily="2" charset="-34"/>
              </a:rPr>
              <a:t>ยุทธศาสตร์ที่ </a:t>
            </a:r>
            <a:r>
              <a:rPr kumimoji="0" lang="en-US" sz="2268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B Heavent" panose="02000506060000020004" pitchFamily="2" charset="-34"/>
                <a:ea typeface="+mn-ea"/>
                <a:cs typeface="DB Heavent" panose="02000506060000020004" pitchFamily="2" charset="-34"/>
              </a:rPr>
              <a:t>1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3B7DEB2-7A62-41BE-8BB0-513085C05765}"/>
              </a:ext>
            </a:extLst>
          </p:cNvPr>
          <p:cNvSpPr/>
          <p:nvPr/>
        </p:nvSpPr>
        <p:spPr>
          <a:xfrm>
            <a:off x="526474" y="1616050"/>
            <a:ext cx="2734310" cy="581698"/>
          </a:xfrm>
          <a:prstGeom prst="rect">
            <a:avLst/>
          </a:prstGeom>
          <a:solidFill>
            <a:srgbClr val="1D6FA9">
              <a:lumMod val="75000"/>
            </a:srgbClr>
          </a:solidFill>
          <a:ln w="12700" cap="flat" cmpd="sng" algn="ctr">
            <a:solidFill>
              <a:srgbClr val="00206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3703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58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ACAF265-4432-4384-A184-B568EB8CB42E}"/>
              </a:ext>
            </a:extLst>
          </p:cNvPr>
          <p:cNvSpPr txBox="1"/>
          <p:nvPr/>
        </p:nvSpPr>
        <p:spPr>
          <a:xfrm>
            <a:off x="568430" y="1710526"/>
            <a:ext cx="251863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3703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2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H SarabunPSK" panose="020B0500040200020003" pitchFamily="34" charset="-34"/>
                <a:cs typeface="TH SarabunPSK" panose="020B0500040200020003" pitchFamily="34" charset="-34"/>
              </a:rPr>
              <a:t>(ร่าง) แผน ววน. ปี </a:t>
            </a:r>
            <a:r>
              <a:rPr kumimoji="0" lang="en-US" sz="2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H SarabunPSK" panose="020B0500040200020003" pitchFamily="34" charset="-34"/>
                <a:cs typeface="TH SarabunPSK" panose="020B0500040200020003" pitchFamily="34" charset="-34"/>
              </a:rPr>
              <a:t>2566 - 2570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DFD724B-FDAB-4B78-80E9-F7A7F59B09B7}"/>
              </a:ext>
            </a:extLst>
          </p:cNvPr>
          <p:cNvSpPr/>
          <p:nvPr/>
        </p:nvSpPr>
        <p:spPr>
          <a:xfrm>
            <a:off x="3072666" y="1197364"/>
            <a:ext cx="607141" cy="233985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3703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58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TRL</a:t>
            </a:r>
            <a:endParaRPr kumimoji="0" lang="th-TH" sz="1458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Cordia New" panose="020B0304020202020204" pitchFamily="34" charset="-34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1D1384E-A5FF-404D-AADF-081228F58D03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60783" y="911478"/>
            <a:ext cx="8507572" cy="1448522"/>
          </a:xfrm>
          <a:prstGeom prst="rect">
            <a:avLst/>
          </a:prstGeom>
        </p:spPr>
      </p:pic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DA48655A-6013-4C7D-A80D-CF1E97C51EB5}"/>
              </a:ext>
            </a:extLst>
          </p:cNvPr>
          <p:cNvSpPr/>
          <p:nvPr/>
        </p:nvSpPr>
        <p:spPr>
          <a:xfrm>
            <a:off x="7929784" y="3528731"/>
            <a:ext cx="3490362" cy="223232"/>
          </a:xfrm>
          <a:prstGeom prst="roundRect">
            <a:avLst/>
          </a:prstGeom>
          <a:solidFill>
            <a:srgbClr val="B74919">
              <a:lumMod val="40000"/>
              <a:lumOff val="60000"/>
              <a:alpha val="7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3703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H SarabunPSK" panose="020B0500040200020003" pitchFamily="34" charset="-34"/>
              <a:ea typeface="+mn-ea"/>
              <a:cs typeface="TH SarabunPSK" panose="020B0500040200020003" pitchFamily="34" charset="-34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61D3814-8714-4192-8F0B-A791B050A4C9}"/>
              </a:ext>
            </a:extLst>
          </p:cNvPr>
          <p:cNvSpPr/>
          <p:nvPr/>
        </p:nvSpPr>
        <p:spPr>
          <a:xfrm>
            <a:off x="505573" y="2263445"/>
            <a:ext cx="2741104" cy="3571904"/>
          </a:xfrm>
          <a:prstGeom prst="rect">
            <a:avLst/>
          </a:prstGeom>
          <a:solidFill>
            <a:srgbClr val="E7E6E6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3703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58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E4047401-2059-4127-9C26-7BBEF4D753B5}"/>
              </a:ext>
            </a:extLst>
          </p:cNvPr>
          <p:cNvCxnSpPr>
            <a:cxnSpLocks/>
          </p:cNvCxnSpPr>
          <p:nvPr/>
        </p:nvCxnSpPr>
        <p:spPr>
          <a:xfrm flipV="1">
            <a:off x="505573" y="2894672"/>
            <a:ext cx="10902261" cy="28925"/>
          </a:xfrm>
          <a:prstGeom prst="line">
            <a:avLst/>
          </a:prstGeom>
          <a:noFill/>
          <a:ln w="38100" cap="flat" cmpd="sng" algn="ctr">
            <a:solidFill>
              <a:srgbClr val="C00000"/>
            </a:solidFill>
            <a:prstDash val="sysDot"/>
            <a:miter lim="800000"/>
          </a:ln>
          <a:effectLst/>
        </p:spPr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1889408A-9FC9-4240-BA9B-0C3BAF992165}"/>
              </a:ext>
            </a:extLst>
          </p:cNvPr>
          <p:cNvCxnSpPr>
            <a:cxnSpLocks/>
          </p:cNvCxnSpPr>
          <p:nvPr/>
        </p:nvCxnSpPr>
        <p:spPr>
          <a:xfrm flipV="1">
            <a:off x="615114" y="3951126"/>
            <a:ext cx="10792719" cy="3710"/>
          </a:xfrm>
          <a:prstGeom prst="line">
            <a:avLst/>
          </a:prstGeom>
          <a:noFill/>
          <a:ln w="38100" cap="flat" cmpd="sng" algn="ctr">
            <a:solidFill>
              <a:schemeClr val="accent2">
                <a:lumMod val="50000"/>
              </a:schemeClr>
            </a:solidFill>
            <a:prstDash val="sysDot"/>
            <a:miter lim="800000"/>
          </a:ln>
          <a:effectLst/>
        </p:spPr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3017D8A5-1361-41C0-8DFC-F9B32C0930D2}"/>
              </a:ext>
            </a:extLst>
          </p:cNvPr>
          <p:cNvCxnSpPr>
            <a:cxnSpLocks/>
          </p:cNvCxnSpPr>
          <p:nvPr/>
        </p:nvCxnSpPr>
        <p:spPr>
          <a:xfrm>
            <a:off x="526473" y="4778534"/>
            <a:ext cx="10881361" cy="43449"/>
          </a:xfrm>
          <a:prstGeom prst="line">
            <a:avLst/>
          </a:prstGeom>
          <a:noFill/>
          <a:ln w="38100" cap="flat" cmpd="sng" algn="ctr">
            <a:solidFill>
              <a:srgbClr val="C00000"/>
            </a:solidFill>
            <a:prstDash val="sysDot"/>
            <a:miter lim="800000"/>
          </a:ln>
          <a:effectLst/>
        </p:spPr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3286A81B-442E-4A2F-8B3A-F65DAF486C44}"/>
              </a:ext>
            </a:extLst>
          </p:cNvPr>
          <p:cNvCxnSpPr>
            <a:cxnSpLocks/>
          </p:cNvCxnSpPr>
          <p:nvPr/>
        </p:nvCxnSpPr>
        <p:spPr>
          <a:xfrm>
            <a:off x="505573" y="5787845"/>
            <a:ext cx="10945663" cy="37082"/>
          </a:xfrm>
          <a:prstGeom prst="line">
            <a:avLst/>
          </a:prstGeom>
          <a:noFill/>
          <a:ln w="38100" cap="flat" cmpd="sng" algn="ctr">
            <a:solidFill>
              <a:srgbClr val="F19D19"/>
            </a:solidFill>
            <a:prstDash val="sysDot"/>
            <a:miter lim="800000"/>
          </a:ln>
          <a:effectLst/>
        </p:spPr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B199D19A-C3B0-418A-9482-8756C3233A6D}"/>
              </a:ext>
            </a:extLst>
          </p:cNvPr>
          <p:cNvSpPr txBox="1"/>
          <p:nvPr/>
        </p:nvSpPr>
        <p:spPr>
          <a:xfrm>
            <a:off x="526473" y="2169445"/>
            <a:ext cx="273431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3703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cs typeface="TH SarabunPSK" panose="020B0500040200020003" pitchFamily="34" charset="-34"/>
              </a:rPr>
              <a:t>พัฒนาและผลิต</a:t>
            </a:r>
            <a:r>
              <a:rPr kumimoji="0" lang="th-TH" sz="1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H SarabunPSK" panose="020B0500040200020003" pitchFamily="34" charset="-34"/>
                <a:cs typeface="TH SarabunPSK" panose="020B0500040200020003" pitchFamily="34" charset="-34"/>
              </a:rPr>
              <a:t>วัคซีน</a:t>
            </a:r>
            <a:r>
              <a:rPr kumimoji="0" lang="th-TH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cs typeface="TH SarabunPSK" panose="020B0500040200020003" pitchFamily="34" charset="-34"/>
              </a:rPr>
              <a:t>ป้องกันโควิด-19 และการยกระดับเป็นศูนย์กลางด้านวัคซีน</a:t>
            </a:r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marL="0" marR="0" lvl="0" indent="0" algn="ctr" defTabSz="3703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cs typeface="TH SarabunPSK" panose="020B0500040200020003" pitchFamily="34" charset="-34"/>
              </a:rPr>
              <a:t>ในระดับอาเซียน </a:t>
            </a:r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DFF407C-32EF-4E67-B492-41BE044FAB92}"/>
              </a:ext>
            </a:extLst>
          </p:cNvPr>
          <p:cNvSpPr txBox="1"/>
          <p:nvPr/>
        </p:nvSpPr>
        <p:spPr>
          <a:xfrm>
            <a:off x="488279" y="2917051"/>
            <a:ext cx="2861746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3703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cs typeface="TH SarabunPSK" panose="020B0500040200020003" pitchFamily="34" charset="-34"/>
              </a:rPr>
              <a:t>พัฒนาและผลิต</a:t>
            </a:r>
            <a:r>
              <a:rPr kumimoji="0" lang="th-TH" sz="1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H SarabunPSK" panose="020B0500040200020003" pitchFamily="34" charset="-34"/>
                <a:cs typeface="TH SarabunPSK" panose="020B0500040200020003" pitchFamily="34" charset="-34"/>
              </a:rPr>
              <a:t>ผลิตภัณฑ์การแพทย์ขั้นสูง </a:t>
            </a: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kumimoji="0" lang="th-TH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cs typeface="TH SarabunPSK" panose="020B0500040200020003" pitchFamily="34" charset="-34"/>
              </a:rPr>
              <a:t>รวมถึง</a:t>
            </a:r>
            <a:r>
              <a:rPr kumimoji="0" lang="th-TH" sz="1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H SarabunPSK" panose="020B0500040200020003" pitchFamily="34" charset="-34"/>
                <a:cs typeface="TH SarabunPSK" panose="020B0500040200020003" pitchFamily="34" charset="-34"/>
              </a:rPr>
              <a:t>ชีววัตถุที่เกี่ยวข้อง </a:t>
            </a:r>
            <a:r>
              <a:rPr kumimoji="0" lang="th-TH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cs typeface="TH SarabunPSK" panose="020B0500040200020003" pitchFamily="34" charset="-34"/>
              </a:rPr>
              <a:t>และ</a:t>
            </a:r>
            <a:r>
              <a:rPr kumimoji="0" lang="th-TH" sz="1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H SarabunPSK" panose="020B0500040200020003" pitchFamily="34" charset="-34"/>
                <a:cs typeface="TH SarabunPSK" panose="020B0500040200020003" pitchFamily="34" charset="-34"/>
              </a:rPr>
              <a:t>วัสดุอุปกรณ์เครื่องมือแพทย์</a:t>
            </a:r>
            <a:r>
              <a:rPr kumimoji="0" lang="th-TH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cs typeface="TH SarabunPSK" panose="020B0500040200020003" pitchFamily="34" charset="-34"/>
              </a:rPr>
              <a:t>ที่เป็นนวัตกรรมระดับสูงและมูลค่าสูง ให้เป็นอันดับหนึ่งของอาเซียน</a:t>
            </a:r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D05BA98-C283-4B23-8675-CF2F5325BC71}"/>
              </a:ext>
            </a:extLst>
          </p:cNvPr>
          <p:cNvSpPr txBox="1"/>
          <p:nvPr/>
        </p:nvSpPr>
        <p:spPr>
          <a:xfrm>
            <a:off x="488279" y="3954836"/>
            <a:ext cx="286931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3703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cs typeface="TH SarabunPSK" panose="020B0500040200020003" pitchFamily="34" charset="-34"/>
              </a:rPr>
              <a:t>สร้างความสามารถและยกระดับการให้บริการ</a:t>
            </a: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cs typeface="TH SarabunPSK" panose="020B0500040200020003" pitchFamily="34" charset="-34"/>
              </a:rPr>
              <a:t>    </a:t>
            </a:r>
            <a:r>
              <a:rPr kumimoji="0" lang="th-TH" sz="1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H SarabunPSK" panose="020B0500040200020003" pitchFamily="34" charset="-34"/>
                <a:cs typeface="TH SarabunPSK" panose="020B0500040200020003" pitchFamily="34" charset="-34"/>
              </a:rPr>
              <a:t>จีโนมิกส์และการแพทย์แม่นยำ </a:t>
            </a:r>
            <a:r>
              <a:rPr kumimoji="0" lang="th-TH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cs typeface="TH SarabunPSK" panose="020B0500040200020003" pitchFamily="34" charset="-34"/>
              </a:rPr>
              <a:t>เพื่อให้เกิดบริการการรักษาที่มีความแม่นยำสูง</a:t>
            </a:r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0AD7CAA-D8CA-428E-AEA6-DBCAAA195983}"/>
              </a:ext>
            </a:extLst>
          </p:cNvPr>
          <p:cNvSpPr txBox="1"/>
          <p:nvPr/>
        </p:nvSpPr>
        <p:spPr>
          <a:xfrm>
            <a:off x="501168" y="4901663"/>
            <a:ext cx="240024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3703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cs typeface="TH SarabunPSK" panose="020B0500040200020003" pitchFamily="34" charset="-34"/>
              </a:rPr>
              <a:t>พัฒนาและผลิต</a:t>
            </a:r>
            <a:r>
              <a:rPr kumimoji="0" lang="th-TH" sz="1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H SarabunPSK" panose="020B0500040200020003" pitchFamily="34" charset="-34"/>
                <a:cs typeface="TH SarabunPSK" panose="020B0500040200020003" pitchFamily="34" charset="-34"/>
              </a:rPr>
              <a:t>ยา สารสกัดจากสมุนไพร </a:t>
            </a:r>
            <a:r>
              <a:rPr kumimoji="0" lang="th-TH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cs typeface="TH SarabunPSK" panose="020B0500040200020003" pitchFamily="34" charset="-34"/>
              </a:rPr>
              <a:t>ที่มีคุณภาพและได้รับการรับรองมาตรฐาน </a:t>
            </a:r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03BACC0A-1C92-49CC-86B5-B35E769AFCD6}"/>
              </a:ext>
            </a:extLst>
          </p:cNvPr>
          <p:cNvSpPr/>
          <p:nvPr/>
        </p:nvSpPr>
        <p:spPr>
          <a:xfrm rot="16200000">
            <a:off x="1905537" y="3910573"/>
            <a:ext cx="3532061" cy="222483"/>
          </a:xfrm>
          <a:prstGeom prst="roundRect">
            <a:avLst/>
          </a:prstGeom>
          <a:solidFill>
            <a:srgbClr val="FF99CC">
              <a:alpha val="7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3703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20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Market Demand</a:t>
            </a:r>
          </a:p>
        </p:txBody>
      </p:sp>
      <p:pic>
        <p:nvPicPr>
          <p:cNvPr id="24" name="Picture 16" descr="ดาวน์โหลด">
            <a:extLst>
              <a:ext uri="{FF2B5EF4-FFF2-40B4-BE49-F238E27FC236}">
                <a16:creationId xmlns:a16="http://schemas.microsoft.com/office/drawing/2014/main" id="{E0612F7F-EE74-43B0-B04C-38D6DF1933B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435"/>
          <a:stretch/>
        </p:blipFill>
        <p:spPr bwMode="auto">
          <a:xfrm>
            <a:off x="3415040" y="2284726"/>
            <a:ext cx="468675" cy="225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57C11E8E-348C-498A-9DDA-2B7F5907C70C}"/>
              </a:ext>
            </a:extLst>
          </p:cNvPr>
          <p:cNvSpPr/>
          <p:nvPr/>
        </p:nvSpPr>
        <p:spPr>
          <a:xfrm rot="16200000">
            <a:off x="3056385" y="3914323"/>
            <a:ext cx="3475002" cy="216563"/>
          </a:xfrm>
          <a:prstGeom prst="roundRect">
            <a:avLst/>
          </a:prstGeom>
          <a:solidFill>
            <a:srgbClr val="1D9A78">
              <a:lumMod val="60000"/>
              <a:lumOff val="40000"/>
              <a:alpha val="7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3703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H SarabunPSK" panose="020B0500040200020003" pitchFamily="34" charset="-34"/>
              <a:ea typeface="+mn-ea"/>
              <a:cs typeface="TH SarabunPSK" panose="020B0500040200020003" pitchFamily="34" charset="-34"/>
            </a:endParaRPr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1A48B9E4-9475-4AFC-9155-2B9595DACE97}"/>
              </a:ext>
            </a:extLst>
          </p:cNvPr>
          <p:cNvSpPr/>
          <p:nvPr/>
        </p:nvSpPr>
        <p:spPr>
          <a:xfrm rot="16200000">
            <a:off x="3340356" y="3910329"/>
            <a:ext cx="3490879" cy="220284"/>
          </a:xfrm>
          <a:prstGeom prst="roundRect">
            <a:avLst/>
          </a:prstGeom>
          <a:solidFill>
            <a:srgbClr val="FFFF66">
              <a:alpha val="7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3703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H SarabunPSK" panose="020B0500040200020003" pitchFamily="34" charset="-34"/>
              <a:ea typeface="+mn-ea"/>
              <a:cs typeface="TH SarabunPSK" panose="020B0500040200020003" pitchFamily="34" charset="-34"/>
            </a:endParaRPr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21341AEF-C259-4E5E-916E-E7A24E30EBB9}"/>
              </a:ext>
            </a:extLst>
          </p:cNvPr>
          <p:cNvSpPr/>
          <p:nvPr/>
        </p:nvSpPr>
        <p:spPr>
          <a:xfrm>
            <a:off x="4427779" y="2683189"/>
            <a:ext cx="6980054" cy="169291"/>
          </a:xfrm>
          <a:prstGeom prst="roundRect">
            <a:avLst/>
          </a:prstGeom>
          <a:solidFill>
            <a:srgbClr val="9999FF">
              <a:alpha val="7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3703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H SarabunPSK" panose="020B0500040200020003" pitchFamily="34" charset="-34"/>
              <a:ea typeface="+mn-ea"/>
              <a:cs typeface="TH SarabunPSK" panose="020B0500040200020003" pitchFamily="34" charset="-34"/>
            </a:endParaRPr>
          </a:p>
        </p:txBody>
      </p:sp>
      <p:pic>
        <p:nvPicPr>
          <p:cNvPr id="28" name="Picture 36" descr="งานประชุมวิชาการวัคซีนแห่งชาติ ครั้งที่ 10 (10th National Vaccine  Conference) | Eventpop อีเว้นท์ป็อป | Eventpop">
            <a:extLst>
              <a:ext uri="{FF2B5EF4-FFF2-40B4-BE49-F238E27FC236}">
                <a16:creationId xmlns:a16="http://schemas.microsoft.com/office/drawing/2014/main" id="{B78991B4-11D7-4935-BD54-45E7430980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52102" y="2368256"/>
            <a:ext cx="514877" cy="514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13CB5342-9DC8-4A16-8CFC-36306999179F}"/>
              </a:ext>
            </a:extLst>
          </p:cNvPr>
          <p:cNvSpPr/>
          <p:nvPr/>
        </p:nvSpPr>
        <p:spPr>
          <a:xfrm>
            <a:off x="4464150" y="4213739"/>
            <a:ext cx="3453321" cy="245726"/>
          </a:xfrm>
          <a:prstGeom prst="roundRect">
            <a:avLst/>
          </a:prstGeom>
          <a:solidFill>
            <a:srgbClr val="1D6FA9">
              <a:lumMod val="60000"/>
              <a:lumOff val="40000"/>
              <a:alpha val="7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3703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H SarabunPSK" panose="020B0500040200020003" pitchFamily="34" charset="-34"/>
              <a:ea typeface="+mn-ea"/>
              <a:cs typeface="TH SarabunPSK" panose="020B0500040200020003" pitchFamily="34" charset="-34"/>
            </a:endParaRPr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C14F9CF2-1D34-46B3-A0B2-26845B0CE639}"/>
              </a:ext>
            </a:extLst>
          </p:cNvPr>
          <p:cNvSpPr/>
          <p:nvPr/>
        </p:nvSpPr>
        <p:spPr>
          <a:xfrm rot="16200000">
            <a:off x="2763182" y="3898960"/>
            <a:ext cx="3525377" cy="201593"/>
          </a:xfrm>
          <a:prstGeom prst="roundRect">
            <a:avLst/>
          </a:prstGeom>
          <a:solidFill>
            <a:srgbClr val="8BC145">
              <a:lumMod val="60000"/>
              <a:lumOff val="40000"/>
              <a:alpha val="7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3703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20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Fundamental Fund</a:t>
            </a:r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E176634C-6EB8-474A-88A2-8D7B2117FB5E}"/>
              </a:ext>
            </a:extLst>
          </p:cNvPr>
          <p:cNvSpPr/>
          <p:nvPr/>
        </p:nvSpPr>
        <p:spPr>
          <a:xfrm>
            <a:off x="5319786" y="3127986"/>
            <a:ext cx="3624261" cy="209458"/>
          </a:xfrm>
          <a:prstGeom prst="roundRect">
            <a:avLst/>
          </a:prstGeom>
          <a:solidFill>
            <a:srgbClr val="F9D69E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3703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H SarabunPSK" panose="020B0500040200020003" pitchFamily="34" charset="-34"/>
              <a:ea typeface="+mn-ea"/>
              <a:cs typeface="TH SarabunPSK" panose="020B0500040200020003" pitchFamily="34" charset="-34"/>
            </a:endParaRPr>
          </a:p>
        </p:txBody>
      </p:sp>
      <p:pic>
        <p:nvPicPr>
          <p:cNvPr id="32" name="Picture 2">
            <a:extLst>
              <a:ext uri="{FF2B5EF4-FFF2-40B4-BE49-F238E27FC236}">
                <a16:creationId xmlns:a16="http://schemas.microsoft.com/office/drawing/2014/main" id="{914C7DCB-7E88-48C8-B58D-D7E45CD0D5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8550" y="3109203"/>
            <a:ext cx="424188" cy="229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B5AE8066-0467-44DE-BB81-29E75CBAE51D}"/>
              </a:ext>
            </a:extLst>
          </p:cNvPr>
          <p:cNvSpPr/>
          <p:nvPr/>
        </p:nvSpPr>
        <p:spPr>
          <a:xfrm>
            <a:off x="7945072" y="5530597"/>
            <a:ext cx="3472624" cy="212768"/>
          </a:xfrm>
          <a:prstGeom prst="roundRect">
            <a:avLst/>
          </a:prstGeom>
          <a:solidFill>
            <a:srgbClr val="B74919">
              <a:lumMod val="40000"/>
              <a:lumOff val="60000"/>
              <a:alpha val="7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lIns="54864" tIns="27432" rIns="54864" bIns="27432" rtlCol="0" anchor="ctr"/>
          <a:lstStyle/>
          <a:p>
            <a:pPr marL="0" marR="0" lvl="0" indent="0" algn="r" defTabSz="3703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60" b="1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H SarabunPSK"/>
                <a:ea typeface="+mn-ea"/>
                <a:cs typeface="TH SarabunPSK"/>
              </a:rPr>
              <a:t>*</a:t>
            </a:r>
            <a:r>
              <a:rPr kumimoji="0" lang="en-US" sz="1260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/>
                <a:ea typeface="+mn-ea"/>
                <a:cs typeface="TH SarabunPSK"/>
              </a:rPr>
              <a:t> </a:t>
            </a:r>
            <a:r>
              <a:rPr kumimoji="0" lang="th-TH" sz="1260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/>
                <a:ea typeface="+mn-ea"/>
                <a:cs typeface="TH SarabunPSK"/>
              </a:rPr>
              <a:t>ยา / สารสกัดสมุนไพร / ยาที่พัฒนาจากสมุนไพร / เวชสำอาง </a:t>
            </a:r>
            <a:r>
              <a:rPr kumimoji="0" lang="en-US" sz="1260" b="1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H SarabunPSK"/>
                <a:ea typeface="+mn-ea"/>
                <a:cs typeface="TH SarabunPSK"/>
              </a:rPr>
              <a:t>*</a:t>
            </a:r>
            <a:endParaRPr kumimoji="0" lang="en-US" sz="1260" b="1" i="0" u="none" strike="noStrike" kern="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H SarabunPSK" panose="020B0500040200020003" pitchFamily="34" charset="-34"/>
              <a:ea typeface="+mn-ea"/>
              <a:cs typeface="TH SarabunPSK" panose="020B0500040200020003" pitchFamily="34" charset="-34"/>
            </a:endParaRPr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57918360-3151-4E27-8935-88FD8586873A}"/>
              </a:ext>
            </a:extLst>
          </p:cNvPr>
          <p:cNvSpPr/>
          <p:nvPr/>
        </p:nvSpPr>
        <p:spPr>
          <a:xfrm>
            <a:off x="5312987" y="5235615"/>
            <a:ext cx="3578058" cy="217007"/>
          </a:xfrm>
          <a:prstGeom prst="roundRect">
            <a:avLst/>
          </a:prstGeom>
          <a:solidFill>
            <a:srgbClr val="F19D19">
              <a:lumMod val="60000"/>
              <a:lumOff val="40000"/>
              <a:alpha val="7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lIns="54864" tIns="27432" rIns="54864" bIns="27432" rtlCol="0" anchor="ctr"/>
          <a:lstStyle/>
          <a:p>
            <a:pPr marL="0" marR="0" lvl="0" indent="0" algn="r" defTabSz="3703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60" b="1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H SarabunPSK"/>
                <a:ea typeface="+mn-ea"/>
                <a:cs typeface="TH SarabunPSK"/>
              </a:rPr>
              <a:t>*</a:t>
            </a:r>
            <a:r>
              <a:rPr kumimoji="0" lang="en-US" sz="1260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/>
                <a:ea typeface="+mn-ea"/>
                <a:cs typeface="TH SarabunPSK"/>
              </a:rPr>
              <a:t> </a:t>
            </a:r>
            <a:r>
              <a:rPr kumimoji="0" lang="th-TH" sz="1260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/>
                <a:ea typeface="+mn-ea"/>
                <a:cs typeface="TH SarabunPSK"/>
              </a:rPr>
              <a:t>ยา </a:t>
            </a:r>
            <a:r>
              <a:rPr kumimoji="0" lang="en-US" sz="1260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/>
                <a:ea typeface="+mn-ea"/>
                <a:cs typeface="TH SarabunPSK"/>
              </a:rPr>
              <a:t>/ </a:t>
            </a:r>
            <a:r>
              <a:rPr kumimoji="0" lang="th-TH" sz="1260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/>
                <a:ea typeface="+mn-ea"/>
                <a:cs typeface="TH SarabunPSK"/>
              </a:rPr>
              <a:t>สารสกัดสมุนไพร / ยาที่พัฒนาจากสมุนไพร / เวชสำอาง </a:t>
            </a:r>
            <a:r>
              <a:rPr kumimoji="0" lang="th-TH" sz="1260" b="1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H SarabunPSK"/>
                <a:ea typeface="+mn-ea"/>
                <a:cs typeface="TH SarabunPSK"/>
              </a:rPr>
              <a:t>*</a:t>
            </a:r>
            <a:endParaRPr kumimoji="0" lang="en-US" sz="1260" b="1" i="0" u="none" strike="noStrike" kern="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H SarabunPSK" panose="020B0500040200020003" pitchFamily="34" charset="-34"/>
              <a:ea typeface="+mn-ea"/>
              <a:cs typeface="TH SarabunPSK" panose="020B0500040200020003" pitchFamily="34" charset="-34"/>
            </a:endParaRPr>
          </a:p>
        </p:txBody>
      </p:sp>
      <p:pic>
        <p:nvPicPr>
          <p:cNvPr id="36" name="Picture 2">
            <a:extLst>
              <a:ext uri="{FF2B5EF4-FFF2-40B4-BE49-F238E27FC236}">
                <a16:creationId xmlns:a16="http://schemas.microsoft.com/office/drawing/2014/main" id="{E8E87134-6793-4B1E-A2BF-0750D5691D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9377" y="5229467"/>
            <a:ext cx="424188" cy="229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C98A724F-7C71-400A-8BF7-8B86A0584961}"/>
              </a:ext>
            </a:extLst>
          </p:cNvPr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4906573" y="2421076"/>
            <a:ext cx="415078" cy="232133"/>
          </a:xfrm>
          <a:prstGeom prst="rect">
            <a:avLst/>
          </a:prstGeom>
        </p:spPr>
      </p:pic>
      <p:pic>
        <p:nvPicPr>
          <p:cNvPr id="38" name="Picture 2" descr="NRIIS : ระบบข้อมูลสารสนเทศวิจัยและนวัตกรรมแห่งชาติ">
            <a:extLst>
              <a:ext uri="{FF2B5EF4-FFF2-40B4-BE49-F238E27FC236}">
                <a16:creationId xmlns:a16="http://schemas.microsoft.com/office/drawing/2014/main" id="{CDC74E4D-3F7A-41F9-BFF8-BE57691BD4E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9336"/>
          <a:stretch/>
        </p:blipFill>
        <p:spPr bwMode="auto">
          <a:xfrm>
            <a:off x="4545010" y="2169715"/>
            <a:ext cx="513979" cy="260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2" descr="สถาบันวิจัยระบบสาธารณสุข - วิกิพีเดีย">
            <a:extLst>
              <a:ext uri="{FF2B5EF4-FFF2-40B4-BE49-F238E27FC236}">
                <a16:creationId xmlns:a16="http://schemas.microsoft.com/office/drawing/2014/main" id="{BCB074E2-1FBF-4810-AAD9-DA2E5AEABE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1140" y="4091716"/>
            <a:ext cx="538538" cy="4092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7DAE2A3D-197F-425B-B7EA-259ABA5F3B6F}"/>
              </a:ext>
            </a:extLst>
          </p:cNvPr>
          <p:cNvSpPr/>
          <p:nvPr/>
        </p:nvSpPr>
        <p:spPr>
          <a:xfrm rot="16200000">
            <a:off x="2218008" y="3903174"/>
            <a:ext cx="3532062" cy="222484"/>
          </a:xfrm>
          <a:prstGeom prst="roundRect">
            <a:avLst/>
          </a:prstGeom>
          <a:solidFill>
            <a:srgbClr val="8FC5EC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3703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20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Public Demand</a:t>
            </a:r>
          </a:p>
        </p:txBody>
      </p:sp>
      <p:pic>
        <p:nvPicPr>
          <p:cNvPr id="41" name="Picture 2" descr="สถาบันวิจัยระบบสาธารณสุข - วิกิพีเดีย">
            <a:extLst>
              <a:ext uri="{FF2B5EF4-FFF2-40B4-BE49-F238E27FC236}">
                <a16:creationId xmlns:a16="http://schemas.microsoft.com/office/drawing/2014/main" id="{1B3CA30F-849C-4F0D-969D-883A6BB2C3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0605" y="2526016"/>
            <a:ext cx="487526" cy="370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58ECBD3C-BA37-4913-B12E-A1F047FE7DDD}"/>
              </a:ext>
            </a:extLst>
          </p:cNvPr>
          <p:cNvSpPr/>
          <p:nvPr/>
        </p:nvSpPr>
        <p:spPr>
          <a:xfrm>
            <a:off x="5312987" y="4896943"/>
            <a:ext cx="3578058" cy="233614"/>
          </a:xfrm>
          <a:prstGeom prst="roundRect">
            <a:avLst/>
          </a:prstGeom>
          <a:solidFill>
            <a:srgbClr val="8BC145">
              <a:alpha val="7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r" defTabSz="3703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60" b="1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**</a:t>
            </a:r>
            <a:r>
              <a:rPr kumimoji="0" lang="en-US" sz="1260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 </a:t>
            </a:r>
            <a:r>
              <a:rPr kumimoji="0" lang="th-TH" sz="1260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ยาแผนไทย / ผลิตภัณฑ์เสริมอาหาร / </a:t>
            </a:r>
            <a:r>
              <a:rPr kumimoji="0" lang="en-US" sz="1260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Cosmetic</a:t>
            </a:r>
            <a:r>
              <a:rPr kumimoji="0" lang="en-US" sz="1260" b="1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**</a:t>
            </a:r>
            <a:r>
              <a:rPr kumimoji="0" lang="th-TH" sz="1260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 </a:t>
            </a:r>
            <a:endParaRPr kumimoji="0" lang="en-US" sz="126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H SarabunPSK" panose="020B0500040200020003" pitchFamily="34" charset="-34"/>
              <a:ea typeface="+mn-ea"/>
              <a:cs typeface="TH SarabunPSK" panose="020B0500040200020003" pitchFamily="34" charset="-34"/>
            </a:endParaRPr>
          </a:p>
        </p:txBody>
      </p:sp>
      <p:pic>
        <p:nvPicPr>
          <p:cNvPr id="43" name="Picture 2" descr="สวก. : ARDA สำนักงานพัฒนาการวิจัยการเกษตร (องค์การมหาชน) | Download Logo">
            <a:extLst>
              <a:ext uri="{FF2B5EF4-FFF2-40B4-BE49-F238E27FC236}">
                <a16:creationId xmlns:a16="http://schemas.microsoft.com/office/drawing/2014/main" id="{9BB1CF53-BF61-43FA-A371-4725DD9A46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3218" y="4880965"/>
            <a:ext cx="286979" cy="273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4" name="Rectangle: Rounded Corners 43">
            <a:extLst>
              <a:ext uri="{FF2B5EF4-FFF2-40B4-BE49-F238E27FC236}">
                <a16:creationId xmlns:a16="http://schemas.microsoft.com/office/drawing/2014/main" id="{E2D69449-5AFB-4C0B-9AC7-70818DC0D9A0}"/>
              </a:ext>
            </a:extLst>
          </p:cNvPr>
          <p:cNvSpPr/>
          <p:nvPr/>
        </p:nvSpPr>
        <p:spPr>
          <a:xfrm>
            <a:off x="7945072" y="4207873"/>
            <a:ext cx="3453321" cy="236079"/>
          </a:xfrm>
          <a:prstGeom prst="roundRect">
            <a:avLst/>
          </a:prstGeom>
          <a:solidFill>
            <a:srgbClr val="B74919">
              <a:lumMod val="40000"/>
              <a:lumOff val="60000"/>
              <a:alpha val="7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3703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H SarabunPSK" panose="020B0500040200020003" pitchFamily="34" charset="-34"/>
              <a:ea typeface="+mn-ea"/>
              <a:cs typeface="TH SarabunPSK" panose="020B0500040200020003" pitchFamily="34" charset="-34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41EF8127-D6CB-4DBA-B1D9-EE208F624EEE}"/>
              </a:ext>
            </a:extLst>
          </p:cNvPr>
          <p:cNvSpPr txBox="1"/>
          <p:nvPr/>
        </p:nvSpPr>
        <p:spPr>
          <a:xfrm>
            <a:off x="488279" y="5955705"/>
            <a:ext cx="9688743" cy="978729"/>
          </a:xfrm>
          <a:prstGeom prst="rect">
            <a:avLst/>
          </a:prstGeom>
          <a:noFill/>
        </p:spPr>
        <p:txBody>
          <a:bodyPr wrap="none" lIns="54864" tIns="27432" rIns="54864" bIns="27432" rtlCol="0" anchor="t">
            <a:spAutoFit/>
          </a:bodyPr>
          <a:lstStyle/>
          <a:p>
            <a:pPr marL="0" marR="0" lvl="0" indent="0" algn="l" defTabSz="61722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2000" b="1" i="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TH SarabunPSK" panose="020B0500040200020003" pitchFamily="34" charset="-34"/>
                <a:cs typeface="TH SarabunPSK" panose="020B0500040200020003" pitchFamily="34" charset="-34"/>
              </a:rPr>
              <a:t>ที่มา</a:t>
            </a:r>
            <a:r>
              <a:rPr kumimoji="0" lang="en-US" sz="2000" b="1" i="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TH SarabunPSK" panose="020B0500040200020003" pitchFamily="34" charset="-34"/>
                <a:cs typeface="TH SarabunPSK" panose="020B0500040200020003" pitchFamily="34" charset="-34"/>
              </a:rPr>
              <a:t>: </a:t>
            </a:r>
            <a:r>
              <a:rPr kumimoji="0" lang="th-TH" sz="2000" b="1" i="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TH SarabunPSK" panose="020B0500040200020003" pitchFamily="34" charset="-34"/>
                <a:cs typeface="TH SarabunPSK" panose="020B0500040200020003" pitchFamily="34" charset="-34"/>
              </a:rPr>
              <a:t>(ร่าง) </a:t>
            </a:r>
            <a:r>
              <a:rPr kumimoji="0" lang="en-US" sz="2000" b="1" i="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TH SarabunPSK" panose="020B0500040200020003" pitchFamily="34" charset="-34"/>
                <a:cs typeface="TH SarabunPSK" panose="020B0500040200020003" pitchFamily="34" charset="-34"/>
              </a:rPr>
              <a:t>Medical Product Research Value Chain </a:t>
            </a:r>
            <a:r>
              <a:rPr kumimoji="0" lang="th-TH" sz="2000" b="1" i="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TH SarabunPSK" panose="020B0500040200020003" pitchFamily="34" charset="-34"/>
                <a:cs typeface="TH SarabunPSK" panose="020B0500040200020003" pitchFamily="34" charset="-34"/>
              </a:rPr>
              <a:t>การแพทย์และสุขภาพ</a:t>
            </a:r>
            <a:r>
              <a:rPr kumimoji="0" lang="en-US" sz="2000" b="1" i="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kumimoji="0" lang="th-TH" sz="2000" b="1" i="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TH SarabunPSK" panose="020B0500040200020003" pitchFamily="34" charset="-34"/>
                <a:cs typeface="TH SarabunPSK" panose="020B0500040200020003" pitchFamily="34" charset="-34"/>
              </a:rPr>
              <a:t>(ฉบับปรับปรุง) </a:t>
            </a:r>
            <a:r>
              <a:rPr lang="th-TH" sz="2000" b="1">
                <a:solidFill>
                  <a:schemeClr val="bg2">
                    <a:lumMod val="10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ของสกสว</a:t>
            </a:r>
            <a:r>
              <a:rPr lang="en-US" sz="2000" b="1">
                <a:solidFill>
                  <a:schemeClr val="bg2">
                    <a:lumMod val="10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. (</a:t>
            </a:r>
            <a:r>
              <a:rPr kumimoji="0" lang="th-TH" sz="2000" b="1" i="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TH SarabunPSK" panose="020B0500040200020003" pitchFamily="34" charset="-34"/>
                <a:cs typeface="TH SarabunPSK" panose="020B0500040200020003" pitchFamily="34" charset="-34"/>
              </a:rPr>
              <a:t>ณ วันที่ </a:t>
            </a:r>
            <a:r>
              <a:rPr kumimoji="0" lang="en-US" sz="2000" b="1" i="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TH SarabunPSK" panose="020B0500040200020003" pitchFamily="34" charset="-34"/>
                <a:cs typeface="TH SarabunPSK" panose="020B0500040200020003" pitchFamily="34" charset="-34"/>
              </a:rPr>
              <a:t>14 </a:t>
            </a:r>
            <a:r>
              <a:rPr kumimoji="0" lang="th-TH" sz="2000" b="1" i="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TH SarabunPSK" panose="020B0500040200020003" pitchFamily="34" charset="-34"/>
                <a:cs typeface="TH SarabunPSK" panose="020B0500040200020003" pitchFamily="34" charset="-34"/>
              </a:rPr>
              <a:t>กันยายน </a:t>
            </a:r>
            <a:r>
              <a:rPr kumimoji="0" lang="en-US" sz="2000" b="1" i="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TH SarabunPSK" panose="020B0500040200020003" pitchFamily="34" charset="-34"/>
                <a:cs typeface="TH SarabunPSK" panose="020B0500040200020003" pitchFamily="34" charset="-34"/>
              </a:rPr>
              <a:t>2565)</a:t>
            </a:r>
          </a:p>
          <a:p>
            <a:pPr marL="0" marR="0" lvl="0" indent="0" algn="l" defTabSz="61722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2000" b="1" i="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TH SarabunPSK" panose="020B0500040200020003" pitchFamily="34" charset="-34"/>
                <a:cs typeface="TH SarabunPSK" panose="020B0500040200020003" pitchFamily="34" charset="-34"/>
              </a:rPr>
              <a:t>หมายเหตุ </a:t>
            </a:r>
            <a:r>
              <a:rPr kumimoji="0" lang="en-US" sz="2000" b="1" i="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TH SarabunPSK" panose="020B0500040200020003" pitchFamily="34" charset="-34"/>
                <a:cs typeface="TH SarabunPSK" panose="020B0500040200020003" pitchFamily="34" charset="-34"/>
              </a:rPr>
              <a:t>   </a:t>
            </a:r>
            <a:r>
              <a:rPr kumimoji="0" lang="th-TH" sz="2000" b="1" i="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TH SarabunPSK" panose="020B0500040200020003" pitchFamily="34" charset="-34"/>
                <a:cs typeface="TH SarabunPSK" panose="020B0500040200020003" pitchFamily="34" charset="-34"/>
              </a:rPr>
              <a:t> * ใช้งบประมาณจากแผนงาน </a:t>
            </a:r>
            <a:r>
              <a:rPr kumimoji="0" lang="en-US" sz="2000" b="1" i="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TH SarabunPSK" panose="020B0500040200020003" pitchFamily="34" charset="-34"/>
                <a:cs typeface="TH SarabunPSK" panose="020B0500040200020003" pitchFamily="34" charset="-34"/>
              </a:rPr>
              <a:t>BCG </a:t>
            </a:r>
            <a:r>
              <a:rPr kumimoji="0" lang="th-TH" sz="2000" b="1" i="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TH SarabunPSK" panose="020B0500040200020003" pitchFamily="34" charset="-34"/>
                <a:cs typeface="TH SarabunPSK" panose="020B0500040200020003" pitchFamily="34" charset="-34"/>
              </a:rPr>
              <a:t>ด้านการแพทย์และสุขภาพ แผนงานย่อย </a:t>
            </a:r>
            <a:r>
              <a:rPr kumimoji="0" lang="en-US" sz="2000" b="1" i="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TH SarabunPSK" panose="020B0500040200020003" pitchFamily="34" charset="-34"/>
                <a:cs typeface="TH SarabunPSK" panose="020B0500040200020003" pitchFamily="34" charset="-34"/>
              </a:rPr>
              <a:t>N2 </a:t>
            </a:r>
            <a:r>
              <a:rPr kumimoji="0" lang="th-TH" sz="2000" b="1" i="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TH SarabunPSK" panose="020B0500040200020003" pitchFamily="34" charset="-34"/>
                <a:cs typeface="TH SarabunPSK" panose="020B0500040200020003" pitchFamily="34" charset="-34"/>
              </a:rPr>
              <a:t>ภายใต้ยุทธศาสตร์ที่ 1</a:t>
            </a:r>
          </a:p>
          <a:p>
            <a:pPr marL="0" marR="0" lvl="0" indent="0" algn="l" defTabSz="61722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2000" b="1" i="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TH SarabunPSK" panose="020B0500040200020003" pitchFamily="34" charset="-34"/>
                <a:cs typeface="TH SarabunPSK" panose="020B0500040200020003" pitchFamily="34" charset="-34"/>
              </a:rPr>
              <a:t>                ** ใช้งบประมาณจากแผนงาน </a:t>
            </a:r>
            <a:r>
              <a:rPr kumimoji="0" lang="en-US" sz="2000" b="1" i="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TH SarabunPSK" panose="020B0500040200020003" pitchFamily="34" charset="-34"/>
                <a:cs typeface="TH SarabunPSK" panose="020B0500040200020003" pitchFamily="34" charset="-34"/>
              </a:rPr>
              <a:t>BCG </a:t>
            </a:r>
            <a:r>
              <a:rPr kumimoji="0" lang="th-TH" sz="2000" b="1" i="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TH SarabunPSK" panose="020B0500040200020003" pitchFamily="34" charset="-34"/>
                <a:cs typeface="TH SarabunPSK" panose="020B0500040200020003" pitchFamily="34" charset="-34"/>
              </a:rPr>
              <a:t>ด้านเกษตรและอาหาร แผนงานย่อย </a:t>
            </a:r>
            <a:r>
              <a:rPr kumimoji="0" lang="en-US" sz="2000" b="1" i="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TH SarabunPSK" panose="020B0500040200020003" pitchFamily="34" charset="-34"/>
                <a:cs typeface="TH SarabunPSK" panose="020B0500040200020003" pitchFamily="34" charset="-34"/>
              </a:rPr>
              <a:t>F3 </a:t>
            </a:r>
            <a:r>
              <a:rPr kumimoji="0" lang="th-TH" sz="2000" b="1" i="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TH SarabunPSK" panose="020B0500040200020003" pitchFamily="34" charset="-34"/>
                <a:cs typeface="TH SarabunPSK" panose="020B0500040200020003" pitchFamily="34" charset="-34"/>
              </a:rPr>
              <a:t>ภายใต้ยุทธศาสตร์ที่ 1</a:t>
            </a:r>
          </a:p>
        </p:txBody>
      </p:sp>
      <p:sp>
        <p:nvSpPr>
          <p:cNvPr id="46" name="Rectangle: Rounded Corners 45">
            <a:extLst>
              <a:ext uri="{FF2B5EF4-FFF2-40B4-BE49-F238E27FC236}">
                <a16:creationId xmlns:a16="http://schemas.microsoft.com/office/drawing/2014/main" id="{F11C9E28-527D-4682-B6C4-6E7A706401F3}"/>
              </a:ext>
            </a:extLst>
          </p:cNvPr>
          <p:cNvSpPr/>
          <p:nvPr/>
        </p:nvSpPr>
        <p:spPr>
          <a:xfrm>
            <a:off x="8980969" y="4892162"/>
            <a:ext cx="2417424" cy="230798"/>
          </a:xfrm>
          <a:prstGeom prst="roundRect">
            <a:avLst/>
          </a:prstGeom>
          <a:solidFill>
            <a:srgbClr val="FF99CC">
              <a:alpha val="7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5554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1800" b="1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**                   ** </a:t>
            </a:r>
          </a:p>
        </p:txBody>
      </p:sp>
      <p:pic>
        <p:nvPicPr>
          <p:cNvPr id="47" name="Picture 16" descr="ดาวน์โหลด">
            <a:extLst>
              <a:ext uri="{FF2B5EF4-FFF2-40B4-BE49-F238E27FC236}">
                <a16:creationId xmlns:a16="http://schemas.microsoft.com/office/drawing/2014/main" id="{E43B9C42-5C67-4FC0-816F-B82D3EE7408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435"/>
          <a:stretch/>
        </p:blipFill>
        <p:spPr bwMode="auto">
          <a:xfrm>
            <a:off x="9866410" y="4869552"/>
            <a:ext cx="646542" cy="1956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8" name="Rectangle 47">
            <a:extLst>
              <a:ext uri="{FF2B5EF4-FFF2-40B4-BE49-F238E27FC236}">
                <a16:creationId xmlns:a16="http://schemas.microsoft.com/office/drawing/2014/main" id="{FEC16AFC-9B91-4E5F-A173-382B45BC16EE}"/>
              </a:ext>
            </a:extLst>
          </p:cNvPr>
          <p:cNvSpPr/>
          <p:nvPr/>
        </p:nvSpPr>
        <p:spPr>
          <a:xfrm>
            <a:off x="0" y="11700"/>
            <a:ext cx="1907529" cy="633021"/>
          </a:xfrm>
          <a:prstGeom prst="rect">
            <a:avLst/>
          </a:prstGeom>
          <a:solidFill>
            <a:srgbClr val="3A4A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74066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268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B8405EC9-5F64-461B-907C-94A15E2AC49D}"/>
              </a:ext>
            </a:extLst>
          </p:cNvPr>
          <p:cNvSpPr txBox="1"/>
          <p:nvPr/>
        </p:nvSpPr>
        <p:spPr>
          <a:xfrm>
            <a:off x="1895661" y="14861"/>
            <a:ext cx="8723863" cy="584775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rtlCol="0">
            <a:spAutoFit/>
          </a:bodyPr>
          <a:lstStyle/>
          <a:p>
            <a:pPr marL="0" marR="0" lvl="0" indent="0" algn="l" defTabSz="3703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32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H SarabunPSK" panose="020B0500040200020003" pitchFamily="34" charset="-34"/>
                <a:cs typeface="TH SarabunPSK" panose="020B0500040200020003" pitchFamily="34" charset="-34"/>
              </a:rPr>
              <a:t>(ร่าง) </a:t>
            </a: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H SarabunPSK" panose="020B0500040200020003" pitchFamily="34" charset="-34"/>
                <a:cs typeface="TH SarabunPSK" panose="020B0500040200020003" pitchFamily="34" charset="-34"/>
              </a:rPr>
              <a:t>Medical Product Research Value Chain</a:t>
            </a:r>
            <a:r>
              <a:rPr kumimoji="0" lang="th-TH" sz="32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H SarabunPSK" panose="020B0500040200020003" pitchFamily="34" charset="-34"/>
                <a:cs typeface="TH SarabunPSK" panose="020B0500040200020003" pitchFamily="34" charset="-34"/>
              </a:rPr>
              <a:t> การแพทย์และสุขภาพ</a:t>
            </a: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H SarabunPSK" panose="020B0500040200020003" pitchFamily="34" charset="-34"/>
                <a:cs typeface="TH SarabunPSK" panose="020B0500040200020003" pitchFamily="34" charset="-34"/>
              </a:rPr>
              <a:t>* 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B91E3E28-4EF7-4796-A382-8B86793231AF}"/>
              </a:ext>
            </a:extLst>
          </p:cNvPr>
          <p:cNvSpPr txBox="1"/>
          <p:nvPr/>
        </p:nvSpPr>
        <p:spPr>
          <a:xfrm>
            <a:off x="114206" y="15187"/>
            <a:ext cx="165462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3703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H SarabunPSK" panose="020B0500040200020003" pitchFamily="34" charset="-34"/>
                <a:cs typeface="TH SarabunPSK" panose="020B0500040200020003" pitchFamily="34" charset="-34"/>
              </a:rPr>
              <a:t>ยุทธศาสตร์ที่ </a:t>
            </a: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H SarabunPSK" panose="020B0500040200020003" pitchFamily="34" charset="-34"/>
                <a:cs typeface="TH SarabunPSK" panose="020B0500040200020003" pitchFamily="34" charset="-34"/>
              </a:rPr>
              <a:t>1</a:t>
            </a:r>
          </a:p>
        </p:txBody>
      </p:sp>
      <p:pic>
        <p:nvPicPr>
          <p:cNvPr id="53" name="Picture 52">
            <a:extLst>
              <a:ext uri="{FF2B5EF4-FFF2-40B4-BE49-F238E27FC236}">
                <a16:creationId xmlns:a16="http://schemas.microsoft.com/office/drawing/2014/main" id="{ACFE9142-160D-4181-A770-9C78EAB5EE2C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818888" y="3412728"/>
            <a:ext cx="1286341" cy="466066"/>
          </a:xfrm>
          <a:prstGeom prst="rect">
            <a:avLst/>
          </a:prstGeom>
        </p:spPr>
      </p:pic>
      <p:pic>
        <p:nvPicPr>
          <p:cNvPr id="54" name="Picture 53">
            <a:extLst>
              <a:ext uri="{FF2B5EF4-FFF2-40B4-BE49-F238E27FC236}">
                <a16:creationId xmlns:a16="http://schemas.microsoft.com/office/drawing/2014/main" id="{660EE7FC-CF3D-47D0-B9E4-5CCCA651CF19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912296" y="4077825"/>
            <a:ext cx="1286341" cy="466066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489D6103-DA72-4267-84C6-C033D3436C87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186281" y="5403948"/>
            <a:ext cx="1286341" cy="466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89319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E647F59-AF4B-4F03-92C8-B1007C81D9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C981FEF-19B9-4885-80CB-A60E238ABFA9}" type="slidenum">
              <a:rPr kumimoji="0" lang="th-TH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th-TH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Cordia New" panose="020B0304020202020204" pitchFamily="34" charset="-34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5237C3E-9FE9-40B8-9186-D4E53AD385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52117" y="0"/>
            <a:ext cx="2101273" cy="762000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E044F2BB-D820-4555-97A9-E43ADD8DCF1A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9615055" cy="877337"/>
          </a:xfrm>
          <a:prstGeom prst="rect">
            <a:avLst/>
          </a:prstGeom>
          <a:solidFill>
            <a:srgbClr val="0070C0">
              <a:alpha val="49804"/>
            </a:srgb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h-TH" sz="3600" b="1">
                <a:ln w="0"/>
                <a:solidFill>
                  <a:srgbClr val="00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    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A61C004C-B691-4FF4-B9E6-04AD7802708C}"/>
              </a:ext>
            </a:extLst>
          </p:cNvPr>
          <p:cNvSpPr txBox="1">
            <a:spLocks/>
          </p:cNvSpPr>
          <p:nvPr/>
        </p:nvSpPr>
        <p:spPr>
          <a:xfrm>
            <a:off x="-5080" y="877337"/>
            <a:ext cx="12192000" cy="762000"/>
          </a:xfrm>
          <a:prstGeom prst="rect">
            <a:avLst/>
          </a:prstGeom>
          <a:solidFill>
            <a:schemeClr val="bg2"/>
          </a:solidFill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42900" indent="-342900" algn="thaiDist">
              <a:buFont typeface="Wingdings" panose="05000000000000000000" pitchFamily="2" charset="2"/>
              <a:buChar char="§"/>
            </a:pPr>
            <a:r>
              <a:rPr lang="th-TH" sz="2400" b="1">
                <a:solidFill>
                  <a:srgbClr val="00206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ยุทธศาสตร์ 1 (</a:t>
            </a:r>
            <a:r>
              <a:rPr lang="en-US" sz="2400" b="1">
                <a:solidFill>
                  <a:srgbClr val="00206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S1):</a:t>
            </a:r>
            <a:r>
              <a:rPr lang="th-TH" sz="2400" b="1">
                <a:solidFill>
                  <a:srgbClr val="00206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การพัฒนาเศรษฐกิจไทยด้วยเศรษฐกิจสร้างคุณค่าและเศรษฐกิจสร้างสรรค์ ให้มีความสามารถในการแข่งขัน และพึ่งพาตนเองได้อย่างยั่งยืน พร้อมสู่อนาคต โดยใช้วิทยาศาสตร์ การวิจัยและนวัตกรรม 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564B613-6EFC-4B85-AFBE-9147EE4C66F5}"/>
              </a:ext>
            </a:extLst>
          </p:cNvPr>
          <p:cNvSpPr>
            <a:spLocks/>
          </p:cNvSpPr>
          <p:nvPr/>
        </p:nvSpPr>
        <p:spPr bwMode="auto">
          <a:xfrm>
            <a:off x="238610" y="-45993"/>
            <a:ext cx="8763294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spAutoFit/>
          </a:bodyPr>
          <a:lstStyle/>
          <a:p>
            <a:pPr marL="36000" lvl="0" algn="ctr">
              <a:defRPr/>
            </a:pPr>
            <a:r>
              <a:rPr lang="th-TH" sz="3200" b="1">
                <a:solidFill>
                  <a:prstClr val="black"/>
                </a:solidFill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  <a:sym typeface="Bebas Neue" charset="0"/>
              </a:rPr>
              <a:t>การดำเนินงานภายใต้แผนด้านวิทยาศาสตร์ วิจัยและนวัตกรรม (ววน.) </a:t>
            </a:r>
          </a:p>
          <a:p>
            <a:pPr marL="36000" lvl="0" algn="ctr">
              <a:defRPr/>
            </a:pPr>
            <a:r>
              <a:rPr lang="th-TH" sz="2800" b="1">
                <a:solidFill>
                  <a:prstClr val="black"/>
                </a:solidFill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  <a:sym typeface="Bebas Neue" charset="0"/>
              </a:rPr>
              <a:t>พ.ศ. 2566 -2570</a:t>
            </a:r>
            <a:endParaRPr kumimoji="0" lang="en-US" sz="2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H SarabunPSK" panose="020B0500040200020003" pitchFamily="34" charset="-34"/>
              <a:ea typeface="Tahoma" panose="020B0604030504040204" pitchFamily="34" charset="0"/>
              <a:cs typeface="TH SarabunPSK" panose="020B0500040200020003" pitchFamily="34" charset="-34"/>
              <a:sym typeface="Bebas Neue" charset="0"/>
            </a:endParaRPr>
          </a:p>
        </p:txBody>
      </p:sp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78E1C60E-8A00-471B-B446-3B62C829B98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802104"/>
              </p:ext>
            </p:extLst>
          </p:nvPr>
        </p:nvGraphicFramePr>
        <p:xfrm>
          <a:off x="5080" y="1639337"/>
          <a:ext cx="12186920" cy="2895600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1421938">
                  <a:extLst>
                    <a:ext uri="{9D8B030D-6E8A-4147-A177-3AD203B41FA5}">
                      <a16:colId xmlns:a16="http://schemas.microsoft.com/office/drawing/2014/main" val="2438181657"/>
                    </a:ext>
                  </a:extLst>
                </a:gridCol>
                <a:gridCol w="10764982">
                  <a:extLst>
                    <a:ext uri="{9D8B030D-6E8A-4147-A177-3AD203B41FA5}">
                      <a16:colId xmlns:a16="http://schemas.microsoft.com/office/drawing/2014/main" val="4196723182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r>
                        <a:rPr lang="th-TH" sz="240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ยุทธศาสตร์ (</a:t>
                      </a:r>
                      <a:r>
                        <a:rPr lang="en-US" sz="240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S) /</a:t>
                      </a:r>
                      <a:r>
                        <a:rPr lang="th-TH" sz="240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แผนงาน (</a:t>
                      </a:r>
                      <a:r>
                        <a:rPr lang="en-US" sz="240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P) /</a:t>
                      </a:r>
                      <a:r>
                        <a:rPr lang="th-TH" sz="240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แผนงาน </a:t>
                      </a:r>
                      <a:r>
                        <a:rPr lang="en-US" sz="240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FS (F) / </a:t>
                      </a:r>
                      <a:r>
                        <a:rPr lang="th-TH" sz="240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แผนงานย่อย (</a:t>
                      </a:r>
                      <a:r>
                        <a:rPr lang="en-US" sz="240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N)</a:t>
                      </a:r>
                      <a:r>
                        <a:rPr lang="th-TH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                               </a:t>
                      </a:r>
                      <a:endParaRPr lang="en-US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>
                    <a:solidFill>
                      <a:srgbClr val="20A49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98899653"/>
                  </a:ext>
                </a:extLst>
              </a:tr>
              <a:tr h="370840">
                <a:tc gridSpan="2">
                  <a:txBody>
                    <a:bodyPr/>
                    <a:lstStyle/>
                    <a:p>
                      <a:r>
                        <a:rPr lang="th-TH" sz="2200" b="1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(</a:t>
                      </a:r>
                      <a:r>
                        <a:rPr lang="en-US" sz="2200" b="1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S1P1): </a:t>
                      </a:r>
                      <a:r>
                        <a:rPr lang="th-TH" sz="2200" b="1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พัฒนาระบบเศรษฐกิจชีวภาพ-เศรษฐกิจหมุนเวียน-เศรษฐกิจสีเขียว (</a:t>
                      </a:r>
                      <a:r>
                        <a:rPr lang="en-US" sz="2200" b="1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Bio-Circular-Green Economy: BCG) </a:t>
                      </a:r>
                      <a:r>
                        <a:rPr lang="th-TH" sz="2200" b="1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ในด้านการแพทย์และสุขภาพ ให้เป็นระบบเศรษฐกิจมูลค่าสูง มีความยั่งยืนและเพิ่มรายได้ของประเทศ</a:t>
                      </a:r>
                      <a:endParaRPr lang="en-US" sz="2200" b="1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726366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b="1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F2 (S1P1)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h-TH" sz="2200" b="1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พัฒนาและผลิตผลิตภัณฑ์การแพทย์ขั้นสูง (</a:t>
                      </a:r>
                      <a:r>
                        <a:rPr lang="en-US" sz="2200" b="1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Advanced Therapy Medicinal Products; ATMPs) </a:t>
                      </a:r>
                      <a:r>
                        <a:rPr lang="th-TH" sz="2200" b="1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รวมถึงชีววัตถุที่เกี่ยวข้อง และวัสดุอุปกรณ์เครื่องมือแพทย์ที่เป็นนวัตกรรมระดับสูงและมูลค่าสูง ให้เป็นอันดับหนึ่งของอาเซียน</a:t>
                      </a:r>
                      <a:endParaRPr lang="en-US" sz="2200" b="1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721665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b="1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N1 (S1P1)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h-TH" sz="2200" b="1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การสร้างความสามารถและยกระดับการให้บริการจีโนมิกส์และการแพทย์แม่นยำเพื่อให้เกิดบริการการรักษาที่มีความแม่นยำสูง </a:t>
                      </a:r>
                      <a:endParaRPr lang="en-US" sz="2200" b="1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8026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b="1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N2 (S1P1)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h-TH" sz="2200" b="1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การพัฒนาและผลิตยา สารสกัดจากสมุนไพร ที่มีคุณภาพและได้รับการรับรองมาตรฐาน</a:t>
                      </a:r>
                      <a:endParaRPr lang="en-US" sz="2200" b="1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35162326"/>
                  </a:ext>
                </a:extLst>
              </a:tr>
            </a:tbl>
          </a:graphicData>
        </a:graphic>
      </p:graphicFrame>
      <p:sp>
        <p:nvSpPr>
          <p:cNvPr id="13" name="Title 1">
            <a:extLst>
              <a:ext uri="{FF2B5EF4-FFF2-40B4-BE49-F238E27FC236}">
                <a16:creationId xmlns:a16="http://schemas.microsoft.com/office/drawing/2014/main" id="{619C6A35-D940-4E6F-9D87-AB53095452C8}"/>
              </a:ext>
            </a:extLst>
          </p:cNvPr>
          <p:cNvSpPr txBox="1">
            <a:spLocks/>
          </p:cNvSpPr>
          <p:nvPr/>
        </p:nvSpPr>
        <p:spPr>
          <a:xfrm>
            <a:off x="5080" y="4530174"/>
            <a:ext cx="12186920" cy="75832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42900" indent="-342900" algn="thaiDist">
              <a:buFont typeface="Wingdings" panose="05000000000000000000" pitchFamily="2" charset="2"/>
              <a:buChar char="§"/>
            </a:pPr>
            <a:r>
              <a:rPr lang="th-TH" sz="2400" b="1">
                <a:solidFill>
                  <a:srgbClr val="00206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ยุทธศาสตร์ 2 (</a:t>
            </a:r>
            <a:r>
              <a:rPr lang="en-US" sz="2400" b="1">
                <a:solidFill>
                  <a:srgbClr val="00206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S2): </a:t>
            </a:r>
            <a:r>
              <a:rPr lang="th-TH" sz="2400" b="1">
                <a:solidFill>
                  <a:srgbClr val="00206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การยกระดับสังคมและสิ่งแวดล้อมให้มีการพัฒนาอย่างยั่งยืน สามารถแก้ไขปัญหาท้าทาย และปรับตัวได้ทันต่อพลวัต</a:t>
            </a:r>
            <a:r>
              <a:rPr lang="en-US" sz="2400" b="1">
                <a:solidFill>
                  <a:srgbClr val="00206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  </a:t>
            </a:r>
            <a:r>
              <a:rPr lang="th-TH" sz="2400" b="1">
                <a:solidFill>
                  <a:srgbClr val="00206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การเปลี่ยนแปลงของโลก โดยใช้วิทยาศาสตร์ การวิจัยและนวัตกรรม </a:t>
            </a:r>
            <a:endParaRPr lang="en-US" sz="2400" b="1">
              <a:solidFill>
                <a:srgbClr val="002060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graphicFrame>
        <p:nvGraphicFramePr>
          <p:cNvPr id="14" name="Table 3">
            <a:extLst>
              <a:ext uri="{FF2B5EF4-FFF2-40B4-BE49-F238E27FC236}">
                <a16:creationId xmlns:a16="http://schemas.microsoft.com/office/drawing/2014/main" id="{5389E1F9-F516-4D3B-948C-57EDE50F49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3132700"/>
              </p:ext>
            </p:extLst>
          </p:nvPr>
        </p:nvGraphicFramePr>
        <p:xfrm>
          <a:off x="-5080" y="5235977"/>
          <a:ext cx="12186920" cy="1645920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1432098">
                  <a:extLst>
                    <a:ext uri="{9D8B030D-6E8A-4147-A177-3AD203B41FA5}">
                      <a16:colId xmlns:a16="http://schemas.microsoft.com/office/drawing/2014/main" val="2438181657"/>
                    </a:ext>
                  </a:extLst>
                </a:gridCol>
                <a:gridCol w="10754822">
                  <a:extLst>
                    <a:ext uri="{9D8B030D-6E8A-4147-A177-3AD203B41FA5}">
                      <a16:colId xmlns:a16="http://schemas.microsoft.com/office/drawing/2014/main" val="4196723182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r>
                        <a:rPr lang="th-TH" sz="240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ยุทธศาสตร์ (</a:t>
                      </a:r>
                      <a:r>
                        <a:rPr lang="en-US" sz="240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S) /</a:t>
                      </a:r>
                      <a:r>
                        <a:rPr lang="th-TH" sz="240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แผนงาน (</a:t>
                      </a:r>
                      <a:r>
                        <a:rPr lang="en-US" sz="240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P) /</a:t>
                      </a:r>
                      <a:r>
                        <a:rPr lang="th-TH" sz="240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แผนงาน </a:t>
                      </a:r>
                      <a:r>
                        <a:rPr lang="en-US" sz="240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FS (F) /</a:t>
                      </a:r>
                      <a:r>
                        <a:rPr lang="th-TH" sz="240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แผนงานย่อย (</a:t>
                      </a:r>
                      <a:r>
                        <a:rPr lang="en-US" sz="240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N)</a:t>
                      </a:r>
                    </a:p>
                  </a:txBody>
                  <a:tcPr>
                    <a:solidFill>
                      <a:srgbClr val="20A49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98899653"/>
                  </a:ext>
                </a:extLst>
              </a:tr>
              <a:tr h="370840">
                <a:tc gridSpan="2">
                  <a:txBody>
                    <a:bodyPr/>
                    <a:lstStyle/>
                    <a:p>
                      <a:r>
                        <a:rPr lang="th-TH" sz="2200" b="1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(</a:t>
                      </a:r>
                      <a:r>
                        <a:rPr lang="en-US" sz="2200" b="1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S2P10): </a:t>
                      </a:r>
                      <a:r>
                        <a:rPr lang="th-TH" sz="2200" b="1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ยกระดับความมั่นคงทางสุขภาพของประเทศให้พร้อมรับโรคระบาดระดับชาติและโรคอุบัติใหม่</a:t>
                      </a:r>
                      <a:endParaRPr lang="en-US" sz="2200" b="1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726366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b="1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N14 (S2P10)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h-TH" sz="2200" b="1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การยกระดับความมั่นคงทางสุขภาพของประเทศให้พร้อมรับโรคระบาดระดับชาติและโรคอุบัติใหม่อย่างมีประสิทธิภาพ ประสิทธิผล ด้วยการใช้ผลงานวิจัย องค์ความรู้ เทคโนโลยีและนวัตกรรม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3516232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373847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998CC741-6AC5-48E3-A8C0-5B1E18BA8893}"/>
              </a:ext>
            </a:extLst>
          </p:cNvPr>
          <p:cNvSpPr/>
          <p:nvPr/>
        </p:nvSpPr>
        <p:spPr>
          <a:xfrm>
            <a:off x="214746" y="5155399"/>
            <a:ext cx="11866418" cy="11646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thaiDi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2400" b="1" i="0" u="none" strike="noStrike" kern="1200" cap="none" spc="0" normalizeH="0" baseline="0" noProof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กำหนดการรับสมัคร</a:t>
            </a:r>
            <a:endParaRPr kumimoji="0" lang="en-US" sz="2400" b="1" i="0" u="none" strike="noStrike" kern="1200" cap="none" spc="0" normalizeH="0" baseline="0" noProof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  <a:latin typeface="TH SarabunPSK" panose="020B0500040200020003" pitchFamily="34" charset="-34"/>
              <a:ea typeface="Calibri" panose="020F0502020204030204" pitchFamily="34" charset="0"/>
              <a:cs typeface="TH SarabunPSK" panose="020B0500040200020003" pitchFamily="34" charset="-34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1400"/>
              <a:buFont typeface="Wingdings" panose="05000000000000000000" pitchFamily="2" charset="2"/>
              <a:buChar char=""/>
              <a:tabLst/>
              <a:defRPr/>
            </a:pPr>
            <a:r>
              <a:rPr kumimoji="0" lang="th-TH" sz="2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เปิดรับข้อเสนอโครงการวันที่ </a:t>
            </a:r>
            <a:r>
              <a:rPr kumimoji="0" lang="en-US" sz="2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9 </a:t>
            </a:r>
            <a:r>
              <a:rPr kumimoji="0" lang="th-TH" sz="2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กุมภาพันธ์ 256</a:t>
            </a:r>
            <a:r>
              <a:rPr kumimoji="0" lang="en-US" sz="2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6</a:t>
            </a:r>
            <a:r>
              <a:rPr kumimoji="0" lang="th-TH" sz="2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  </a:t>
            </a:r>
            <a:r>
              <a:rPr kumimoji="0" lang="en-US" sz="2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- </a:t>
            </a:r>
            <a:r>
              <a:rPr lang="en-US" sz="2200" b="1">
                <a:solidFill>
                  <a:prstClr val="black"/>
                </a:solidFill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8 </a:t>
            </a:r>
            <a:r>
              <a:rPr lang="th-TH" sz="2200" b="1">
                <a:solidFill>
                  <a:prstClr val="black"/>
                </a:solidFill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มีนาคม </a:t>
            </a:r>
            <a:r>
              <a:rPr kumimoji="0" lang="th-TH" sz="2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256</a:t>
            </a:r>
            <a:r>
              <a:rPr kumimoji="0" lang="en-US" sz="2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6</a:t>
            </a:r>
            <a:r>
              <a:rPr kumimoji="0" lang="th-TH" sz="2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 (ปิดรับข้อเสนอโครงการ เวลา 17.00 น.) </a:t>
            </a:r>
            <a:endParaRPr kumimoji="0" lang="en-US" sz="2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H SarabunPSK" panose="020B0500040200020003" pitchFamily="34" charset="-34"/>
              <a:ea typeface="Calibri" panose="020F0502020204030204" pitchFamily="34" charset="0"/>
              <a:cs typeface="TH SarabunPSK" panose="020B0500040200020003" pitchFamily="34" charset="-34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1400"/>
              <a:buFont typeface="Wingdings" panose="05000000000000000000" pitchFamily="2" charset="2"/>
              <a:buChar char=""/>
              <a:tabLst/>
              <a:defRPr/>
            </a:pPr>
            <a:r>
              <a:rPr kumimoji="0" lang="th-TH" sz="2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ประกาศผลการคัดเลือก </a:t>
            </a:r>
            <a:r>
              <a:rPr kumimoji="0" lang="en-US" sz="2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(</a:t>
            </a:r>
            <a:r>
              <a:rPr kumimoji="0" lang="th-TH" sz="2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รอบที่ </a:t>
            </a:r>
            <a:r>
              <a:rPr lang="en-US" sz="2200" b="1">
                <a:solidFill>
                  <a:prstClr val="black"/>
                </a:solidFill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2</a:t>
            </a:r>
            <a:r>
              <a:rPr kumimoji="0" lang="en-US" sz="2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) </a:t>
            </a:r>
            <a:r>
              <a:rPr kumimoji="0" lang="th-TH" sz="2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เดือน </a:t>
            </a:r>
            <a:r>
              <a:rPr lang="th-TH" sz="2200" b="1">
                <a:solidFill>
                  <a:prstClr val="black"/>
                </a:solidFill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เมษายน</a:t>
            </a:r>
            <a:r>
              <a:rPr kumimoji="0" lang="th-TH" sz="2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 256</a:t>
            </a:r>
            <a:r>
              <a:rPr kumimoji="0" lang="en-US" sz="2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6</a:t>
            </a:r>
            <a:r>
              <a:rPr kumimoji="0" lang="th-TH" sz="2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  โดย ศลช. จะประกาศผลการพิจารณาทางเว็บไซต์ ศลช.</a:t>
            </a:r>
            <a:r>
              <a:rPr kumimoji="0" lang="en-US" sz="2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1252885-2F58-420E-96E4-0F7705544912}"/>
              </a:ext>
            </a:extLst>
          </p:cNvPr>
          <p:cNvSpPr/>
          <p:nvPr/>
        </p:nvSpPr>
        <p:spPr>
          <a:xfrm>
            <a:off x="551348" y="6216598"/>
            <a:ext cx="4031873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2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ระยะเวลาอาจมีการปรับเปลี่ยนตามความเหมาะสม</a:t>
            </a:r>
            <a:endParaRPr kumimoji="0" lang="en-US" sz="2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รูปภาพ 3">
            <a:extLst>
              <a:ext uri="{FF2B5EF4-FFF2-40B4-BE49-F238E27FC236}">
                <a16:creationId xmlns:a16="http://schemas.microsoft.com/office/drawing/2014/main" id="{EB59E538-BC9B-62BC-30D0-BED4975F48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660" y="446570"/>
            <a:ext cx="9400702" cy="4702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38667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E647F59-AF4B-4F03-92C8-B1007C81D9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C981FEF-19B9-4885-80CB-A60E238ABFA9}" type="slidenum">
              <a:rPr kumimoji="0" lang="th-TH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th-TH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Cordia New" panose="020B0304020202020204" pitchFamily="34" charset="-34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5237C3E-9FE9-40B8-9186-D4E53AD385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52117" y="0"/>
            <a:ext cx="2101273" cy="762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565710A-5E92-4D04-8740-3F2D154F967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00300" y="4848447"/>
            <a:ext cx="9791700" cy="202408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D5EA1D0-3986-477C-9646-0798236EB8C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73173"/>
          <a:stretch/>
        </p:blipFill>
        <p:spPr>
          <a:xfrm flipH="1">
            <a:off x="-5080" y="4848447"/>
            <a:ext cx="2405380" cy="2024083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4B521CC0-6EC8-4A97-8B4E-5F514C05732F}"/>
              </a:ext>
            </a:extLst>
          </p:cNvPr>
          <p:cNvSpPr/>
          <p:nvPr/>
        </p:nvSpPr>
        <p:spPr>
          <a:xfrm>
            <a:off x="437538" y="1077220"/>
            <a:ext cx="11408098" cy="42280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457200" algn="l" defTabSz="914400" rtl="0" eaLnBrk="1" fontAlgn="auto" latinLnBrk="0" hangingPunct="1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TH SarabunPSK" panose="020B0500040200020003" pitchFamily="34" charset="-34"/>
                <a:ea typeface="Times New Roman" panose="02020603050405020304" pitchFamily="18" charset="0"/>
                <a:cs typeface="TH SarabunPSK" panose="020B0500040200020003" pitchFamily="34" charset="-34"/>
              </a:rPr>
              <a:t>ศลช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TH SarabunPSK" panose="020B0500040200020003" pitchFamily="34" charset="-34"/>
                <a:ea typeface="Times New Roman" panose="02020603050405020304" pitchFamily="18" charset="0"/>
                <a:cs typeface="TH SarabunPSK" panose="020B0500040200020003" pitchFamily="34" charset="-34"/>
              </a:rPr>
              <a:t>.</a:t>
            </a:r>
            <a:r>
              <a:rPr kumimoji="0" lang="th-TH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TH SarabunPSK" panose="020B0500040200020003" pitchFamily="34" charset="-34"/>
                <a:ea typeface="Times New Roman" panose="02020603050405020304" pitchFamily="18" charset="0"/>
                <a:cs typeface="TH SarabunPSK" panose="020B0500040200020003" pitchFamily="34" charset="-34"/>
              </a:rPr>
              <a:t> มีกลไกการสนับสนุนโครงการ ดังนี้ 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TH SarabunPSK" panose="020B0500040200020003" pitchFamily="34" charset="-34"/>
              <a:ea typeface="Calibri" panose="020F0502020204030204" pitchFamily="34" charset="0"/>
              <a:cs typeface="TH SarabunPSK" panose="020B0500040200020003" pitchFamily="34" charset="-34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th-TH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TH SarabunPSK" panose="020B0500040200020003" pitchFamily="34" charset="-34"/>
                <a:ea typeface="Times New Roman" panose="02020603050405020304" pitchFamily="18" charset="0"/>
                <a:cs typeface="TH SarabunPSK" panose="020B0500040200020003" pitchFamily="34" charset="-34"/>
              </a:rPr>
              <a:t>การประกาศรับสมัครข้อเสนอโครงการจากผู้สนใจทั่วไป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TH SarabunPSK" panose="020B0500040200020003" pitchFamily="34" charset="-34"/>
                <a:ea typeface="Times New Roman" panose="02020603050405020304" pitchFamily="18" charset="0"/>
                <a:cs typeface="TH SarabunPSK" panose="020B0500040200020003" pitchFamily="34" charset="-34"/>
              </a:rPr>
              <a:t> (call for proposal) </a:t>
            </a:r>
            <a:r>
              <a:rPr kumimoji="0" lang="th-TH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TH SarabunPSK" panose="020B0500040200020003" pitchFamily="34" charset="-34"/>
                <a:ea typeface="Times New Roman" panose="02020603050405020304" pitchFamily="18" charset="0"/>
                <a:cs typeface="TH SarabunPSK" panose="020B0500040200020003" pitchFamily="34" charset="-34"/>
              </a:rPr>
              <a:t>ในเว็บไซต์ </a:t>
            </a:r>
            <a:r>
              <a:rPr kumimoji="0" lang="th-TH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TH SarabunPSK" panose="020B0500040200020003" pitchFamily="34" charset="-34"/>
                <a:ea typeface="Times New Roman" panose="02020603050405020304" pitchFamily="18" charset="0"/>
                <a:cs typeface="TH SarabunPSK" panose="020B0500040200020003" pitchFamily="34" charset="-34"/>
              </a:rPr>
              <a:t>ศลช</a:t>
            </a:r>
            <a:r>
              <a:rPr kumimoji="0" lang="th-TH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TH SarabunPSK" panose="020B0500040200020003" pitchFamily="34" charset="-34"/>
                <a:ea typeface="Times New Roman" panose="02020603050405020304" pitchFamily="18" charset="0"/>
                <a:cs typeface="TH SarabunPSK" panose="020B0500040200020003" pitchFamily="34" charset="-34"/>
              </a:rPr>
              <a:t>. </a:t>
            </a:r>
            <a:r>
              <a:rPr kumimoji="0" lang="en-US" sz="2800" b="1" i="0" u="sng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H SarabunPSK" panose="020B0500040200020003" pitchFamily="34" charset="-34"/>
                <a:ea typeface="Times New Roman" panose="02020603050405020304" pitchFamily="18" charset="0"/>
                <a:cs typeface="TH SarabunPSK" panose="020B0500040200020003" pitchFamily="34" charset="-34"/>
              </a:rPr>
              <a:t>http://www.tcels.or.th/Home </a:t>
            </a:r>
            <a:r>
              <a:rPr kumimoji="0" lang="th-TH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TH SarabunPSK" panose="020B0500040200020003" pitchFamily="34" charset="-34"/>
                <a:ea typeface="Times New Roman" panose="02020603050405020304" pitchFamily="18" charset="0"/>
                <a:cs typeface="TH SarabunPSK" panose="020B0500040200020003" pitchFamily="34" charset="-34"/>
              </a:rPr>
              <a:t>ตามรอบระยะเวลาที่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TH SarabunPSK" panose="020B0500040200020003" pitchFamily="34" charset="-34"/>
                <a:ea typeface="Times New Roman" panose="02020603050405020304" pitchFamily="18" charset="0"/>
                <a:cs typeface="TH SarabunPSK" panose="020B0500040200020003" pitchFamily="34" charset="-34"/>
              </a:rPr>
              <a:t> </a:t>
            </a:r>
            <a:r>
              <a:rPr kumimoji="0" lang="th-TH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TH SarabunPSK" panose="020B0500040200020003" pitchFamily="34" charset="-34"/>
                <a:ea typeface="Times New Roman" panose="02020603050405020304" pitchFamily="18" charset="0"/>
                <a:cs typeface="TH SarabunPSK" panose="020B0500040200020003" pitchFamily="34" charset="-34"/>
              </a:rPr>
              <a:t>ศลช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TH SarabunPSK" panose="020B0500040200020003" pitchFamily="34" charset="-34"/>
                <a:ea typeface="Times New Roman" panose="02020603050405020304" pitchFamily="18" charset="0"/>
                <a:cs typeface="TH SarabunPSK" panose="020B0500040200020003" pitchFamily="34" charset="-34"/>
              </a:rPr>
              <a:t>. </a:t>
            </a:r>
            <a:r>
              <a:rPr kumimoji="0" lang="th-TH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TH SarabunPSK" panose="020B0500040200020003" pitchFamily="34" charset="-34"/>
                <a:ea typeface="Times New Roman" panose="02020603050405020304" pitchFamily="18" charset="0"/>
                <a:cs typeface="TH SarabunPSK" panose="020B0500040200020003" pitchFamily="34" charset="-34"/>
              </a:rPr>
              <a:t>กำหนด 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TH SarabunPSK" panose="020B0500040200020003" pitchFamily="34" charset="-34"/>
              <a:ea typeface="Times New Roman" panose="02020603050405020304" pitchFamily="18" charset="0"/>
              <a:cs typeface="TH SarabunPSK" panose="020B0500040200020003" pitchFamily="34" charset="-34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TH SarabunPSK" panose="020B0500040200020003" pitchFamily="34" charset="-34"/>
              <a:ea typeface="Calibri" panose="020F0502020204030204" pitchFamily="34" charset="0"/>
              <a:cs typeface="TH SarabunPSK" panose="020B0500040200020003" pitchFamily="34" charset="-34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th-TH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TH SarabunPSK" panose="020B0500040200020003" pitchFamily="34" charset="-34"/>
                <a:ea typeface="Times New Roman" panose="02020603050405020304" pitchFamily="18" charset="0"/>
                <a:cs typeface="TH SarabunPSK" panose="020B0500040200020003" pitchFamily="34" charset="-34"/>
              </a:rPr>
              <a:t>การพัฒนาข้อเสนอโครงการร่วมกัน ระหว่าง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TH SarabunPSK" panose="020B0500040200020003" pitchFamily="34" charset="-34"/>
                <a:ea typeface="Times New Roman" panose="02020603050405020304" pitchFamily="18" charset="0"/>
                <a:cs typeface="TH SarabunPSK" panose="020B0500040200020003" pitchFamily="34" charset="-34"/>
              </a:rPr>
              <a:t> </a:t>
            </a:r>
            <a:r>
              <a:rPr kumimoji="0" lang="th-TH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TH SarabunPSK" panose="020B0500040200020003" pitchFamily="34" charset="-34"/>
                <a:ea typeface="Times New Roman" panose="02020603050405020304" pitchFamily="18" charset="0"/>
                <a:cs typeface="TH SarabunPSK" panose="020B0500040200020003" pitchFamily="34" charset="-34"/>
              </a:rPr>
              <a:t>ศลช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TH SarabunPSK" panose="020B0500040200020003" pitchFamily="34" charset="-34"/>
                <a:ea typeface="Times New Roman" panose="02020603050405020304" pitchFamily="18" charset="0"/>
                <a:cs typeface="TH SarabunPSK" panose="020B0500040200020003" pitchFamily="34" charset="-34"/>
              </a:rPr>
              <a:t>.</a:t>
            </a:r>
            <a:r>
              <a:rPr kumimoji="0" lang="th-TH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TH SarabunPSK" panose="020B0500040200020003" pitchFamily="34" charset="-34"/>
                <a:ea typeface="Times New Roman" panose="02020603050405020304" pitchFamily="18" charset="0"/>
                <a:cs typeface="TH SarabunPSK" panose="020B0500040200020003" pitchFamily="34" charset="-34"/>
              </a:rPr>
              <a:t> และผู้ขอรับทุนสนับสนุน 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TH SarabunPSK" panose="020B0500040200020003" pitchFamily="34" charset="-34"/>
              <a:ea typeface="Times New Roman" panose="02020603050405020304" pitchFamily="18" charset="0"/>
              <a:cs typeface="TH SarabunPSK" panose="020B0500040200020003" pitchFamily="34" charset="-34"/>
            </a:endParaRPr>
          </a:p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TH SarabunPSK" panose="020B0500040200020003" pitchFamily="34" charset="-34"/>
                <a:ea typeface="Times New Roman" panose="02020603050405020304" pitchFamily="18" charset="0"/>
                <a:cs typeface="TH SarabunPSK" panose="020B0500040200020003" pitchFamily="34" charset="-34"/>
              </a:rPr>
              <a:t>      </a:t>
            </a:r>
            <a:r>
              <a:rPr kumimoji="0" lang="th-TH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TH SarabunPSK" panose="020B0500040200020003" pitchFamily="34" charset="-34"/>
                <a:ea typeface="Times New Roman" panose="02020603050405020304" pitchFamily="18" charset="0"/>
                <a:cs typeface="TH SarabunPSK" panose="020B0500040200020003" pitchFamily="34" charset="-34"/>
              </a:rPr>
              <a:t>โดยอาจมีการพิจารณาเปิดรับข้อเสนอโครงการตลอดปีงบประมาณนั้นๆ โดยมีแนวทางดังนี้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H SarabunPSK" panose="020B0500040200020003" pitchFamily="34" charset="-34"/>
              <a:ea typeface="Times New Roman" panose="02020603050405020304" pitchFamily="18" charset="0"/>
              <a:cs typeface="TH SarabunPSK" panose="020B0500040200020003" pitchFamily="34" charset="-34"/>
            </a:endParaRPr>
          </a:p>
          <a:p>
            <a:pPr marL="1149350" marR="0" lvl="0" indent="-58102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th-TH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การพัฒนาร่วมกับภาคีที่เกี่ยวข้องหรือผู้มีส่วนได้ส่วนเสีย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H SarabunPSK" panose="020B0500040200020003" pitchFamily="34" charset="-34"/>
              <a:ea typeface="+mn-ea"/>
              <a:cs typeface="TH SarabunPSK" panose="020B0500040200020003" pitchFamily="34" charset="-34"/>
            </a:endParaRPr>
          </a:p>
          <a:p>
            <a:pPr marL="1149350" marR="0" lvl="0" indent="-58102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F53E7"/>
              </a:buClr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th-TH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การลงพื้นที่ ร่วมประชุม เสาะแสวงหาเพื่อพัฒนาโครงการร่วมกัน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 (scouting)</a:t>
            </a:r>
            <a:r>
              <a:rPr kumimoji="0" lang="th-TH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 </a:t>
            </a:r>
          </a:p>
          <a:p>
            <a:pPr marL="1149350" marR="0" lvl="0" indent="-58102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66CC"/>
              </a:buClr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th-TH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การจัด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business matching and business partnering 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4A176A63-7886-E4FC-E021-74800071A62E}"/>
              </a:ext>
            </a:extLst>
          </p:cNvPr>
          <p:cNvSpPr txBox="1">
            <a:spLocks/>
          </p:cNvSpPr>
          <p:nvPr/>
        </p:nvSpPr>
        <p:spPr>
          <a:xfrm>
            <a:off x="0" y="-35560"/>
            <a:ext cx="9337964" cy="733187"/>
          </a:xfrm>
          <a:prstGeom prst="rect">
            <a:avLst/>
          </a:prstGeom>
          <a:solidFill>
            <a:srgbClr val="0000FF">
              <a:alpha val="49804"/>
            </a:srgb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h-TH" sz="3600" b="1">
                <a:ln w="0"/>
                <a:solidFill>
                  <a:srgbClr val="00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    กระบวนการสนับสนุนทุน </a:t>
            </a:r>
          </a:p>
        </p:txBody>
      </p:sp>
    </p:spTree>
    <p:extLst>
      <p:ext uri="{BB962C8B-B14F-4D97-AF65-F5344CB8AC3E}">
        <p14:creationId xmlns:p14="http://schemas.microsoft.com/office/powerpoint/2010/main" val="6512586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E647F59-AF4B-4F03-92C8-B1007C81D9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C981FEF-19B9-4885-80CB-A60E238ABFA9}" type="slidenum">
              <a:rPr kumimoji="0" lang="th-TH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th-TH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Cordia New" panose="020B0304020202020204" pitchFamily="34" charset="-34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5237C3E-9FE9-40B8-9186-D4E53AD385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52117" y="0"/>
            <a:ext cx="2101273" cy="762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565710A-5E92-4D04-8740-3F2D154F967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00300" y="4848447"/>
            <a:ext cx="9791700" cy="202408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D5EA1D0-3986-477C-9646-0798236EB8C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73173"/>
          <a:stretch/>
        </p:blipFill>
        <p:spPr>
          <a:xfrm flipH="1">
            <a:off x="-5080" y="4848447"/>
            <a:ext cx="2405380" cy="2024083"/>
          </a:xfrm>
          <a:prstGeom prst="rect">
            <a:avLst/>
          </a:prstGeom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id="{9574C88A-9F50-4E7D-93AD-18805AFA77F3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9337964" cy="733187"/>
          </a:xfrm>
          <a:prstGeom prst="rect">
            <a:avLst/>
          </a:prstGeom>
          <a:solidFill>
            <a:srgbClr val="0000FF">
              <a:alpha val="49804"/>
            </a:srgb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h-TH" sz="3600" b="1">
                <a:ln w="0"/>
                <a:solidFill>
                  <a:srgbClr val="00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    ข้อเสนอโครงการ</a:t>
            </a:r>
            <a:r>
              <a:rPr lang="en-US" sz="3600" b="1">
                <a:ln w="0"/>
                <a:solidFill>
                  <a:srgbClr val="00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th-TH" sz="3600" b="1">
                <a:ln w="0"/>
                <a:solidFill>
                  <a:srgbClr val="00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แบ่งเป็น</a:t>
            </a:r>
            <a:r>
              <a:rPr lang="en-US" sz="3600" b="1">
                <a:ln w="0"/>
                <a:solidFill>
                  <a:srgbClr val="00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th-TH" sz="3600" b="1">
                <a:ln w="0"/>
                <a:solidFill>
                  <a:srgbClr val="00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3 รูปแบบ 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C0B000F-90BC-408A-8DC4-F06CF6513DF9}"/>
              </a:ext>
            </a:extLst>
          </p:cNvPr>
          <p:cNvSpPr/>
          <p:nvPr/>
        </p:nvSpPr>
        <p:spPr>
          <a:xfrm>
            <a:off x="0" y="1079585"/>
            <a:ext cx="12025745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68325" marR="0" lvl="0" indent="-401638" defTabSz="914400" rtl="0" eaLnBrk="1" fontAlgn="auto" latinLnBrk="0" hangingPunct="1">
              <a:buClrTx/>
              <a:buSzTx/>
              <a:buFontTx/>
              <a:buNone/>
              <a:tabLst/>
              <a:defRPr/>
            </a:pPr>
            <a:r>
              <a:rPr kumimoji="0" lang="th-TH" sz="2500" b="1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 1.   </a:t>
            </a:r>
            <a:r>
              <a:rPr kumimoji="0" lang="th-TH" sz="2500" b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การพัฒนาระบบนิเวศ (</a:t>
            </a:r>
            <a:r>
              <a:rPr lang="en-US" sz="2500" b="1" dirty="0">
                <a:solidFill>
                  <a:srgbClr val="C00000"/>
                </a:solidFill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e</a:t>
            </a:r>
            <a:r>
              <a:rPr kumimoji="0" lang="en-US" sz="2500" b="1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cosystem</a:t>
            </a:r>
            <a:r>
              <a:rPr kumimoji="0" lang="en-US" sz="2500" b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) </a:t>
            </a:r>
            <a:r>
              <a:rPr kumimoji="0" lang="th-TH" sz="2500" b="1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ที่ส่งเสริมให้เกิดธุรกิจอุตสาหกรรมชีววิทยาศาสตร์ </a:t>
            </a:r>
            <a:r>
              <a:rPr kumimoji="0" lang="en-US" sz="2500" b="1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 </a:t>
            </a:r>
            <a:r>
              <a:rPr kumimoji="0" lang="th-TH" sz="2500" b="1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หมายถึง กิจกรรมที่เป็น</a:t>
            </a:r>
            <a:r>
              <a:rPr lang="th-TH" sz="25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การฝึกอบรม </a:t>
            </a:r>
          </a:p>
          <a:p>
            <a:pPr marL="568325" marR="0" lvl="0" indent="-401638" defTabSz="914400" rtl="0" eaLnBrk="1" fontAlgn="auto" latinLnBrk="0" hangingPunct="1">
              <a:buClrTx/>
              <a:buSzTx/>
              <a:buFontTx/>
              <a:buNone/>
              <a:tabLst/>
              <a:defRPr/>
            </a:pPr>
            <a:r>
              <a:rPr lang="th-TH" sz="25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      การรณรงค์ การจัดกิจกรรม หรือพัฒนารูปแบบแพลตฟอร์ม  การพัฒนาเครือข่ายภาคี ระเบียบปฏิบัติ ข้อกำหนด กลไกส่งเสริม </a:t>
            </a:r>
          </a:p>
          <a:p>
            <a:pPr marL="568325" marR="0" lvl="0" indent="-401638" defTabSz="914400" rtl="0" eaLnBrk="1" fontAlgn="auto" latinLnBrk="0" hangingPunct="1">
              <a:buClrTx/>
              <a:buSzTx/>
              <a:buFontTx/>
              <a:buNone/>
              <a:tabLst/>
              <a:defRPr/>
            </a:pPr>
            <a:r>
              <a:rPr lang="th-TH" sz="25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      หรือปฏิบัติการอื่นใดที่ส่งเสริมธุรกิจอุตสาหกรรมชีววิทยาศาสตร์ ในช่วงห่วงโซ่คุณค่าการพัฒนาผลิตภัณฑ์ (</a:t>
            </a:r>
            <a:r>
              <a:rPr lang="en-US" sz="25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value chain) </a:t>
            </a:r>
            <a:endParaRPr lang="th-TH" sz="2500" b="1" dirty="0">
              <a:solidFill>
                <a:schemeClr val="tx1">
                  <a:lumMod val="95000"/>
                  <a:lumOff val="5000"/>
                </a:schemeClr>
              </a:solidFill>
              <a:latin typeface="TH SarabunPSK" panose="020B0500040200020003" pitchFamily="34" charset="-34"/>
              <a:ea typeface="Calibri" panose="020F0502020204030204" pitchFamily="34" charset="0"/>
              <a:cs typeface="TH SarabunPSK" panose="020B0500040200020003" pitchFamily="34" charset="-34"/>
            </a:endParaRPr>
          </a:p>
          <a:p>
            <a:pPr marL="568325" marR="0" lvl="0" indent="-401638" defTabSz="914400" rtl="0" eaLnBrk="1" fontAlgn="auto" latinLnBrk="0" hangingPunct="1"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lang="th-TH" sz="25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      รวมถึงห่วงโซ่อุปทาน (</a:t>
            </a:r>
            <a:r>
              <a:rPr lang="en-US" sz="25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supply</a:t>
            </a:r>
            <a:r>
              <a:rPr lang="th-TH" sz="25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 </a:t>
            </a:r>
            <a:r>
              <a:rPr lang="en-US" sz="25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chain) </a:t>
            </a:r>
            <a:r>
              <a:rPr lang="th-TH" sz="25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ที่เป็นกระบวนการจัดการพัฒนาและผลิตเพื่อให้เกิดสินค้าหรือบริการ ทั้งด้านการพัฒนาวัตถุดิบ อุปกรณ์ รวมถึงการจัดกระบวนการสู่มือผู้ใช้ประโยชน์ </a:t>
            </a:r>
            <a:r>
              <a:rPr lang="th-TH" sz="2500" b="1" dirty="0">
                <a:solidFill>
                  <a:srgbClr val="C00000"/>
                </a:solidFill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ในระดับ </a:t>
            </a:r>
            <a:r>
              <a:rPr lang="en-US" sz="2500" b="1" dirty="0">
                <a:solidFill>
                  <a:srgbClr val="C00000"/>
                </a:solidFill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TRL 5-9 </a:t>
            </a:r>
            <a:endParaRPr kumimoji="0" lang="en-US" sz="2500" b="1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H SarabunPSK" panose="020B0500040200020003" pitchFamily="34" charset="-34"/>
              <a:ea typeface="Calibri" panose="020F0502020204030204" pitchFamily="34" charset="0"/>
              <a:cs typeface="TH SarabunPSK" panose="020B0500040200020003" pitchFamily="34" charset="-34"/>
            </a:endParaRPr>
          </a:p>
          <a:p>
            <a:pPr marL="568325" lvl="0" indent="-401638">
              <a:defRPr/>
            </a:pPr>
            <a:r>
              <a:rPr kumimoji="0" lang="en-US" sz="2500" b="1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2</a:t>
            </a:r>
            <a:r>
              <a:rPr kumimoji="0" lang="en-US" sz="2500" b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.</a:t>
            </a:r>
            <a:r>
              <a:rPr kumimoji="0" lang="th-TH" sz="2500" b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    </a:t>
            </a:r>
            <a:r>
              <a:rPr lang="th-TH" sz="2500" b="1" dirty="0">
                <a:solidFill>
                  <a:srgbClr val="C00000"/>
                </a:solidFill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การพัฒนาผลิตภัณฑ์และบริการ </a:t>
            </a:r>
            <a:r>
              <a:rPr lang="th-TH" sz="25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คือ</a:t>
            </a:r>
            <a:r>
              <a:rPr lang="en-US" sz="25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 </a:t>
            </a:r>
            <a:r>
              <a:rPr kumimoji="0" lang="th-TH" sz="2500" b="1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กิจกรรมที่มีลักษณะเป็นการพัฒนา ผลิตภัณฑ์ บริการ ชีววิทยาศาสตร์ ในระดับเทคโนโลยี</a:t>
            </a:r>
            <a:r>
              <a:rPr kumimoji="0" lang="en-US" sz="2500" b="1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 </a:t>
            </a:r>
          </a:p>
          <a:p>
            <a:pPr marL="568325" lvl="0" indent="-401638">
              <a:spcAft>
                <a:spcPts val="1200"/>
              </a:spcAft>
              <a:defRPr/>
            </a:pPr>
            <a:r>
              <a:rPr lang="en-US" sz="2500" b="1" dirty="0">
                <a:solidFill>
                  <a:srgbClr val="C00000"/>
                </a:solidFill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       </a:t>
            </a:r>
            <a:r>
              <a:rPr kumimoji="0" lang="th-TH" sz="2500" b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ในระดับ </a:t>
            </a:r>
            <a:r>
              <a:rPr kumimoji="0" lang="en-US" sz="2500" b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TRL 7-9</a:t>
            </a:r>
            <a:endParaRPr kumimoji="0" lang="th-TH" sz="2500" b="1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H SarabunPSK" panose="020B0500040200020003" pitchFamily="34" charset="-34"/>
              <a:ea typeface="Calibri" panose="020F0502020204030204" pitchFamily="34" charset="0"/>
              <a:cs typeface="TH SarabunPSK" panose="020B0500040200020003" pitchFamily="34" charset="-34"/>
            </a:endParaRPr>
          </a:p>
          <a:p>
            <a:pPr marL="568325" lvl="0" indent="-401638">
              <a:defRPr/>
            </a:pPr>
            <a:r>
              <a:rPr lang="en-US" sz="25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3. </a:t>
            </a:r>
            <a:r>
              <a:rPr lang="th-TH" sz="25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  </a:t>
            </a:r>
            <a:r>
              <a:rPr lang="th-TH" sz="2500" b="1" dirty="0">
                <a:solidFill>
                  <a:srgbClr val="C00000"/>
                </a:solidFill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การสนับสนุนกิจกรรมอื่นๆ  </a:t>
            </a:r>
            <a:r>
              <a:rPr lang="th-TH" sz="25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คือ</a:t>
            </a:r>
            <a:r>
              <a:rPr lang="en-US" sz="25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 </a:t>
            </a:r>
            <a:r>
              <a:rPr lang="th-TH" sz="25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การสนับสนุนในด้าน</a:t>
            </a:r>
            <a:r>
              <a:rPr lang="th-TH" sz="2500" b="1" dirty="0">
                <a:solidFill>
                  <a:srgbClr val="C00000"/>
                </a:solidFill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การจัดประชุมวิชาการเพื่อผลักดันให้เกิด </a:t>
            </a:r>
            <a:r>
              <a:rPr lang="en-US" sz="2500" b="1" dirty="0">
                <a:solidFill>
                  <a:srgbClr val="C00000"/>
                </a:solidFill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consortium </a:t>
            </a:r>
            <a:endParaRPr lang="th-TH" sz="2500" b="1" dirty="0">
              <a:solidFill>
                <a:srgbClr val="C00000"/>
              </a:solidFill>
              <a:latin typeface="TH SarabunPSK" panose="020B0500040200020003" pitchFamily="34" charset="-34"/>
              <a:ea typeface="Calibri" panose="020F0502020204030204" pitchFamily="34" charset="0"/>
              <a:cs typeface="TH SarabunPSK" panose="020B0500040200020003" pitchFamily="34" charset="-34"/>
            </a:endParaRPr>
          </a:p>
          <a:p>
            <a:pPr marL="568325" lvl="0" indent="-401638">
              <a:defRPr/>
            </a:pPr>
            <a:r>
              <a:rPr lang="th-TH" sz="2500" b="1" dirty="0">
                <a:solidFill>
                  <a:srgbClr val="C00000"/>
                </a:solidFill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      หรือการขับเคลื่อนเชิงยุทธศาสตร์ </a:t>
            </a:r>
            <a:r>
              <a:rPr lang="th-TH" sz="25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และกิจกรรมเพื่อเสริมสร้างศักยภาพของผู้ประกอบการด้านชีววิทยาศาสตร์ เพื่อใช้กิจกรรมนั้นๆเป็นสื่อกลางในการสร้างกลไก ในการดึงดูดผู้เชี่ยวชาญ และนักลงทุนผู้เกี่ยวข้อง</a:t>
            </a:r>
            <a:r>
              <a:rPr lang="en-US" sz="25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 </a:t>
            </a:r>
            <a:r>
              <a:rPr lang="th-TH" sz="25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ในระดับ </a:t>
            </a:r>
            <a:r>
              <a:rPr lang="en-US" sz="25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TRL 5-9  </a:t>
            </a:r>
            <a:endParaRPr kumimoji="0" lang="en-US" sz="2500" b="1" u="none" kern="1200" cap="none" spc="0" normalizeH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TH SarabunPSK" panose="020B0500040200020003" pitchFamily="34" charset="-34"/>
              <a:ea typeface="Calibri" panose="020F0502020204030204" pitchFamily="34" charset="0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2858077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E647F59-AF4B-4F03-92C8-B1007C81D9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C981FEF-19B9-4885-80CB-A60E238ABFA9}" type="slidenum">
              <a:rPr kumimoji="0" lang="th-TH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th-TH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Cordia New" panose="020B0304020202020204" pitchFamily="34" charset="-34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5237C3E-9FE9-40B8-9186-D4E53AD385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52117" y="0"/>
            <a:ext cx="2101273" cy="762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565710A-5E92-4D04-8740-3F2D154F967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00300" y="4848447"/>
            <a:ext cx="9791700" cy="202408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D5EA1D0-3986-477C-9646-0798236EB8C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73173"/>
          <a:stretch/>
        </p:blipFill>
        <p:spPr>
          <a:xfrm flipH="1">
            <a:off x="-5080" y="4848447"/>
            <a:ext cx="2405380" cy="2024083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E40956D4-5D29-4FF6-B4DB-08639F9546E1}"/>
              </a:ext>
            </a:extLst>
          </p:cNvPr>
          <p:cNvSpPr txBox="1">
            <a:spLocks/>
          </p:cNvSpPr>
          <p:nvPr/>
        </p:nvSpPr>
        <p:spPr>
          <a:xfrm>
            <a:off x="1" y="0"/>
            <a:ext cx="9432758" cy="733187"/>
          </a:xfrm>
          <a:prstGeom prst="rect">
            <a:avLst/>
          </a:prstGeom>
          <a:solidFill>
            <a:srgbClr val="0000FF">
              <a:alpha val="49804"/>
            </a:srgb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kumimoji="0" lang="th-TH" sz="3600" b="1" i="0" u="none" strike="noStrike" kern="1200" cap="none" spc="0" normalizeH="0" baseline="0" noProof="0">
                <a:ln w="0"/>
                <a:solidFill>
                  <a:srgbClr val="000000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  </a:t>
            </a:r>
            <a:r>
              <a:rPr kumimoji="0" lang="en-US" sz="3600" b="1" i="0" u="none" strike="noStrike" kern="1200" cap="none" spc="0" normalizeH="0" baseline="0" noProof="0">
                <a:ln w="0"/>
                <a:solidFill>
                  <a:srgbClr val="000000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           </a:t>
            </a:r>
            <a:r>
              <a:rPr lang="th-TH" sz="3600" b="1">
                <a:ln w="0"/>
                <a:solidFill>
                  <a:srgbClr val="00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หลักเกณฑ์การพิจารณาข้อเสนอโครงการ</a:t>
            </a:r>
            <a:r>
              <a:rPr lang="en-US" sz="3600" b="1">
                <a:ln w="0"/>
                <a:solidFill>
                  <a:srgbClr val="00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 </a:t>
            </a:r>
            <a:endParaRPr lang="th-TH" sz="3600" b="1">
              <a:ln w="0"/>
              <a:solidFill>
                <a:srgbClr val="000000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EE97085-B411-43DB-8B74-0BDE42DE62D1}"/>
              </a:ext>
            </a:extLst>
          </p:cNvPr>
          <p:cNvSpPr/>
          <p:nvPr/>
        </p:nvSpPr>
        <p:spPr>
          <a:xfrm>
            <a:off x="42281" y="822239"/>
            <a:ext cx="9791701" cy="61927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lvl="0" indent="457200" algn="thaiDist">
              <a:lnSpc>
                <a:spcPct val="107000"/>
              </a:lnSpc>
              <a:spcAft>
                <a:spcPts val="800"/>
              </a:spcAft>
              <a:defRPr/>
            </a:pP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1. </a:t>
            </a:r>
            <a:r>
              <a:rPr lang="th-TH" sz="3200" b="1" dirty="0">
                <a:solidFill>
                  <a:schemeClr val="accent1">
                    <a:lumMod val="50000"/>
                  </a:schemeClr>
                </a:solidFill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คุณสมบัติของผู้ขอรับทุน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TH SarabunPSK" panose="020B0500040200020003" pitchFamily="34" charset="-34"/>
              <a:ea typeface="Calibri" panose="020F0502020204030204" pitchFamily="34" charset="0"/>
              <a:cs typeface="TH SarabunPSK" panose="020B0500040200020003" pitchFamily="34" charset="-34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2AF9088-54D6-4A9D-AFE6-C35B6580F9D3}"/>
              </a:ext>
            </a:extLst>
          </p:cNvPr>
          <p:cNvSpPr/>
          <p:nvPr/>
        </p:nvSpPr>
        <p:spPr>
          <a:xfrm>
            <a:off x="459154" y="1427718"/>
            <a:ext cx="11133077" cy="49244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thaiDist">
              <a:spcBef>
                <a:spcPts val="0"/>
              </a:spcBef>
              <a:spcAft>
                <a:spcPts val="1200"/>
              </a:spcAft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th-TH" sz="2400" b="1" dirty="0">
                <a:solidFill>
                  <a:srgbClr val="C00000"/>
                </a:solidFill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หากเป็นบุคคลธรรมดาต้องมีสัญชาติไทย </a:t>
            </a:r>
            <a:r>
              <a:rPr lang="th-TH" sz="2400" b="1" dirty="0"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หากเป็นนิติบุคคลต้องมีผู้ถือหุ้นสัญชาติไทย</a:t>
            </a:r>
            <a:r>
              <a:rPr lang="th-TH" sz="2400" b="1" dirty="0">
                <a:solidFill>
                  <a:srgbClr val="C00000"/>
                </a:solidFill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ที่มีสัดส่วนการถือหุ้นไม่น้อยกว่าร้อยละ </a:t>
            </a:r>
            <a:r>
              <a:rPr lang="en-US" sz="2400" b="1" dirty="0">
                <a:solidFill>
                  <a:srgbClr val="C00000"/>
                </a:solidFill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51</a:t>
            </a:r>
            <a:r>
              <a:rPr lang="th-TH" sz="2400" b="1" dirty="0">
                <a:solidFill>
                  <a:srgbClr val="C00000"/>
                </a:solidFill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 </a:t>
            </a:r>
          </a:p>
          <a:p>
            <a:pPr marL="342900" marR="0" lvl="0" indent="-342900" algn="thaiDist">
              <a:spcBef>
                <a:spcPts val="0"/>
              </a:spcBef>
              <a:spcAft>
                <a:spcPts val="1200"/>
              </a:spcAft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th-TH" sz="2400" b="1" dirty="0">
                <a:solidFill>
                  <a:srgbClr val="C00000"/>
                </a:solidFill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มีความพร้อม มีศักยภาพให้การส่งเสริมร่วมมือ </a:t>
            </a:r>
            <a:r>
              <a:rPr lang="th-TH" sz="2400" b="1" dirty="0"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มีประสบการณ์การบริหารจัดการงานตามข้อเสนอโครงการ</a:t>
            </a:r>
            <a:endParaRPr lang="en-US" sz="2400" b="1" dirty="0">
              <a:latin typeface="TH SarabunPSK" panose="020B0500040200020003" pitchFamily="34" charset="-34"/>
              <a:ea typeface="Calibri" panose="020F0502020204030204" pitchFamily="34" charset="0"/>
              <a:cs typeface="TH SarabunPSK" panose="020B0500040200020003" pitchFamily="34" charset="-34"/>
            </a:endParaRPr>
          </a:p>
          <a:p>
            <a:pPr marL="342900" marR="0" lvl="0" indent="-342900" algn="thaiDist">
              <a:spcBef>
                <a:spcPts val="0"/>
              </a:spcBef>
              <a:spcAft>
                <a:spcPts val="1200"/>
              </a:spcAft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th-TH" sz="2400" b="1" dirty="0">
                <a:solidFill>
                  <a:srgbClr val="C00000"/>
                </a:solidFill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หัวหน้าโครงการ (</a:t>
            </a:r>
            <a:r>
              <a:rPr lang="en-US" sz="2400" b="1" dirty="0">
                <a:solidFill>
                  <a:srgbClr val="C00000"/>
                </a:solidFill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principal</a:t>
            </a:r>
            <a:r>
              <a:rPr lang="th-TH" sz="2400" b="1" dirty="0">
                <a:solidFill>
                  <a:srgbClr val="C00000"/>
                </a:solidFill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 </a:t>
            </a:r>
            <a:r>
              <a:rPr lang="en-US" sz="2400" b="1" dirty="0">
                <a:solidFill>
                  <a:srgbClr val="C00000"/>
                </a:solidFill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investigator)</a:t>
            </a:r>
            <a:r>
              <a:rPr lang="th-TH" sz="2400" b="1" dirty="0">
                <a:solidFill>
                  <a:srgbClr val="C00000"/>
                </a:solidFill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 ต้องเป็นผู้มีความรู้ความสามารถ </a:t>
            </a:r>
            <a:r>
              <a:rPr lang="th-TH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และเชี่ยวชาญตรงตามสาขาที่ดำเนินการ </a:t>
            </a:r>
            <a:r>
              <a:rPr lang="en-US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             </a:t>
            </a:r>
            <a:r>
              <a:rPr lang="th-TH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และไ</a:t>
            </a:r>
            <a:r>
              <a:rPr lang="th-TH" sz="2400" b="1" dirty="0">
                <a:solidFill>
                  <a:srgbClr val="C00000"/>
                </a:solidFill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ม่เป็นผู้ติดค้างต่อการส่งงานตามสัญญาวิจัยที่ได้รับทุนสนับสนุนจากแหล่งทุนแห่งใด  </a:t>
            </a:r>
          </a:p>
          <a:p>
            <a:pPr marL="342900" marR="0" lvl="0" indent="-342900" algn="thaiDist">
              <a:spcBef>
                <a:spcPts val="0"/>
              </a:spcBef>
              <a:spcAft>
                <a:spcPts val="1200"/>
              </a:spcAft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th-TH" sz="2400" b="1" dirty="0">
                <a:solidFill>
                  <a:srgbClr val="C00000"/>
                </a:solidFill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หัวหน้าโครงการ </a:t>
            </a:r>
            <a:r>
              <a:rPr lang="en-US" sz="2400" b="1" dirty="0">
                <a:solidFill>
                  <a:srgbClr val="C00000"/>
                </a:solidFill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1</a:t>
            </a:r>
            <a:r>
              <a:rPr lang="th-TH" sz="2400" b="1" dirty="0">
                <a:solidFill>
                  <a:srgbClr val="C00000"/>
                </a:solidFill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 คน สามารถเป็นหัวหน้าโครงการที่ขอรับทุนจาก</a:t>
            </a:r>
            <a:r>
              <a:rPr lang="en-US" sz="2400" b="1" dirty="0">
                <a:solidFill>
                  <a:srgbClr val="C00000"/>
                </a:solidFill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 </a:t>
            </a:r>
            <a:r>
              <a:rPr lang="th-TH" sz="2400" b="1" dirty="0" err="1">
                <a:solidFill>
                  <a:srgbClr val="C00000"/>
                </a:solidFill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ศลช</a:t>
            </a:r>
            <a:r>
              <a:rPr lang="en-US" sz="2400" b="1" dirty="0">
                <a:solidFill>
                  <a:srgbClr val="C00000"/>
                </a:solidFill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. </a:t>
            </a:r>
            <a:r>
              <a:rPr lang="th-TH" sz="2400" b="1" dirty="0">
                <a:solidFill>
                  <a:srgbClr val="C00000"/>
                </a:solidFill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ได้ไม่เกิน </a:t>
            </a:r>
            <a:r>
              <a:rPr lang="en-US" sz="2400" b="1" dirty="0">
                <a:solidFill>
                  <a:srgbClr val="C00000"/>
                </a:solidFill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2</a:t>
            </a:r>
            <a:r>
              <a:rPr lang="th-TH" sz="2400" b="1" dirty="0">
                <a:solidFill>
                  <a:srgbClr val="C00000"/>
                </a:solidFill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 โครงการ</a:t>
            </a:r>
            <a:r>
              <a:rPr lang="en-US" sz="2400" b="1" dirty="0">
                <a:solidFill>
                  <a:srgbClr val="C00000"/>
                </a:solidFill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 </a:t>
            </a:r>
            <a:r>
              <a:rPr lang="th-TH" sz="2400" b="1" dirty="0"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ในช่วงปีงบประมาณนั้นๆ </a:t>
            </a:r>
            <a:endParaRPr lang="en-US" sz="2400" b="1" dirty="0">
              <a:latin typeface="TH SarabunPSK" panose="020B0500040200020003" pitchFamily="34" charset="-34"/>
              <a:ea typeface="Calibri" panose="020F0502020204030204" pitchFamily="34" charset="0"/>
              <a:cs typeface="TH SarabunPSK" panose="020B0500040200020003" pitchFamily="34" charset="-34"/>
            </a:endParaRPr>
          </a:p>
          <a:p>
            <a:pPr marL="342900" marR="0" lvl="0" indent="-342900" algn="thaiDist">
              <a:spcBef>
                <a:spcPts val="0"/>
              </a:spcBef>
              <a:spcAft>
                <a:spcPts val="1200"/>
              </a:spcAft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th-TH" sz="2400" b="1" dirty="0"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ภาคเอกชนที่ยื่นเสนอขอทุน (หัวหน้าโครงการเป็นบุคลากรของบริษัท) จะต้องได้รับการลงนามยินยอมจากผู้มีอำนาจลงนามของบริษัท </a:t>
            </a:r>
            <a:r>
              <a:rPr lang="th-TH" sz="2400" b="1" dirty="0">
                <a:solidFill>
                  <a:srgbClr val="C00000"/>
                </a:solidFill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ทั้งนี้จะรับทุนได้ </a:t>
            </a:r>
            <a:r>
              <a:rPr lang="en-US" sz="2400" b="1" dirty="0">
                <a:solidFill>
                  <a:srgbClr val="C00000"/>
                </a:solidFill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1</a:t>
            </a:r>
            <a:r>
              <a:rPr lang="th-TH" sz="2400" b="1" dirty="0">
                <a:solidFill>
                  <a:srgbClr val="C00000"/>
                </a:solidFill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 โครงการ</a:t>
            </a:r>
            <a:r>
              <a:rPr lang="en-US" sz="2400" b="1" dirty="0">
                <a:solidFill>
                  <a:srgbClr val="C00000"/>
                </a:solidFill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/</a:t>
            </a:r>
            <a:r>
              <a:rPr lang="th-TH" sz="2400" b="1" dirty="0">
                <a:solidFill>
                  <a:srgbClr val="C00000"/>
                </a:solidFill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ปีงบประมาณ เว้นแต่กรณีที่ภาคเอกชนร่วมสนับสนุนทุนในโครงการนั้น (</a:t>
            </a:r>
            <a:r>
              <a:rPr lang="en-US" sz="2400" b="1" dirty="0">
                <a:solidFill>
                  <a:srgbClr val="C00000"/>
                </a:solidFill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co-funding</a:t>
            </a:r>
            <a:r>
              <a:rPr lang="th-TH" sz="2400" b="1" dirty="0">
                <a:solidFill>
                  <a:srgbClr val="C00000"/>
                </a:solidFill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) เกินร้อยละ </a:t>
            </a:r>
            <a:r>
              <a:rPr lang="en-US" sz="2400" b="1" dirty="0">
                <a:solidFill>
                  <a:srgbClr val="C00000"/>
                </a:solidFill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40</a:t>
            </a:r>
            <a:r>
              <a:rPr lang="th-TH" sz="2400" b="1" dirty="0">
                <a:solidFill>
                  <a:srgbClr val="C00000"/>
                </a:solidFill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 </a:t>
            </a:r>
            <a:r>
              <a:rPr lang="th-TH" sz="2400" b="1" dirty="0"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รวมถึงภาคเอกชนให้ทุนหน่วยงานภาครัฐที่ร่วมวิจัย ในลักษณะนี้ภาคเอกชนสามารถร่วมสนับสนุนทุนได้ไม่จำกัด</a:t>
            </a:r>
            <a:r>
              <a:rPr lang="en-US" sz="2400" b="1" dirty="0"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 </a:t>
            </a:r>
            <a:r>
              <a:rPr lang="th-TH" sz="2400" b="1" dirty="0"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จำนวนโครงการ </a:t>
            </a:r>
            <a:endParaRPr lang="en-US" sz="2400" b="1" dirty="0">
              <a:latin typeface="TH SarabunPSK" panose="020B0500040200020003" pitchFamily="34" charset="-34"/>
              <a:ea typeface="Calibri" panose="020F0502020204030204" pitchFamily="34" charset="0"/>
              <a:cs typeface="TH SarabunPSK" panose="020B0500040200020003" pitchFamily="34" charset="-34"/>
            </a:endParaRPr>
          </a:p>
          <a:p>
            <a:pPr marL="342900" marR="0" lvl="0" indent="-342900">
              <a:spcBef>
                <a:spcPts val="0"/>
              </a:spcBef>
              <a:spcAft>
                <a:spcPts val="1200"/>
              </a:spcAft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th-TH" sz="2400" b="1" dirty="0"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ผู้ขอรับทุนที่ยื่นข้อเสนอโครงการจะต้องไม่มีส่วนได้เสีย</a:t>
            </a:r>
            <a:r>
              <a:rPr lang="en-US" sz="2400" b="1" dirty="0"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 </a:t>
            </a:r>
            <a:r>
              <a:rPr lang="th-TH" sz="2400" b="1" dirty="0"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ผลประโยชน์ทับซ้อน ตลอดจนการขัดแย้งระหว่างผลประโยชน์ของบุคคลด้วย</a:t>
            </a:r>
            <a:endParaRPr lang="en-US" sz="2400" b="1" dirty="0">
              <a:effectLst/>
              <a:latin typeface="TH SarabunPSK" panose="020B0500040200020003" pitchFamily="34" charset="-34"/>
              <a:ea typeface="Calibri" panose="020F0502020204030204" pitchFamily="34" charset="0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53630260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 Teamplate(TCELS) _all" id="{BCCEAEE0-FFBE-4E2A-BBCC-11007A7B19E0}" vid="{56FBFC03-FC30-4EFB-A8FB-765B0D2471DF}"/>
    </a:ext>
  </a:extLst>
</a:theme>
</file>

<file path=ppt/theme/theme5.xml><?xml version="1.0" encoding="utf-8"?>
<a:theme xmlns:a="http://schemas.openxmlformats.org/drawingml/2006/main" name="1_Office Theme">
  <a:themeElements>
    <a:clrScheme name="Office Theme">
      <a:dk1>
        <a:srgbClr val="7F7F7F"/>
      </a:dk1>
      <a:lt1>
        <a:srgbClr val="FFFFFF"/>
      </a:lt1>
      <a:dk2>
        <a:srgbClr val="A7A7A7"/>
      </a:dk2>
      <a:lt2>
        <a:srgbClr val="535353"/>
      </a:lt2>
      <a:accent1>
        <a:srgbClr val="3E8E99"/>
      </a:accent1>
      <a:accent2>
        <a:srgbClr val="4A63A2"/>
      </a:accent2>
      <a:accent3>
        <a:srgbClr val="437DB2"/>
      </a:accent3>
      <a:accent4>
        <a:srgbClr val="54B8A8"/>
      </a:accent4>
      <a:accent5>
        <a:srgbClr val="62CD7F"/>
      </a:accent5>
      <a:accent6>
        <a:srgbClr val="C4C8CE"/>
      </a:accent6>
      <a:hlink>
        <a:srgbClr val="0000FF"/>
      </a:hlink>
      <a:folHlink>
        <a:srgbClr val="FF00FF"/>
      </a:folHlink>
    </a:clrScheme>
    <a:fontScheme name="Office Theme">
      <a:majorFont>
        <a:latin typeface="Helvetica"/>
        <a:ea typeface="Helvetica"/>
        <a:cs typeface="Helvetica"/>
      </a:majorFont>
      <a:minorFont>
        <a:latin typeface="Lato Light"/>
        <a:ea typeface="Lato Light"/>
        <a:cs typeface="Lato Light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1828433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7F7F7F"/>
            </a:solidFill>
            <a:effectLst/>
            <a:uFillTx/>
            <a:latin typeface="Calibri"/>
            <a:ea typeface="Calibri"/>
            <a:cs typeface="Calibri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1828433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7F7F7F"/>
            </a:solidFill>
            <a:effectLst/>
            <a:uFillTx/>
            <a:latin typeface="Calibri"/>
            <a:ea typeface="Calibri"/>
            <a:cs typeface="Calibri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6.xml><?xml version="1.0" encoding="utf-8"?>
<a:theme xmlns:a="http://schemas.openxmlformats.org/drawingml/2006/main" name="8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108</TotalTime>
  <Words>4832</Words>
  <Application>Microsoft Macintosh PowerPoint</Application>
  <PresentationFormat>Widescreen</PresentationFormat>
  <Paragraphs>415</Paragraphs>
  <Slides>34</Slides>
  <Notes>17</Notes>
  <HiddenSlides>7</HiddenSlides>
  <MMClips>0</MMClips>
  <ScaleCrop>false</ScaleCrop>
  <HeadingPairs>
    <vt:vector size="6" baseType="variant">
      <vt:variant>
        <vt:lpstr>Fonts Used</vt:lpstr>
      </vt:variant>
      <vt:variant>
        <vt:i4>17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34</vt:i4>
      </vt:variant>
    </vt:vector>
  </HeadingPairs>
  <TitlesOfParts>
    <vt:vector size="57" baseType="lpstr">
      <vt:lpstr>Angsana New</vt:lpstr>
      <vt:lpstr>Arial</vt:lpstr>
      <vt:lpstr>Calibri</vt:lpstr>
      <vt:lpstr>Calibri Light</vt:lpstr>
      <vt:lpstr>Cordia New</vt:lpstr>
      <vt:lpstr>DB Heavent</vt:lpstr>
      <vt:lpstr>FreesiaUPC</vt:lpstr>
      <vt:lpstr>Lato Light</vt:lpstr>
      <vt:lpstr>Levenim MT</vt:lpstr>
      <vt:lpstr>Poppins Bold</vt:lpstr>
      <vt:lpstr>Poppins Medium</vt:lpstr>
      <vt:lpstr>supermarket</vt:lpstr>
      <vt:lpstr>Symbol</vt:lpstr>
      <vt:lpstr>Tahoma</vt:lpstr>
      <vt:lpstr>TH Sarabun New</vt:lpstr>
      <vt:lpstr>TH SarabunPSK</vt:lpstr>
      <vt:lpstr>Wingdings</vt:lpstr>
      <vt:lpstr>Office Theme</vt:lpstr>
      <vt:lpstr>5_Office Theme</vt:lpstr>
      <vt:lpstr>3_Office Theme</vt:lpstr>
      <vt:lpstr>6_Office Theme</vt:lpstr>
      <vt:lpstr>1_Office Theme</vt:lpstr>
      <vt:lpstr>8_Office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Paveenuch Udommaneetanakit</dc:creator>
  <cp:lastModifiedBy>Somkid Janeklang</cp:lastModifiedBy>
  <cp:revision>12</cp:revision>
  <dcterms:created xsi:type="dcterms:W3CDTF">2022-03-14T02:24:03Z</dcterms:created>
  <dcterms:modified xsi:type="dcterms:W3CDTF">2023-02-14T15:34:27Z</dcterms:modified>
</cp:coreProperties>
</file>