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433" r:id="rId2"/>
    <p:sldId id="476" r:id="rId3"/>
    <p:sldId id="475" r:id="rId4"/>
    <p:sldId id="477" r:id="rId5"/>
    <p:sldId id="482" r:id="rId6"/>
    <p:sldId id="360" r:id="rId7"/>
    <p:sldId id="366" r:id="rId8"/>
    <p:sldId id="367" r:id="rId9"/>
    <p:sldId id="362" r:id="rId10"/>
    <p:sldId id="481" r:id="rId11"/>
    <p:sldId id="319" r:id="rId12"/>
    <p:sldId id="479" r:id="rId13"/>
    <p:sldId id="4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7A871D"/>
    <a:srgbClr val="E2CFF1"/>
    <a:srgbClr val="FFE1FF"/>
    <a:srgbClr val="000099"/>
    <a:srgbClr val="E2C5FF"/>
    <a:srgbClr val="CC99FF"/>
    <a:srgbClr val="B9D5FF"/>
    <a:srgbClr val="E4E4E4"/>
    <a:srgbClr val="480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1" autoAdjust="0"/>
    <p:restoredTop sz="86303" autoAdjust="0"/>
  </p:normalViewPr>
  <p:slideViewPr>
    <p:cSldViewPr>
      <p:cViewPr varScale="1">
        <p:scale>
          <a:sx n="95" d="100"/>
          <a:sy n="95" d="100"/>
        </p:scale>
        <p:origin x="20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AFA8D-8673-42A1-AEAE-1691B292233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93A24-3CE6-4767-86FB-836F3B6C5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17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34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68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75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96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A93A24-3CE6-4767-86FB-836F3B6C5D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771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0E5015-FCE9-4685-9083-77D65545E1FD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E433C0C-BDE6-44C1-8CE8-F5361C2213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hyperlink" Target="https://web.archive.org/web/20190113112316/https:/www.ebmpyramid.org/" TargetMode="External"/><Relationship Id="rId4" Type="http://schemas.openxmlformats.org/officeDocument/2006/relationships/hyperlink" Target="https://creativecommons.org/licenses/by-nc/4.0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073A99D-1A8D-4A6A-B0D7-D819B25C7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20" y="152400"/>
            <a:ext cx="8774159" cy="6553200"/>
          </a:xfrm>
          <a:prstGeom prst="rect">
            <a:avLst/>
          </a:prstGeom>
        </p:spPr>
      </p:pic>
      <p:sp>
        <p:nvSpPr>
          <p:cNvPr id="3" name="Rectangle 5">
            <a:extLst>
              <a:ext uri="{FF2B5EF4-FFF2-40B4-BE49-F238E27FC236}">
                <a16:creationId xmlns:a16="http://schemas.microsoft.com/office/drawing/2014/main" id="{96CB9ED1-DB32-4C04-B1BA-E1181FBCBE9C}"/>
              </a:ext>
            </a:extLst>
          </p:cNvPr>
          <p:cNvSpPr txBox="1">
            <a:spLocks noChangeArrowheads="1"/>
          </p:cNvSpPr>
          <p:nvPr/>
        </p:nvSpPr>
        <p:spPr>
          <a:xfrm>
            <a:off x="3537722" y="4191000"/>
            <a:ext cx="5149078" cy="2362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en-US" sz="1800" b="1" i="1" dirty="0">
                <a:solidFill>
                  <a:sysClr val="windowText" lastClr="000000"/>
                </a:solidFill>
                <a:latin typeface="Calibri" pitchFamily="34" charset="0"/>
              </a:rPr>
              <a:t>22 January 2025</a:t>
            </a:r>
            <a:endParaRPr lang="en-GB" sz="1800" b="1" i="1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CF79B2-2042-4449-A1A4-E35C173F8A23}"/>
              </a:ext>
            </a:extLst>
          </p:cNvPr>
          <p:cNvSpPr txBox="1">
            <a:spLocks/>
          </p:cNvSpPr>
          <p:nvPr/>
        </p:nvSpPr>
        <p:spPr>
          <a:xfrm>
            <a:off x="4278358" y="990600"/>
            <a:ext cx="4680721" cy="27432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1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MUPY Knowledge Management</a:t>
            </a: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Systematic Review and Meta-analysis #1</a:t>
            </a:r>
          </a:p>
        </p:txBody>
      </p:sp>
    </p:spTree>
    <p:extLst>
      <p:ext uri="{BB962C8B-B14F-4D97-AF65-F5344CB8AC3E}">
        <p14:creationId xmlns:p14="http://schemas.microsoft.com/office/powerpoint/2010/main" val="457824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9180" y="6286520"/>
            <a:ext cx="490538" cy="365125"/>
          </a:xfrm>
        </p:spPr>
        <p:txBody>
          <a:bodyPr/>
          <a:lstStyle/>
          <a:p>
            <a:pPr>
              <a:defRPr/>
            </a:pPr>
            <a:fld id="{37D7B778-65B3-4D0E-98A0-1803AC3B275E}" type="slidenum">
              <a:rPr lang="th-TH" sz="1800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th-TH" sz="1800" dirty="0">
              <a:solidFill>
                <a:schemeClr val="bg1"/>
              </a:solidFill>
            </a:endParaRPr>
          </a:p>
        </p:txBody>
      </p:sp>
      <p:pic>
        <p:nvPicPr>
          <p:cNvPr id="7" name="Picture 6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2" cstate="print"/>
          <a:srcRect l="2703" r="8108"/>
          <a:stretch>
            <a:fillRect/>
          </a:stretch>
        </p:blipFill>
        <p:spPr bwMode="auto">
          <a:xfrm>
            <a:off x="7142380" y="188640"/>
            <a:ext cx="1822108" cy="680029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2936132-5D28-4129-AB76-5CFA9EB01F39}"/>
              </a:ext>
            </a:extLst>
          </p:cNvPr>
          <p:cNvSpPr txBox="1">
            <a:spLocks/>
          </p:cNvSpPr>
          <p:nvPr/>
        </p:nvSpPr>
        <p:spPr>
          <a:xfrm>
            <a:off x="467544" y="297169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Narrative review VS Systematic review</a:t>
            </a:r>
            <a:endParaRPr lang="th-TH" b="1" dirty="0">
              <a:latin typeface="Calibri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1DF919-E5A4-46D0-987C-CA27B05BDA3D}"/>
              </a:ext>
            </a:extLst>
          </p:cNvPr>
          <p:cNvSpPr/>
          <p:nvPr/>
        </p:nvSpPr>
        <p:spPr>
          <a:xfrm>
            <a:off x="434887" y="640694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Source: https://www.helpforassessment.com/blog/types-of-reviews/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67725A8-E9D3-41EA-92B0-9876CA68FE35}"/>
              </a:ext>
            </a:extLst>
          </p:cNvPr>
          <p:cNvGrpSpPr/>
          <p:nvPr/>
        </p:nvGrpSpPr>
        <p:grpSpPr>
          <a:xfrm>
            <a:off x="279537" y="1676400"/>
            <a:ext cx="8584926" cy="4013574"/>
            <a:chOff x="279537" y="1676400"/>
            <a:chExt cx="8584926" cy="4013574"/>
          </a:xfrm>
        </p:grpSpPr>
        <p:pic>
          <p:nvPicPr>
            <p:cNvPr id="1026" name="Picture 2" descr="types of reviews">
              <a:extLst>
                <a:ext uri="{FF2B5EF4-FFF2-40B4-BE49-F238E27FC236}">
                  <a16:creationId xmlns:a16="http://schemas.microsoft.com/office/drawing/2014/main" id="{081D0444-9341-423E-AE01-A2CDDE09F1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537" y="1676400"/>
              <a:ext cx="8584926" cy="4013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types of reviews">
              <a:extLst>
                <a:ext uri="{FF2B5EF4-FFF2-40B4-BE49-F238E27FC236}">
                  <a16:creationId xmlns:a16="http://schemas.microsoft.com/office/drawing/2014/main" id="{F6029E56-2639-4067-9A2A-6949CCDA167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058" r="74853"/>
            <a:stretch/>
          </p:blipFill>
          <p:spPr bwMode="auto">
            <a:xfrm>
              <a:off x="279537" y="3048000"/>
              <a:ext cx="2158863" cy="18037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types of reviews">
              <a:extLst>
                <a:ext uri="{FF2B5EF4-FFF2-40B4-BE49-F238E27FC236}">
                  <a16:creationId xmlns:a16="http://schemas.microsoft.com/office/drawing/2014/main" id="{37632CB5-2BA1-40DC-A57D-28C8B761F24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058" r="74853" b="31091"/>
            <a:stretch/>
          </p:blipFill>
          <p:spPr bwMode="auto">
            <a:xfrm>
              <a:off x="279537" y="4893860"/>
              <a:ext cx="2158863" cy="555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94722AB-F991-4E37-B3F1-E8C60BCB7E5D}"/>
                </a:ext>
              </a:extLst>
            </p:cNvPr>
            <p:cNvSpPr txBox="1"/>
            <p:nvPr/>
          </p:nvSpPr>
          <p:spPr>
            <a:xfrm>
              <a:off x="381000" y="5002541"/>
              <a:ext cx="971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Umbrella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62529243-07F0-433C-ADC8-35C3820DCAAB}"/>
              </a:ext>
            </a:extLst>
          </p:cNvPr>
          <p:cNvSpPr/>
          <p:nvPr/>
        </p:nvSpPr>
        <p:spPr>
          <a:xfrm>
            <a:off x="279537" y="5400235"/>
            <a:ext cx="2158863" cy="3909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5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23528" y="476672"/>
          <a:ext cx="8610600" cy="6107113"/>
        </p:xfrm>
        <a:graphic>
          <a:graphicData uri="http://schemas.openxmlformats.org/drawingml/2006/table">
            <a:tbl>
              <a:tblPr/>
              <a:tblGrid>
                <a:gridCol w="53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3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9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ระดับ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ระดับ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แหล่งข้อมูลทางคลินิก</a:t>
                      </a:r>
                      <a:endParaRPr lang="en-US" sz="1700" b="1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4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1++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ข้อมูลที่มาจากการวิเคราะห์อภิมาน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(meta-analyses)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การทบทวนวรรณกรรมอย่างเป็นระบบ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(systematic reviews)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ที่มีคุณภาพสูง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(high-quality)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โดยรวบรวมการศึกษา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RCTs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RCTs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ที่มีแนวโน้มจะมีอคติน้อยมาก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a very low risk of bias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1+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ข้อมูลที่มาจากการวิเคราะห์อภิมาน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(meta-analyses)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การทบทวนวรรณกรรมอย่างเป็นระบบ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(systematic reviews)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ที่มีการศึกษาเป็นอย่างดี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(well-conducted)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โดยรวบรวมการศึกษา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RCTs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RCTs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ที่มีแนวโน้มจะมีอคติน้อยมาก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a very low risk of bias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1-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ข้อมูลที่มาจากการวิเคราะห์อภิมาน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(meta-analyses)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การทบทวนวรรณกรรมอย่างเป็นระบบ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(systematic reviews)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โดยรวบรวมการศึกษา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RCTs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RCTs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ที่มีแนวโน้มจะมีอคติมาก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a high risk of bias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3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2++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ข้อมูลที่มาจากการทบทวนวรรณกรรมอย่างเป็นระบบ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(systematic reviews)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ที่มีคุณภาพสูง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high-quality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 โดยรวบรวมการศึกษา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case control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cohort studies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ที่มีคุณภาพสูงและมีแนวโน้มที่จะมีตัวกวนหรืออคติน้อยมาก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a very low risk of confounding or bias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 หรือ มีความเป็นไปได้สูงมากที่มีความสัมพันธ์เชิงสาเหตุ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high chance and high probability that the relationship is causal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6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2+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case control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cohort studies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ที่มีการศึกษาเป็นอย่างดี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well-conducted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 และเป็นการศึกษาที่มีแนวโน้มที่จะมีตัวกวนหรืออคติน้อยมาก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a very low risk of confounding or bias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 หรือ มีความเป็นไปได้ปานกลางที่มีความสัมพันธ์เชิงสาเหตุ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moderate chance and moderate probability that the relationship is causal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72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2-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case control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cohort studies 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และเป็นการศึกษาที่มีแนวโน้มที่จะมีตัวกวนหรืออคติสูง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a high risk of confounding or bias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 หรือ มีความเป็นไปได้ที่ไม่มีความสัมพันธ์เชิงสาเหตุ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chance and a significant risk that the relationship is not causal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83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ข้อมูลที่มาจากการศึกษาที่ไม่มีการวิเคราะห์ (</a:t>
                      </a: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non-analytic studies) </a:t>
                      </a:r>
                      <a:r>
                        <a:rPr lang="th-TH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เช่น </a:t>
                      </a: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case reports </a:t>
                      </a:r>
                      <a:r>
                        <a:rPr lang="th-TH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หรือ </a:t>
                      </a:r>
                      <a:r>
                        <a:rPr lang="en-US" sz="1700" b="1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case series</a:t>
                      </a:r>
                      <a:endParaRPr lang="en-US" sz="1700" b="1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0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Calibri"/>
                          <a:cs typeface="TH SarabunPSK" pitchFamily="34" charset="-34"/>
                        </a:rPr>
                        <a:t>6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spcAft>
                          <a:spcPts val="0"/>
                        </a:spcAft>
                      </a:pP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ความคิดเห็นของผู้เชี่ยวชาญ (</a:t>
                      </a:r>
                      <a:r>
                        <a:rPr lang="en-US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expert opinion</a:t>
                      </a:r>
                      <a:r>
                        <a:rPr lang="th-TH" sz="1700" b="1" dirty="0">
                          <a:solidFill>
                            <a:srgbClr val="000000"/>
                          </a:solidFill>
                          <a:latin typeface="TH SarabunPSK" pitchFamily="34" charset="-34"/>
                          <a:ea typeface="PSL-Text"/>
                          <a:cs typeface="TH SarabunPSK" pitchFamily="34" charset="-34"/>
                        </a:rPr>
                        <a:t>)</a:t>
                      </a:r>
                      <a:endParaRPr lang="en-US" sz="1700" b="1" dirty="0">
                        <a:solidFill>
                          <a:srgbClr val="000000"/>
                        </a:solidFill>
                        <a:latin typeface="TH SarabunPSK" pitchFamily="34" charset="-34"/>
                        <a:ea typeface="Calibri"/>
                        <a:cs typeface="TH SarabunPSK" pitchFamily="34" charset="-34"/>
                      </a:endParaRPr>
                    </a:p>
                  </a:txBody>
                  <a:tcPr marL="47625" marR="476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772400" cy="524082"/>
          </a:xfrm>
        </p:spPr>
        <p:txBody>
          <a:bodyPr>
            <a:normAutofit fontScale="90000"/>
          </a:bodyPr>
          <a:lstStyle/>
          <a:p>
            <a:r>
              <a:rPr lang="th-TH" sz="36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ระดับความน่าเชื่อถือของแหล่งข้อมูลผลลัพธ์ทางคลินิก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9180" y="6286520"/>
            <a:ext cx="490538" cy="365125"/>
          </a:xfrm>
        </p:spPr>
        <p:txBody>
          <a:bodyPr/>
          <a:lstStyle/>
          <a:p>
            <a:pPr>
              <a:defRPr/>
            </a:pPr>
            <a:fld id="{37D7B778-65B3-4D0E-98A0-1803AC3B275E}" type="slidenum">
              <a:rPr lang="th-TH" sz="1800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th-TH" sz="1800" dirty="0">
              <a:solidFill>
                <a:schemeClr val="bg1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95536" y="6525344"/>
            <a:ext cx="8382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คู่มือการประเมินเทคโนโลยีด้านสุขภาพสำหรับประเทศไทย ฉบับที่ </a:t>
            </a: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1, 2552: </a:t>
            </a:r>
            <a:r>
              <a:rPr lang="th-TH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หน้า </a:t>
            </a: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122.</a:t>
            </a:r>
            <a:endParaRPr lang="th-TH" sz="1400" i="1" dirty="0">
              <a:latin typeface="TH SarabunPSK" pitchFamily="34" charset="-34"/>
              <a:ea typeface="SimSun" pitchFamily="2" charset="-122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20023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4400" y="6324600"/>
            <a:ext cx="381000" cy="365125"/>
          </a:xfrm>
        </p:spPr>
        <p:txBody>
          <a:bodyPr/>
          <a:lstStyle/>
          <a:p>
            <a:fld id="{0E433C0C-BDE6-44C1-8CE8-F5361C221340}" type="slidenum">
              <a:rPr lang="en-US" b="1" smtClean="0"/>
              <a:t>12</a:t>
            </a:fld>
            <a:endParaRPr lang="en-US" b="1" dirty="0"/>
          </a:p>
        </p:txBody>
      </p:sp>
      <p:pic>
        <p:nvPicPr>
          <p:cNvPr id="13" name="Picture 12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3" cstate="print"/>
          <a:srcRect l="2703" r="8108"/>
          <a:stretch>
            <a:fillRect/>
          </a:stretch>
        </p:blipFill>
        <p:spPr bwMode="auto">
          <a:xfrm>
            <a:off x="7086600" y="228600"/>
            <a:ext cx="1822108" cy="680029"/>
          </a:xfrm>
          <a:prstGeom prst="rect">
            <a:avLst/>
          </a:prstGeom>
          <a:noFill/>
        </p:spPr>
      </p:pic>
      <p:sp>
        <p:nvSpPr>
          <p:cNvPr id="9" name="Text Box 4">
            <a:extLst>
              <a:ext uri="{FF2B5EF4-FFF2-40B4-BE49-F238E27FC236}">
                <a16:creationId xmlns:a16="http://schemas.microsoft.com/office/drawing/2014/main" id="{4D3783A8-E62E-42EA-9552-2E92A070D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6245552"/>
            <a:ext cx="838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Source: adapted from EBP &amp; the Medical Librarian training manual, Duke University 2019 (</a:t>
            </a: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CC-BY-NC</a:t>
            </a: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) and </a:t>
            </a: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Online EBM Page Generator</a:t>
            </a:r>
            <a:r>
              <a:rPr lang="en-US" sz="1400" i="1" dirty="0">
                <a:latin typeface="TH SarabunPSK" pitchFamily="34" charset="-34"/>
                <a:ea typeface="SimSun" pitchFamily="2" charset="-122"/>
                <a:cs typeface="TH SarabunPSK" pitchFamily="34" charset="-34"/>
              </a:rPr>
              <a:t>, Dartmouth College and Yale University..</a:t>
            </a:r>
            <a:endParaRPr lang="th-TH" sz="1400" i="1" dirty="0">
              <a:latin typeface="TH SarabunPSK" pitchFamily="34" charset="-34"/>
              <a:ea typeface="SimSun" pitchFamily="2" charset="-122"/>
              <a:cs typeface="TH SarabunPSK" pitchFamily="34" charset="-34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AFD1D1-8A85-405E-B4CF-26EABFD6F18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341" t="27777" r="48492" b="26419"/>
          <a:stretch/>
        </p:blipFill>
        <p:spPr>
          <a:xfrm>
            <a:off x="802917" y="977198"/>
            <a:ext cx="7538165" cy="495877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12A4883-542E-418A-B5DA-DE31CA63DAA7}"/>
              </a:ext>
            </a:extLst>
          </p:cNvPr>
          <p:cNvSpPr txBox="1">
            <a:spLocks/>
          </p:cNvSpPr>
          <p:nvPr/>
        </p:nvSpPr>
        <p:spPr>
          <a:xfrm>
            <a:off x="395536" y="297169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Hierarchy of evidence </a:t>
            </a:r>
            <a:endParaRPr lang="th-TH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112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4400" y="6324600"/>
            <a:ext cx="381000" cy="365125"/>
          </a:xfrm>
        </p:spPr>
        <p:txBody>
          <a:bodyPr/>
          <a:lstStyle/>
          <a:p>
            <a:fld id="{0E433C0C-BDE6-44C1-8CE8-F5361C221340}" type="slidenum">
              <a:rPr lang="en-US" b="1" smtClean="0"/>
              <a:t>13</a:t>
            </a:fld>
            <a:endParaRPr lang="en-US" b="1" dirty="0"/>
          </a:p>
        </p:txBody>
      </p:sp>
      <p:sp>
        <p:nvSpPr>
          <p:cNvPr id="14" name="Content Placeholder 6"/>
          <p:cNvSpPr txBox="1">
            <a:spLocks/>
          </p:cNvSpPr>
          <p:nvPr/>
        </p:nvSpPr>
        <p:spPr bwMode="auto">
          <a:xfrm>
            <a:off x="221845" y="265355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sz="3200" b="1" dirty="0">
                <a:latin typeface="Calibri" pitchFamily="34" charset="0"/>
                <a:ea typeface="+mj-ea"/>
                <a:cs typeface="TH SarabunPSK" pitchFamily="34" charset="-34"/>
              </a:rPr>
              <a:t>Systematic review &amp; Meta-analysis</a:t>
            </a:r>
          </a:p>
          <a:p>
            <a:pPr marL="342900" lvl="0" indent="-34290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th-TH" sz="2800" b="1" dirty="0">
                <a:latin typeface="Calibri" pitchFamily="34" charset="0"/>
                <a:ea typeface="+mj-ea"/>
                <a:cs typeface="TH SarabunPSK" pitchFamily="34" charset="-34"/>
              </a:rPr>
              <a:t>		การทบทวนวรรณกรรมอย่างเป็นระบบ และการวิเคราะห์อภิมาน</a:t>
            </a:r>
          </a:p>
        </p:txBody>
      </p:sp>
      <p:pic>
        <p:nvPicPr>
          <p:cNvPr id="13" name="Picture 12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3" cstate="print"/>
          <a:srcRect l="2703" r="8108"/>
          <a:stretch>
            <a:fillRect/>
          </a:stretch>
        </p:blipFill>
        <p:spPr bwMode="auto">
          <a:xfrm>
            <a:off x="7086600" y="228600"/>
            <a:ext cx="1822108" cy="680029"/>
          </a:xfrm>
          <a:prstGeom prst="rect">
            <a:avLst/>
          </a:prstGeom>
          <a:noFill/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20AA7DD-7952-4767-8058-C52694CBA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88658"/>
            <a:ext cx="8458200" cy="5029737"/>
          </a:xfrm>
        </p:spPr>
        <p:txBody>
          <a:bodyPr>
            <a:normAutofit/>
          </a:bodyPr>
          <a:lstStyle/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2544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DEE260-BE9B-478E-AA9D-90F97A50C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922" y="530711"/>
            <a:ext cx="6682155" cy="5791200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4400" y="6324600"/>
            <a:ext cx="381000" cy="365125"/>
          </a:xfrm>
        </p:spPr>
        <p:txBody>
          <a:bodyPr/>
          <a:lstStyle/>
          <a:p>
            <a:fld id="{0E433C0C-BDE6-44C1-8CE8-F5361C221340}" type="slidenum">
              <a:rPr lang="en-US" b="1" smtClean="0"/>
              <a:t>2</a:t>
            </a:fld>
            <a:endParaRPr lang="en-US" b="1" dirty="0"/>
          </a:p>
        </p:txBody>
      </p:sp>
      <p:pic>
        <p:nvPicPr>
          <p:cNvPr id="13" name="Picture 12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4" cstate="print"/>
          <a:srcRect l="2703" r="8108"/>
          <a:stretch>
            <a:fillRect/>
          </a:stretch>
        </p:blipFill>
        <p:spPr bwMode="auto">
          <a:xfrm>
            <a:off x="7086600" y="228600"/>
            <a:ext cx="1822108" cy="6800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880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073A99D-1A8D-4A6A-B0D7-D819B25C7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20" y="152400"/>
            <a:ext cx="8774159" cy="6553200"/>
          </a:xfrm>
          <a:prstGeom prst="rect">
            <a:avLst/>
          </a:prstGeom>
        </p:spPr>
      </p:pic>
      <p:sp>
        <p:nvSpPr>
          <p:cNvPr id="3" name="Rectangle 5">
            <a:extLst>
              <a:ext uri="{FF2B5EF4-FFF2-40B4-BE49-F238E27FC236}">
                <a16:creationId xmlns:a16="http://schemas.microsoft.com/office/drawing/2014/main" id="{96CB9ED1-DB32-4C04-B1BA-E1181FBCBE9C}"/>
              </a:ext>
            </a:extLst>
          </p:cNvPr>
          <p:cNvSpPr txBox="1">
            <a:spLocks noChangeArrowheads="1"/>
          </p:cNvSpPr>
          <p:nvPr/>
        </p:nvSpPr>
        <p:spPr>
          <a:xfrm>
            <a:off x="3456792" y="3975847"/>
            <a:ext cx="5530078" cy="23622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th-TH" sz="2800" b="1" dirty="0">
                <a:solidFill>
                  <a:sysClr val="windowText" lastClr="0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รศ.ดร.ภญ.มนท</a:t>
            </a:r>
            <a:r>
              <a:rPr lang="th-TH" sz="2800" b="1" dirty="0" err="1">
                <a:solidFill>
                  <a:sysClr val="windowText" lastClr="0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รั</a:t>
            </a:r>
            <a:r>
              <a:rPr lang="th-TH" sz="2800" b="1" dirty="0">
                <a:solidFill>
                  <a:sysClr val="windowText" lastClr="0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ตม์ ถาวรเจริญทรัพย์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th-TH" sz="2800" b="1" dirty="0">
                <a:solidFill>
                  <a:sysClr val="windowText" lastClr="0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รศ.ดร.ภญ.ศิตาพร ยังคง</a:t>
            </a:r>
            <a:endParaRPr lang="en-GB" sz="2800" b="1" dirty="0">
              <a:solidFill>
                <a:sysClr val="windowText" lastClr="0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en-GB" sz="1800" b="1" dirty="0">
                <a:solidFill>
                  <a:sysClr val="windowText" lastClr="000000"/>
                </a:solidFill>
                <a:latin typeface="Calibri" pitchFamily="34" charset="0"/>
              </a:rPr>
              <a:t>Social, Economic and Administrative Pharmacy Division</a:t>
            </a:r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en-GB" sz="1800" b="1" dirty="0">
                <a:solidFill>
                  <a:sysClr val="windowText" lastClr="000000"/>
                </a:solidFill>
                <a:latin typeface="Calibri" pitchFamily="34" charset="0"/>
              </a:rPr>
              <a:t>Department of Pharmacy, Faculty of Pharmacy </a:t>
            </a:r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en-GB" sz="1800" b="1" dirty="0">
                <a:solidFill>
                  <a:sysClr val="windowText" lastClr="000000"/>
                </a:solidFill>
                <a:latin typeface="Calibri" pitchFamily="34" charset="0"/>
              </a:rPr>
              <a:t>Mahidol University</a:t>
            </a:r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en-US" sz="1800" b="1" i="1" dirty="0">
                <a:solidFill>
                  <a:sysClr val="windowText" lastClr="000000"/>
                </a:solidFill>
                <a:latin typeface="Calibri" pitchFamily="34" charset="0"/>
              </a:rPr>
              <a:t>22 January 2025</a:t>
            </a:r>
            <a:endParaRPr lang="en-GB" sz="1800" b="1" i="1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2CF79B2-2042-4449-A1A4-E35C173F8A23}"/>
              </a:ext>
            </a:extLst>
          </p:cNvPr>
          <p:cNvSpPr txBox="1">
            <a:spLocks/>
          </p:cNvSpPr>
          <p:nvPr/>
        </p:nvSpPr>
        <p:spPr>
          <a:xfrm>
            <a:off x="4278358" y="990600"/>
            <a:ext cx="4680721" cy="25908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14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MUPY Knowledge Management</a:t>
            </a: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Systematic Review and Meta-analysis #1</a:t>
            </a:r>
            <a:endParaRPr lang="th-TH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sz="28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to SRMA</a:t>
            </a:r>
            <a:endParaRPr lang="en-US" sz="24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1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4400" y="6324600"/>
            <a:ext cx="381000" cy="365125"/>
          </a:xfrm>
        </p:spPr>
        <p:txBody>
          <a:bodyPr/>
          <a:lstStyle/>
          <a:p>
            <a:fld id="{0E433C0C-BDE6-44C1-8CE8-F5361C221340}" type="slidenum">
              <a:rPr lang="en-US" b="1" smtClean="0"/>
              <a:t>4</a:t>
            </a:fld>
            <a:endParaRPr lang="en-US" b="1" dirty="0"/>
          </a:p>
        </p:txBody>
      </p:sp>
      <p:sp>
        <p:nvSpPr>
          <p:cNvPr id="14" name="Content Placeholder 6"/>
          <p:cNvSpPr txBox="1">
            <a:spLocks/>
          </p:cNvSpPr>
          <p:nvPr/>
        </p:nvSpPr>
        <p:spPr bwMode="auto">
          <a:xfrm>
            <a:off x="221845" y="265355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sz="3200" b="1" dirty="0">
                <a:latin typeface="Calibri" pitchFamily="34" charset="0"/>
                <a:ea typeface="+mj-ea"/>
                <a:cs typeface="TH SarabunPSK" pitchFamily="34" charset="-34"/>
              </a:rPr>
              <a:t>Why do we need to review</a:t>
            </a:r>
            <a:r>
              <a:rPr lang="en-US" sz="2800" b="1" dirty="0">
                <a:latin typeface="Calibri" pitchFamily="34" charset="0"/>
                <a:ea typeface="+mj-ea"/>
                <a:cs typeface="TH SarabunPSK" pitchFamily="34" charset="-34"/>
              </a:rPr>
              <a:t> (literatures)?</a:t>
            </a:r>
            <a:endParaRPr lang="th-TH" sz="2800" b="1" dirty="0">
              <a:latin typeface="Calibri" pitchFamily="34" charset="0"/>
              <a:ea typeface="+mj-ea"/>
              <a:cs typeface="TH SarabunPSK" pitchFamily="34" charset="-34"/>
            </a:endParaRPr>
          </a:p>
        </p:txBody>
      </p:sp>
      <p:pic>
        <p:nvPicPr>
          <p:cNvPr id="13" name="Picture 12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3" cstate="print"/>
          <a:srcRect l="2703" r="8108"/>
          <a:stretch>
            <a:fillRect/>
          </a:stretch>
        </p:blipFill>
        <p:spPr bwMode="auto">
          <a:xfrm>
            <a:off x="7086600" y="228600"/>
            <a:ext cx="1822108" cy="680029"/>
          </a:xfrm>
          <a:prstGeom prst="rect">
            <a:avLst/>
          </a:prstGeom>
          <a:noFill/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20AA7DD-7952-4767-8058-C52694CBA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82" y="1368910"/>
            <a:ext cx="8458200" cy="5249485"/>
          </a:xfrm>
        </p:spPr>
        <p:txBody>
          <a:bodyPr>
            <a:normAutofit/>
          </a:bodyPr>
          <a:lstStyle/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PSK" panose="020B0500040200020003" pitchFamily="34" charset="-34"/>
                <a:cs typeface="TH SarabunPSK" pitchFamily="34" charset="-34"/>
              </a:rPr>
              <a:t>เพื่อรู้/ทำความเข้าใจแนวคิด หลักการ ทฤษฎี และตัวแปรที่เกี่ยวข้องกับเรื่องที่กำลังสนใจ</a:t>
            </a: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PSK" panose="020B0500040200020003" pitchFamily="34" charset="-34"/>
                <a:cs typeface="TH SarabunPSK" pitchFamily="34" charset="-34"/>
              </a:rPr>
              <a:t>เพื่อให้ทราบว่ามีใครทำวิจัยในเรื่องที่กำลังจะวิจัยอยู่บ้าง (ป้องกัน</a:t>
            </a:r>
            <a:r>
              <a:rPr lang="th-TH" b="1" dirty="0" err="1">
                <a:latin typeface="TH SarabunPSK" panose="020B0500040200020003" pitchFamily="34" charset="-34"/>
                <a:cs typeface="TH SarabunPSK" pitchFamily="34" charset="-34"/>
              </a:rPr>
              <a:t>การทำ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ซ้ำซ้อน) </a:t>
            </a: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PSK" pitchFamily="34" charset="-34"/>
                <a:cs typeface="TH SarabunPSK" pitchFamily="34" charset="-34"/>
              </a:rPr>
              <a:t>เพื่อระบุช่องว่างขององค์ความรู้ที่สำคัญ ในการออกแบบงานวิจัยต่อไปได้อย่างเหมาะสม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เพื่อใช้สนับสนุนการตัดสินใจ</a:t>
            </a: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55735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4400" y="6324600"/>
            <a:ext cx="381000" cy="365125"/>
          </a:xfrm>
        </p:spPr>
        <p:txBody>
          <a:bodyPr/>
          <a:lstStyle/>
          <a:p>
            <a:fld id="{0E433C0C-BDE6-44C1-8CE8-F5361C221340}" type="slidenum">
              <a:rPr lang="en-US" b="1" smtClean="0"/>
              <a:t>5</a:t>
            </a:fld>
            <a:endParaRPr lang="en-US" b="1" dirty="0"/>
          </a:p>
        </p:txBody>
      </p:sp>
      <p:sp>
        <p:nvSpPr>
          <p:cNvPr id="14" name="Content Placeholder 6"/>
          <p:cNvSpPr txBox="1">
            <a:spLocks/>
          </p:cNvSpPr>
          <p:nvPr/>
        </p:nvSpPr>
        <p:spPr bwMode="auto">
          <a:xfrm>
            <a:off x="221845" y="265355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sz="3200" b="1" dirty="0">
                <a:latin typeface="Calibri" pitchFamily="34" charset="0"/>
                <a:ea typeface="+mj-ea"/>
                <a:cs typeface="TH SarabunPSK" pitchFamily="34" charset="-34"/>
              </a:rPr>
              <a:t>Systematic review &amp; Meta-analysis</a:t>
            </a:r>
          </a:p>
          <a:p>
            <a:pPr marL="342900" lvl="0" indent="-34290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th-TH" sz="2800" b="1" dirty="0">
                <a:latin typeface="Calibri" pitchFamily="34" charset="0"/>
                <a:ea typeface="+mj-ea"/>
                <a:cs typeface="TH SarabunPSK" pitchFamily="34" charset="-34"/>
              </a:rPr>
              <a:t>		การทบทวนวรรณกรรมอย่างเป็นระบบ และการวิเคราะห์อภิมาน</a:t>
            </a:r>
          </a:p>
        </p:txBody>
      </p:sp>
      <p:pic>
        <p:nvPicPr>
          <p:cNvPr id="13" name="Picture 12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3" cstate="print"/>
          <a:srcRect l="2703" r="8108"/>
          <a:stretch>
            <a:fillRect/>
          </a:stretch>
        </p:blipFill>
        <p:spPr bwMode="auto">
          <a:xfrm>
            <a:off x="7086600" y="228600"/>
            <a:ext cx="1822108" cy="680029"/>
          </a:xfrm>
          <a:prstGeom prst="rect">
            <a:avLst/>
          </a:prstGeom>
          <a:noFill/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20AA7DD-7952-4767-8058-C52694CBA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88658"/>
            <a:ext cx="8458200" cy="5029737"/>
          </a:xfrm>
        </p:spPr>
        <p:txBody>
          <a:bodyPr>
            <a:normAutofit/>
          </a:bodyPr>
          <a:lstStyle/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เป็นกระบวนการทบทวนวรรณกรรมที่มีขั้นตอนชัดเจน ตั้งแต่การสืบค้น รวบรวม และสังเคราะห์งานวิจัยที่เกี่ยวข้อง</a:t>
            </a: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การสังเคราะห์ข้อมูลที่มีคุณภาพ มาจากงานวิจัยหลายชิ้น เพื่อให้ข้อมูลมีความน่าเชื่อถือ รอบคอบ/ครบถ้วน</a:t>
            </a: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เป็นการลดความลำเอียงในการวิเคราะห์ และสรุปผล</a:t>
            </a: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เป็นเครื่องมือสำคัญในการสนับสนุนการตัดสินใจอย่างมีประสิทธิภาพ</a:t>
            </a:r>
          </a:p>
          <a:p>
            <a:pPr marL="339725" indent="-339725">
              <a:spcBef>
                <a:spcPts val="600"/>
              </a:spcBef>
              <a:spcAft>
                <a:spcPts val="600"/>
              </a:spcAft>
            </a:pPr>
            <a:endParaRPr lang="en-US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8969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9180" y="6286520"/>
            <a:ext cx="490538" cy="365125"/>
          </a:xfrm>
        </p:spPr>
        <p:txBody>
          <a:bodyPr/>
          <a:lstStyle/>
          <a:p>
            <a:pPr>
              <a:defRPr/>
            </a:pPr>
            <a:fld id="{37D7B778-65B3-4D0E-98A0-1803AC3B275E}" type="slidenum">
              <a:rPr lang="th-TH" sz="1800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th-TH" sz="1800" dirty="0">
              <a:solidFill>
                <a:schemeClr val="bg1"/>
              </a:solidFill>
            </a:endParaRPr>
          </a:p>
        </p:txBody>
      </p:sp>
      <p:pic>
        <p:nvPicPr>
          <p:cNvPr id="7" name="Picture 6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2" cstate="print"/>
          <a:srcRect l="2703" r="8108"/>
          <a:stretch>
            <a:fillRect/>
          </a:stretch>
        </p:blipFill>
        <p:spPr bwMode="auto">
          <a:xfrm>
            <a:off x="7142380" y="188640"/>
            <a:ext cx="1822108" cy="680029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2936132-5D28-4129-AB76-5CFA9EB01F39}"/>
              </a:ext>
            </a:extLst>
          </p:cNvPr>
          <p:cNvSpPr txBox="1">
            <a:spLocks/>
          </p:cNvSpPr>
          <p:nvPr/>
        </p:nvSpPr>
        <p:spPr>
          <a:xfrm>
            <a:off x="467544" y="297169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Narrative review VS Systematic review</a:t>
            </a:r>
            <a:endParaRPr lang="th-TH" b="1" dirty="0">
              <a:latin typeface="Calibri" pitchFamily="34" charset="0"/>
            </a:endParaRPr>
          </a:p>
        </p:txBody>
      </p:sp>
      <p:pic>
        <p:nvPicPr>
          <p:cNvPr id="9" name="Picture 2" descr="http://www.bmj.com/highwire/filestream/433464/field_highwire_fragment_image_m/0/F2.medium.gif">
            <a:extLst>
              <a:ext uri="{FF2B5EF4-FFF2-40B4-BE49-F238E27FC236}">
                <a16:creationId xmlns:a16="http://schemas.microsoft.com/office/drawing/2014/main" id="{EFFAA50A-3199-42BF-8EAF-58D2CAAAD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664" y="1436559"/>
            <a:ext cx="6048672" cy="45502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352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9180" y="6286520"/>
            <a:ext cx="490538" cy="365125"/>
          </a:xfrm>
        </p:spPr>
        <p:txBody>
          <a:bodyPr/>
          <a:lstStyle/>
          <a:p>
            <a:pPr>
              <a:defRPr/>
            </a:pPr>
            <a:fld id="{37D7B778-65B3-4D0E-98A0-1803AC3B275E}" type="slidenum">
              <a:rPr lang="th-TH" sz="1800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th-TH" sz="1800" dirty="0">
              <a:solidFill>
                <a:schemeClr val="bg1"/>
              </a:solidFill>
            </a:endParaRPr>
          </a:p>
        </p:txBody>
      </p:sp>
      <p:pic>
        <p:nvPicPr>
          <p:cNvPr id="7" name="Picture 6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2" cstate="print"/>
          <a:srcRect l="2703" r="8108"/>
          <a:stretch>
            <a:fillRect/>
          </a:stretch>
        </p:blipFill>
        <p:spPr bwMode="auto">
          <a:xfrm>
            <a:off x="7142380" y="188640"/>
            <a:ext cx="1822108" cy="680029"/>
          </a:xfrm>
          <a:prstGeom prst="rect">
            <a:avLst/>
          </a:prstGeom>
          <a:noFill/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7A28A28-B1B8-4713-9FD8-6E4AA89DA597}"/>
              </a:ext>
            </a:extLst>
          </p:cNvPr>
          <p:cNvSpPr txBox="1">
            <a:spLocks/>
          </p:cNvSpPr>
          <p:nvPr/>
        </p:nvSpPr>
        <p:spPr>
          <a:xfrm>
            <a:off x="395536" y="297169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Why do we need systematic review? (1)</a:t>
            </a:r>
            <a:endParaRPr lang="th-TH" b="1" dirty="0">
              <a:latin typeface="Calibri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71D5B89-1C75-44EA-B918-17175650339D}"/>
              </a:ext>
            </a:extLst>
          </p:cNvPr>
          <p:cNvSpPr txBox="1">
            <a:spLocks/>
          </p:cNvSpPr>
          <p:nvPr/>
        </p:nvSpPr>
        <p:spPr>
          <a:xfrm>
            <a:off x="647700" y="1548698"/>
            <a:ext cx="7848600" cy="44958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2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20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8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6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/>
              <a:buChar char="•"/>
              <a:defRPr sz="1400" kern="1200" cap="non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Early 1980s – A patient with MI “Patient should receive B-blocker for 2</a:t>
            </a:r>
            <a:r>
              <a:rPr lang="en-US" sz="3200" b="1" baseline="30000" dirty="0">
                <a:latin typeface="TH SarabunPSK" pitchFamily="34" charset="-34"/>
                <a:cs typeface="TH SarabunPSK" pitchFamily="34" charset="-34"/>
              </a:rPr>
              <a:t>nd</a:t>
            </a:r>
            <a:r>
              <a:rPr lang="en-US" sz="3200" b="1" dirty="0">
                <a:latin typeface="TH SarabunPSK" pitchFamily="34" charset="-34"/>
                <a:cs typeface="TH SarabunPSK" pitchFamily="34" charset="-34"/>
              </a:rPr>
              <a:t> prevention of future cardiac event?”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D26DA408-C339-4474-9B13-C2BE2DFC0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352800"/>
            <a:ext cx="7315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146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9180" y="6286520"/>
            <a:ext cx="490538" cy="365125"/>
          </a:xfrm>
        </p:spPr>
        <p:txBody>
          <a:bodyPr/>
          <a:lstStyle/>
          <a:p>
            <a:pPr>
              <a:defRPr/>
            </a:pPr>
            <a:fld id="{37D7B778-65B3-4D0E-98A0-1803AC3B275E}" type="slidenum">
              <a:rPr lang="th-TH" sz="1800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th-TH" sz="1800" dirty="0">
              <a:solidFill>
                <a:schemeClr val="bg1"/>
              </a:solidFill>
            </a:endParaRPr>
          </a:p>
        </p:txBody>
      </p:sp>
      <p:pic>
        <p:nvPicPr>
          <p:cNvPr id="7" name="Picture 6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2" cstate="print"/>
          <a:srcRect l="2703" r="8108"/>
          <a:stretch>
            <a:fillRect/>
          </a:stretch>
        </p:blipFill>
        <p:spPr bwMode="auto">
          <a:xfrm>
            <a:off x="7142380" y="188640"/>
            <a:ext cx="1822108" cy="680029"/>
          </a:xfrm>
          <a:prstGeom prst="rect">
            <a:avLst/>
          </a:prstGeom>
          <a:noFill/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7A28A28-B1B8-4713-9FD8-6E4AA89DA597}"/>
              </a:ext>
            </a:extLst>
          </p:cNvPr>
          <p:cNvSpPr txBox="1">
            <a:spLocks/>
          </p:cNvSpPr>
          <p:nvPr/>
        </p:nvSpPr>
        <p:spPr>
          <a:xfrm>
            <a:off x="395536" y="297169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Why do we need systematic review? (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)</a:t>
            </a:r>
            <a:endParaRPr lang="th-TH" b="1" dirty="0">
              <a:latin typeface="Calibri" pitchFamily="34" charset="0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4FC34C73-3971-4C31-953A-8DFB28263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78458"/>
            <a:ext cx="19050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50D008-B364-4E24-A4AE-238994670564}"/>
              </a:ext>
            </a:extLst>
          </p:cNvPr>
          <p:cNvSpPr txBox="1"/>
          <p:nvPr/>
        </p:nvSpPr>
        <p:spPr>
          <a:xfrm>
            <a:off x="2590800" y="1901794"/>
            <a:ext cx="6096000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/>
              <a:t>“We still have no clear evidence that B‐blockers improve long term survival after MI”</a:t>
            </a:r>
          </a:p>
          <a:p>
            <a:endParaRPr lang="en-US" sz="2000" b="1" i="1" dirty="0"/>
          </a:p>
          <a:p>
            <a:r>
              <a:rPr lang="en-US" sz="2000" b="1" i="1" dirty="0" err="1"/>
              <a:t>Timolol</a:t>
            </a:r>
            <a:r>
              <a:rPr lang="en-US" sz="2000" b="1" i="1" dirty="0"/>
              <a:t> after MI: an answer of a new set of questions?</a:t>
            </a:r>
          </a:p>
          <a:p>
            <a:r>
              <a:rPr lang="en-US" sz="2000" b="1" i="1" dirty="0"/>
              <a:t>BMJ 1981; 282: 1565‐70</a:t>
            </a:r>
            <a:endParaRPr lang="en-US" sz="2000" b="1" dirty="0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DCE09335-42BB-49E9-861C-624076F6D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4697858"/>
            <a:ext cx="1600200" cy="1474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6E572CB-FA14-4F2B-A86D-0AEDE79B6B00}"/>
              </a:ext>
            </a:extLst>
          </p:cNvPr>
          <p:cNvSpPr txBox="1"/>
          <p:nvPr/>
        </p:nvSpPr>
        <p:spPr>
          <a:xfrm>
            <a:off x="732070" y="4316858"/>
            <a:ext cx="6096000" cy="15081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i="1" dirty="0"/>
              <a:t>“It seems perfectly reasonable to treat patients who have survived an MI with </a:t>
            </a:r>
            <a:r>
              <a:rPr lang="en-US" sz="2000" b="1" i="1" dirty="0" err="1"/>
              <a:t>timolol</a:t>
            </a:r>
            <a:r>
              <a:rPr lang="en-US" sz="2000" b="1" i="1" dirty="0"/>
              <a:t>”</a:t>
            </a:r>
          </a:p>
          <a:p>
            <a:endParaRPr lang="en-US" sz="2000" b="1" i="1" dirty="0"/>
          </a:p>
          <a:p>
            <a:r>
              <a:rPr lang="en-US" sz="1600" b="1" i="1" dirty="0"/>
              <a:t>The use of beta‐blockers for the reduction of mortality</a:t>
            </a:r>
          </a:p>
          <a:p>
            <a:r>
              <a:rPr lang="en-US" sz="1600" b="1" i="1" dirty="0"/>
              <a:t>after MI. European Heart Journal 1981; 2: 259‐68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708579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9180" y="6286520"/>
            <a:ext cx="490538" cy="365125"/>
          </a:xfrm>
        </p:spPr>
        <p:txBody>
          <a:bodyPr/>
          <a:lstStyle/>
          <a:p>
            <a:pPr>
              <a:defRPr/>
            </a:pPr>
            <a:fld id="{37D7B778-65B3-4D0E-98A0-1803AC3B275E}" type="slidenum">
              <a:rPr lang="th-TH" sz="1800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th-TH" sz="1800" dirty="0">
              <a:solidFill>
                <a:schemeClr val="bg1"/>
              </a:solidFill>
            </a:endParaRPr>
          </a:p>
        </p:txBody>
      </p:sp>
      <p:pic>
        <p:nvPicPr>
          <p:cNvPr id="7" name="Picture 6" descr="http://www.ict.mahidol.ac.th/about/images/logo/banner_wisdom.jpg"/>
          <p:cNvPicPr>
            <a:picLocks noChangeAspect="1" noChangeArrowheads="1"/>
          </p:cNvPicPr>
          <p:nvPr/>
        </p:nvPicPr>
        <p:blipFill>
          <a:blip r:embed="rId2" cstate="print"/>
          <a:srcRect l="2703" r="8108"/>
          <a:stretch>
            <a:fillRect/>
          </a:stretch>
        </p:blipFill>
        <p:spPr bwMode="auto">
          <a:xfrm>
            <a:off x="7142380" y="188640"/>
            <a:ext cx="1822108" cy="680029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F2936132-5D28-4129-AB76-5CFA9EB01F39}"/>
              </a:ext>
            </a:extLst>
          </p:cNvPr>
          <p:cNvSpPr txBox="1">
            <a:spLocks/>
          </p:cNvSpPr>
          <p:nvPr/>
        </p:nvSpPr>
        <p:spPr>
          <a:xfrm>
            <a:off x="467544" y="297169"/>
            <a:ext cx="77724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n-US" b="1" dirty="0">
                <a:latin typeface="TH SarabunPSK" pitchFamily="34" charset="-34"/>
                <a:cs typeface="TH SarabunPSK" pitchFamily="34" charset="-34"/>
              </a:rPr>
              <a:t>Narrative review VS Systematic review</a:t>
            </a:r>
            <a:endParaRPr lang="th-TH" b="1" dirty="0">
              <a:latin typeface="Calibri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B802BCD-EFA6-4123-B3B1-CA08DFFA3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041117"/>
              </p:ext>
            </p:extLst>
          </p:nvPr>
        </p:nvGraphicFramePr>
        <p:xfrm>
          <a:off x="228600" y="1052736"/>
          <a:ext cx="8763000" cy="5166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sz="2700" dirty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Narrative</a:t>
                      </a:r>
                      <a:r>
                        <a:rPr lang="en-US" sz="2700" baseline="0" dirty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review</a:t>
                      </a:r>
                      <a:endParaRPr lang="en-US" sz="2700" dirty="0"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Systematic</a:t>
                      </a:r>
                      <a:r>
                        <a:rPr lang="en-US" sz="2700" baseline="0" dirty="0">
                          <a:solidFill>
                            <a:schemeClr val="bg2">
                              <a:lumMod val="20000"/>
                              <a:lumOff val="80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review</a:t>
                      </a:r>
                      <a:endParaRPr lang="en-US" sz="2700" dirty="0">
                        <a:solidFill>
                          <a:schemeClr val="bg2">
                            <a:lumMod val="20000"/>
                            <a:lumOff val="80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Informal &amp; subjective methods to collect and interpret studies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Formal &amp; objective 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Not always conduct extensive 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Conduct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extensive search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Not explicitly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talk about how studies have been selected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Using explicit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method with clear &amp; reproducible criteria to select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Prone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to selection bias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At least 2 reviewers independently extract data</a:t>
                      </a:r>
                    </a:p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Rigorous critical appraisal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Not perform critical appraisal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of included studies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30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Prone to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bias &amp; invalid information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itchFamily="34" charset="0"/>
                        <a:buChar char="•"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Minimal bias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700" b="1" dirty="0">
                          <a:latin typeface="TH SarabunPSK" pitchFamily="34" charset="-34"/>
                          <a:cs typeface="TH SarabunPSK" pitchFamily="34" charset="-34"/>
                        </a:rPr>
                        <a:t>Quantitative</a:t>
                      </a:r>
                      <a:r>
                        <a:rPr lang="en-US" sz="27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data synthesis</a:t>
                      </a:r>
                      <a:endParaRPr lang="en-US" sz="27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049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5C60576615744812F981A0A4F4644" ma:contentTypeVersion="12" ma:contentTypeDescription="Create a new document." ma:contentTypeScope="" ma:versionID="21a34fa85cc4f805e30bc0abfd7b79f0">
  <xsd:schema xmlns:xsd="http://www.w3.org/2001/XMLSchema" xmlns:xs="http://www.w3.org/2001/XMLSchema" xmlns:p="http://schemas.microsoft.com/office/2006/metadata/properties" xmlns:ns2="3bf5e208-accd-42bd-91c4-bc20e3a0cc75" xmlns:ns3="bde388a0-4236-44d1-8f6e-bd8d0037cb9e" targetNamespace="http://schemas.microsoft.com/office/2006/metadata/properties" ma:root="true" ma:fieldsID="b63592d6c266ccc9380560a58defd2ec" ns2:_="" ns3:_="">
    <xsd:import namespace="3bf5e208-accd-42bd-91c4-bc20e3a0cc75"/>
    <xsd:import namespace="bde388a0-4236-44d1-8f6e-bd8d0037cb9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5e208-accd-42bd-91c4-bc20e3a0cc7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5bb4d80-07e5-4615-ab0a-903bd76b56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e388a0-4236-44d1-8f6e-bd8d0037cb9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be5d499-1063-49ab-952f-f024aa465b33}" ma:internalName="TaxCatchAll" ma:showField="CatchAllData" ma:web="bde388a0-4236-44d1-8f6e-bd8d0037cb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de388a0-4236-44d1-8f6e-bd8d0037cb9e" xsi:nil="true"/>
    <lcf76f155ced4ddcb4097134ff3c332f xmlns="3bf5e208-accd-42bd-91c4-bc20e3a0cc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B426CE-A13D-4E1B-BB1F-7D9CD7B43536}"/>
</file>

<file path=customXml/itemProps2.xml><?xml version="1.0" encoding="utf-8"?>
<ds:datastoreItem xmlns:ds="http://schemas.openxmlformats.org/officeDocument/2006/customXml" ds:itemID="{D75EB103-7CD6-4923-A177-6D40D0CEA2CE}"/>
</file>

<file path=customXml/itemProps3.xml><?xml version="1.0" encoding="utf-8"?>
<ds:datastoreItem xmlns:ds="http://schemas.openxmlformats.org/officeDocument/2006/customXml" ds:itemID="{8CB9F575-A1BA-4C38-8E60-909AED0EA73A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7190</TotalTime>
  <Words>908</Words>
  <Application>Microsoft Office PowerPoint</Application>
  <PresentationFormat>On-screen Show (4:3)</PresentationFormat>
  <Paragraphs>104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SimSun</vt:lpstr>
      <vt:lpstr>Arial</vt:lpstr>
      <vt:lpstr>Calibri</vt:lpstr>
      <vt:lpstr>Franklin Gothic Book</vt:lpstr>
      <vt:lpstr>LilyUPC</vt:lpstr>
      <vt:lpstr>Perpetua</vt:lpstr>
      <vt:lpstr>PSL-Text</vt:lpstr>
      <vt:lpstr>TH Sarabun New</vt:lpstr>
      <vt:lpstr>TH SarabunPSK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ระดับความน่าเชื่อถือของแหล่งข้อมูลผลลัพธ์ทางคลินิก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 review &amp;  Critical appraisal</dc:title>
  <dc:creator>SITAPORN</dc:creator>
  <cp:lastModifiedBy>Sitaporn Youngkong</cp:lastModifiedBy>
  <cp:revision>406</cp:revision>
  <dcterms:created xsi:type="dcterms:W3CDTF">2016-03-06T02:15:13Z</dcterms:created>
  <dcterms:modified xsi:type="dcterms:W3CDTF">2025-01-22T05:26:18Z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0x0101008735C60576615744812F981A0A4F4644</vt:lpwstr>
  </property>
</Properties>
</file>