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56" r:id="rId2"/>
    <p:sldId id="309" r:id="rId3"/>
    <p:sldId id="469" r:id="rId4"/>
    <p:sldId id="389" r:id="rId5"/>
    <p:sldId id="459" r:id="rId6"/>
    <p:sldId id="460" r:id="rId7"/>
    <p:sldId id="431" r:id="rId8"/>
    <p:sldId id="461" r:id="rId9"/>
    <p:sldId id="462" r:id="rId10"/>
    <p:sldId id="463" r:id="rId11"/>
    <p:sldId id="464" r:id="rId12"/>
    <p:sldId id="420" r:id="rId13"/>
    <p:sldId id="417" r:id="rId14"/>
    <p:sldId id="432" r:id="rId15"/>
    <p:sldId id="472" r:id="rId16"/>
    <p:sldId id="458" r:id="rId17"/>
    <p:sldId id="457" r:id="rId18"/>
    <p:sldId id="448" r:id="rId19"/>
    <p:sldId id="422" r:id="rId20"/>
    <p:sldId id="453" r:id="rId21"/>
    <p:sldId id="419" r:id="rId22"/>
    <p:sldId id="466" r:id="rId23"/>
    <p:sldId id="468" r:id="rId24"/>
    <p:sldId id="467" r:id="rId25"/>
    <p:sldId id="470" r:id="rId26"/>
    <p:sldId id="449" r:id="rId27"/>
    <p:sldId id="269" r:id="rId28"/>
    <p:sldId id="465" r:id="rId29"/>
    <p:sldId id="473" r:id="rId30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ordia New" panose="020B0304020202020204" pitchFamily="34" charset="-34"/>
      <p:regular r:id="rId37"/>
      <p:bold r:id="rId38"/>
      <p:italic r:id="rId39"/>
      <p:boldItalic r:id="rId40"/>
    </p:embeddedFont>
    <p:embeddedFont>
      <p:font typeface="TH Sarabun New" panose="020B0500040200020003" pitchFamily="34" charset="-34"/>
      <p:regular r:id="rId41"/>
      <p:bold r:id="rId42"/>
      <p:italic r:id="rId43"/>
      <p:boldItalic r:id="rId44"/>
    </p:embeddedFont>
    <p:embeddedFont>
      <p:font typeface="TH SarabunPSK" panose="020B0500040200020003" pitchFamily="34" charset="-34"/>
      <p:regular r:id="rId45"/>
      <p:bold r:id="rId46"/>
      <p:italic r:id="rId47"/>
      <p:bold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5" autoAdjust="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BE63D-5056-4EEF-A0A7-6C3F5083590E}" type="datetimeFigureOut">
              <a:rPr lang="th-TH" smtClean="0"/>
              <a:t>19/12/65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203B1-F9D8-43DC-85E4-6C718D162F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1979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B2AF-9660-4C88-9B56-65AD592016F4}" type="datetimeFigureOut">
              <a:rPr lang="th-TH" smtClean="0"/>
              <a:t>19/12/65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0642-03A2-46B3-9074-F330076B3C1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56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4685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141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62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286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634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86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510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80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767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562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0642-03A2-46B3-9074-F330076B3C1D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76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2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1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4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6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4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0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1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5AF9F-EAC9-4F84-AA21-6C29F0B0A188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69FA-E62E-48E3-8DEF-EFBF85D01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3627;&#3621;&#3633;&#3585;&#3648;&#3585;&#3603;&#3601;&#3660;-&#3611;&#3619;&#3632;&#3585;&#3634;&#3624;/&#3611;&#3619;&#3632;&#3585;&#3634;&#3624;&#3631;%20&#3627;&#3621;&#3633;&#3585;&#3648;&#3585;&#3603;&#3601;&#3660;&#3649;&#3621;&#3632;&#3623;&#3636;&#3608;&#3637;&#3585;&#3634;&#3619;&#3611;&#3619;&#3632;&#3648;&#3617;&#3636;&#3609;&#3612;&#3621;&#3585;&#3634;&#3619;&#3611;&#3599;&#3636;&#3610;&#3633;&#3605;&#3636;&#3591;&#3634;&#3609;&#3610;&#3640;&#3588;&#3621;&#3634;&#3585;&#3619;%20&#3588;&#3603;&#3632;&#3648;&#3616;&#3626;&#3633;&#3594;&#3624;&#3634;&#3626;&#3605;&#3619;&#3660;%20&#3614;.&#3624;.%202565%20(&#3611;&#3637;&#3611;&#3619;&#3632;&#3648;&#3617;&#3636;&#3609;%202566)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3605;&#3633;&#3623;&#3629;&#3618;&#3656;&#3634;&#3591;%202566.doc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harmacy.mahidol.ac.th/docs/view/OTM3OA==/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2C6B40-6907-4354-A313-FE0EF46BE4D2}"/>
              </a:ext>
            </a:extLst>
          </p:cNvPr>
          <p:cNvSpPr txBox="1"/>
          <p:nvPr/>
        </p:nvSpPr>
        <p:spPr>
          <a:xfrm>
            <a:off x="152400" y="703665"/>
            <a:ext cx="899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การประเมินผลการปฏิบัติงานบุคลากร </a:t>
            </a:r>
          </a:p>
          <a:p>
            <a:pPr algn="ctr"/>
            <a:r>
              <a:rPr lang="th-TH" sz="5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คณะเภสัชศาสตร์ ประจำปี 2566</a:t>
            </a:r>
            <a:r>
              <a:rPr lang="en-US" sz="50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50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 descr="http://www.ladyhealthfirst.com/system/spaw2/uploads/1/newspaper.gif">
            <a:extLst>
              <a:ext uri="{FF2B5EF4-FFF2-40B4-BE49-F238E27FC236}">
                <a16:creationId xmlns:a16="http://schemas.microsoft.com/office/drawing/2014/main" id="{413E8663-6E64-49E7-8419-6FE65CBE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58" y="2234853"/>
            <a:ext cx="3567282" cy="19063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A6CBF3-5FFA-4CF7-B497-39478A68F8D8}"/>
              </a:ext>
            </a:extLst>
          </p:cNvPr>
          <p:cNvSpPr txBox="1"/>
          <p:nvPr/>
        </p:nvSpPr>
        <p:spPr>
          <a:xfrm>
            <a:off x="323137" y="4241206"/>
            <a:ext cx="8650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ตามข้อบังคับมหาวิทยาลัยมหิดล ว่าด้วยการหลักเกณฑ์และวิธีการประเมินผลการปฏิบัติงาน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ของผู้ปฏิบัติงานในมหาวิทยาลัยมหิดล พ.ศ. 2565 ลงวันที่ 3 พฤษภาคม พ.ศ. 2565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866C6D-62A9-4068-BE5B-7E5DEE44B2B6}"/>
              </a:ext>
            </a:extLst>
          </p:cNvPr>
          <p:cNvSpPr txBox="1"/>
          <p:nvPr/>
        </p:nvSpPr>
        <p:spPr>
          <a:xfrm>
            <a:off x="334862" y="5570449"/>
            <a:ext cx="8474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ประกาศคณะเภสัชศาสตร์ เรื่อง หลักเกณฑ์และวิธีการประเมินผลการปฏิบัติงานบุคลากรคณะเภสัชศาสตร์ พ.ศ. 2565 ลงวันที่ 2 มิถุนายน พ.ศ. 2565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267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03DBB1F-24D9-4F1D-AD46-DFC70A22D8ED}"/>
              </a:ext>
            </a:extLst>
          </p:cNvPr>
          <p:cNvGrpSpPr/>
          <p:nvPr/>
        </p:nvGrpSpPr>
        <p:grpSpPr>
          <a:xfrm>
            <a:off x="838200" y="838200"/>
            <a:ext cx="7467600" cy="4495800"/>
            <a:chOff x="838200" y="838200"/>
            <a:chExt cx="7467600" cy="44958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F82BB64-7AAC-4634-9114-D422D04683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167" t="8499" r="19167" b="20356"/>
            <a:stretch/>
          </p:blipFill>
          <p:spPr>
            <a:xfrm>
              <a:off x="838200" y="838200"/>
              <a:ext cx="7467600" cy="4495800"/>
            </a:xfrm>
            <a:prstGeom prst="rect">
              <a:avLst/>
            </a:prstGeom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F5E1EFF-ABF2-4A26-8BDB-B542EE2E393E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3733800"/>
              <a:ext cx="38100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6431B531-D1E6-4465-9301-63A59AE63307}"/>
                </a:ext>
              </a:extLst>
            </p:cNvPr>
            <p:cNvSpPr/>
            <p:nvPr/>
          </p:nvSpPr>
          <p:spPr>
            <a:xfrm>
              <a:off x="7524750" y="3200405"/>
              <a:ext cx="266700" cy="30479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242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0FB03B-80DE-42F8-B5DF-F0109C9481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3922" r="50833" b="39624"/>
          <a:stretch/>
        </p:blipFill>
        <p:spPr>
          <a:xfrm>
            <a:off x="371476" y="1257298"/>
            <a:ext cx="4362460" cy="34815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11A871-0AEF-4FE6-86C3-A6E406FB29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4446" r="52506" b="32214"/>
          <a:stretch/>
        </p:blipFill>
        <p:spPr>
          <a:xfrm>
            <a:off x="4733936" y="1219198"/>
            <a:ext cx="3952864" cy="35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0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6BA6C5-7D6F-45ED-9223-6CC4F2779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10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9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352159"/>
              </p:ext>
            </p:extLst>
          </p:nvPr>
        </p:nvGraphicFramePr>
        <p:xfrm>
          <a:off x="29496" y="838200"/>
          <a:ext cx="9067800" cy="60198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28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7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b="1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ผลประเมินการปฏิบัติงาน</a:t>
                      </a:r>
                      <a:endParaRPr lang="en-US" sz="3000" b="1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b="1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ระดับดีเด่น</a:t>
                      </a:r>
                      <a:endParaRPr lang="en-US" sz="3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th-TH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th-TH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th-TH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th-TH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effectLst/>
                          <a:latin typeface="TH Sarabun New" panose="020B0500040200020003" pitchFamily="34" charset="-34"/>
                          <a:ea typeface="Times New Roman"/>
                          <a:cs typeface="TH Sarabun New" panose="020B0500040200020003" pitchFamily="34" charset="-34"/>
                        </a:rPr>
                        <a:t>ได้รับการพิจารณาเลื่อนเงินเดือน/ค่าจ้าง</a:t>
                      </a: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90 – 100</a:t>
                      </a:r>
                      <a:r>
                        <a:rPr lang="en-GB" sz="3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%</a:t>
                      </a:r>
                      <a:endParaRPr lang="en-US" sz="3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ระดับดีมาก</a:t>
                      </a: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80 </a:t>
                      </a:r>
                      <a:r>
                        <a:rPr lang="en-US" sz="30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–</a:t>
                      </a:r>
                      <a:r>
                        <a:rPr lang="th-TH" sz="30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89.9</a:t>
                      </a:r>
                      <a:r>
                        <a:rPr lang="en-GB" sz="3000" dirty="0"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%</a:t>
                      </a: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solidFill>
                            <a:srgbClr val="00B05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ระดับดี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000" dirty="0">
                          <a:solidFill>
                            <a:srgbClr val="00B050"/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70 – 79.9%</a:t>
                      </a:r>
                      <a:endParaRPr lang="en-US" sz="3000" dirty="0">
                        <a:solidFill>
                          <a:srgbClr val="00B050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ระดับพอใช้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en-US" sz="3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60 – 69</a:t>
                      </a:r>
                      <a:r>
                        <a:rPr lang="en-GB" sz="3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.9%</a:t>
                      </a:r>
                      <a:endParaRPr lang="en-US" sz="3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Times New Roman"/>
                          <a:cs typeface="TH Sarabun New" panose="020B0500040200020003" pitchFamily="34" charset="-34"/>
                        </a:rPr>
                        <a:t>ควรปรับปรุง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th-TH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effectLst/>
                          <a:latin typeface="TH Sarabun New" panose="020B0500040200020003" pitchFamily="34" charset="-34"/>
                          <a:ea typeface="Times New Roman"/>
                          <a:cs typeface="TH Sarabun New" panose="020B0500040200020003" pitchFamily="34" charset="-34"/>
                        </a:rPr>
                        <a:t>ไม่ได้รับการพิจารณาเลื่อนเงินเดือน/ค่าจ้าง</a:t>
                      </a: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7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th-TH" sz="300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Times New Roman"/>
                          <a:cs typeface="TH Sarabun New" panose="020B0500040200020003" pitchFamily="34" charset="-34"/>
                        </a:rPr>
                        <a:t>ต่ำกว่า</a:t>
                      </a:r>
                      <a:r>
                        <a:rPr lang="th-TH" sz="3000" baseline="0" dirty="0">
                          <a:solidFill>
                            <a:srgbClr val="FF0000"/>
                          </a:solidFill>
                          <a:effectLst/>
                          <a:latin typeface="TH Sarabun New" panose="020B0500040200020003" pitchFamily="34" charset="-34"/>
                          <a:ea typeface="Times New Roman"/>
                          <a:cs typeface="TH Sarabun New" panose="020B0500040200020003" pitchFamily="34" charset="-34"/>
                        </a:rPr>
                        <a:t> 60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endParaRPr lang="en-US" sz="3000" dirty="0">
                        <a:effectLst/>
                        <a:latin typeface="TH Sarabun New" panose="020B0500040200020003" pitchFamily="34" charset="-34"/>
                        <a:ea typeface="Times New Roman"/>
                        <a:cs typeface="TH Sarabun New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35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6FCA7-FBBC-4A22-8967-24D1170E1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7" b="4074"/>
          <a:stretch/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7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224832-E23E-4115-9280-C453083CE5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2" b="6276"/>
          <a:stretch/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1994F9-FEBE-4859-BA06-96E8781A34F5}"/>
              </a:ext>
            </a:extLst>
          </p:cNvPr>
          <p:cNvSpPr txBox="1"/>
          <p:nvPr/>
        </p:nvSpPr>
        <p:spPr>
          <a:xfrm>
            <a:off x="1143000" y="914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กรณีพนักงานมหาวิทยาลัยมีผลการประเมินที่อยู่ในระดับต้องปรับปรุง</a:t>
            </a:r>
            <a:endParaRPr lang="en-US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2450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2F15A69-FADC-4991-8387-0D761D2F2397}"/>
              </a:ext>
            </a:extLst>
          </p:cNvPr>
          <p:cNvGrpSpPr/>
          <p:nvPr/>
        </p:nvGrpSpPr>
        <p:grpSpPr>
          <a:xfrm>
            <a:off x="38974" y="-131563"/>
            <a:ext cx="9213708" cy="6760963"/>
            <a:chOff x="38974" y="-131563"/>
            <a:chExt cx="9213708" cy="67609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278EF8-F142-455B-9D1D-09D3D9E8F525}"/>
                </a:ext>
              </a:extLst>
            </p:cNvPr>
            <p:cNvSpPr/>
            <p:nvPr/>
          </p:nvSpPr>
          <p:spPr>
            <a:xfrm>
              <a:off x="2024259" y="-131563"/>
              <a:ext cx="683552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4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 </a:t>
              </a:r>
              <a:r>
                <a:rPr lang="th-TH" sz="4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บุคลากรสายวิชาการ </a:t>
              </a:r>
              <a:r>
                <a:rPr lang="th-TH" sz="40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(ไม่รวมผู้ช่วยอาจารย์)</a:t>
              </a:r>
              <a:r>
                <a:rPr lang="th-TH" sz="44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 </a:t>
              </a:r>
              <a:endParaRPr lang="en-US" sz="4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4812EE-6EA6-472D-A319-904B2F475903}"/>
                </a:ext>
              </a:extLst>
            </p:cNvPr>
            <p:cNvGrpSpPr/>
            <p:nvPr/>
          </p:nvGrpSpPr>
          <p:grpSpPr>
            <a:xfrm>
              <a:off x="38974" y="775548"/>
              <a:ext cx="8952626" cy="5853852"/>
              <a:chOff x="191141" y="966038"/>
              <a:chExt cx="8800458" cy="491037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D6540D-6E43-4EC6-81D9-D8AEF55C549D}"/>
                  </a:ext>
                </a:extLst>
              </p:cNvPr>
              <p:cNvSpPr/>
              <p:nvPr/>
            </p:nvSpPr>
            <p:spPr>
              <a:xfrm>
                <a:off x="191141" y="1361691"/>
                <a:ext cx="32766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ภารกิจหลัก </a:t>
                </a:r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(40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%)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04EFA80-60F8-4C8C-9803-F5C48FB95CDB}"/>
                  </a:ext>
                </a:extLst>
              </p:cNvPr>
              <p:cNvSpPr/>
              <p:nvPr/>
            </p:nvSpPr>
            <p:spPr>
              <a:xfrm>
                <a:off x="191141" y="2755761"/>
                <a:ext cx="3276600" cy="150284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ภารกิจผลักดันยุทธศาสตร์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30%)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ACFC16C-331A-400F-9987-4F12F89FF6F2}"/>
                  </a:ext>
                </a:extLst>
              </p:cNvPr>
              <p:cNvSpPr/>
              <p:nvPr/>
            </p:nvSpPr>
            <p:spPr>
              <a:xfrm>
                <a:off x="191141" y="4596106"/>
                <a:ext cx="3238288" cy="116576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ภารกิจที่ได้รับมอบหมาย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10%)</a:t>
                </a:r>
              </a:p>
            </p:txBody>
          </p:sp>
          <p:sp>
            <p:nvSpPr>
              <p:cNvPr id="17" name="Right Arrow 9">
                <a:extLst>
                  <a:ext uri="{FF2B5EF4-FFF2-40B4-BE49-F238E27FC236}">
                    <a16:creationId xmlns:a16="http://schemas.microsoft.com/office/drawing/2014/main" id="{6BF92A2D-0E0E-4E3B-920E-36D436657BF4}"/>
                  </a:ext>
                </a:extLst>
              </p:cNvPr>
              <p:cNvSpPr/>
              <p:nvPr/>
            </p:nvSpPr>
            <p:spPr>
              <a:xfrm>
                <a:off x="3453335" y="1552191"/>
                <a:ext cx="9144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Arrow 10">
                <a:extLst>
                  <a:ext uri="{FF2B5EF4-FFF2-40B4-BE49-F238E27FC236}">
                    <a16:creationId xmlns:a16="http://schemas.microsoft.com/office/drawing/2014/main" id="{4CE1BACD-5873-491B-A5CC-16D8BA72C3C3}"/>
                  </a:ext>
                </a:extLst>
              </p:cNvPr>
              <p:cNvSpPr/>
              <p:nvPr/>
            </p:nvSpPr>
            <p:spPr>
              <a:xfrm>
                <a:off x="3459415" y="3439157"/>
                <a:ext cx="914400" cy="38100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ight Arrow 11">
                <a:extLst>
                  <a:ext uri="{FF2B5EF4-FFF2-40B4-BE49-F238E27FC236}">
                    <a16:creationId xmlns:a16="http://schemas.microsoft.com/office/drawing/2014/main" id="{9A760941-72AE-4AAA-944B-48283B6AD074}"/>
                  </a:ext>
                </a:extLst>
              </p:cNvPr>
              <p:cNvSpPr/>
              <p:nvPr/>
            </p:nvSpPr>
            <p:spPr>
              <a:xfrm>
                <a:off x="3439886" y="4998307"/>
                <a:ext cx="914400" cy="38100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4DB3DB-4CEE-44AA-8DEC-5D9E1D3991CE}"/>
                  </a:ext>
                </a:extLst>
              </p:cNvPr>
              <p:cNvSpPr/>
              <p:nvPr/>
            </p:nvSpPr>
            <p:spPr>
              <a:xfrm>
                <a:off x="4337956" y="966038"/>
                <a:ext cx="4653643" cy="146887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งานประจำ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:</a:t>
                </a:r>
              </a:p>
              <a:p>
                <a:pPr algn="ctr"/>
                <a:r>
                  <a:rPr lang="th-TH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  <a:p>
                <a:pPr algn="ctr"/>
                <a:r>
                  <a:rPr lang="th-TH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5F8C6BC-0922-4296-951D-6054FA8E455C}"/>
                  </a:ext>
                </a:extLst>
              </p:cNvPr>
              <p:cNvSpPr/>
              <p:nvPr/>
            </p:nvSpPr>
            <p:spPr>
              <a:xfrm>
                <a:off x="4310741" y="2550708"/>
                <a:ext cx="4680857" cy="198667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072A967-196C-43E9-BA9D-00F5FB9C7578}"/>
                  </a:ext>
                </a:extLst>
              </p:cNvPr>
              <p:cNvSpPr/>
              <p:nvPr/>
            </p:nvSpPr>
            <p:spPr>
              <a:xfrm>
                <a:off x="4332513" y="4596106"/>
                <a:ext cx="4659086" cy="1280307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h-TH" sz="28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เป็นกรรมการในคำสั่งคณะฯ 5 คำสั่ง/ปี </a:t>
                </a:r>
              </a:p>
              <a:p>
                <a:r>
                  <a:rPr lang="th-TH" sz="2800" b="1" u="sng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หรือ </a:t>
                </a:r>
                <a:r>
                  <a:rPr lang="th-TH" sz="28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(โดย รอบที่ </a:t>
                </a:r>
                <a:r>
                  <a:rPr lang="en-US" sz="28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 </a:t>
                </a:r>
                <a:r>
                  <a:rPr lang="th-TH" sz="28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เป็นกรรมการ </a:t>
                </a:r>
                <a:r>
                  <a:rPr lang="en-US" sz="28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 </a:t>
                </a:r>
                <a:r>
                  <a:rPr lang="th-TH" sz="28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คำสั่ง)</a:t>
                </a:r>
                <a:r>
                  <a:rPr lang="en-US" sz="2800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endParaRPr lang="th-TH" sz="28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sz="2800" dirty="0">
                    <a:solidFill>
                      <a:schemeClr val="accent2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งานที่รับมอบหมายจากผู้บังคับบัญชา</a:t>
                </a:r>
                <a:endParaRPr lang="en-US" sz="2800" dirty="0">
                  <a:solidFill>
                    <a:schemeClr val="accent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973036-8A39-46A4-8442-774778F4354F}"/>
                </a:ext>
              </a:extLst>
            </p:cNvPr>
            <p:cNvSpPr/>
            <p:nvPr/>
          </p:nvSpPr>
          <p:spPr>
            <a:xfrm>
              <a:off x="4191000" y="2859582"/>
              <a:ext cx="4572000" cy="18158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th-TH" sz="2800" dirty="0">
                  <a:latin typeface="TH SarabunPSK" pitchFamily="34" charset="-34"/>
                  <a:cs typeface="TH SarabunPSK" pitchFamily="34" charset="-34"/>
                </a:rPr>
                <a:t>ยุทธศาสตร์ที่ 2 (การเรียนการสอน) 0-20%,ยุทธศาสตร์ที่ 3 (งานวิจัย) 0-20%, </a:t>
              </a:r>
            </a:p>
            <a:p>
              <a:r>
                <a:rPr lang="th-TH" sz="2800" dirty="0">
                  <a:latin typeface="TH SarabunPSK" pitchFamily="34" charset="-34"/>
                  <a:cs typeface="TH SarabunPSK" pitchFamily="34" charset="-34"/>
                </a:rPr>
                <a:t>ยุทธศาสตร์ที่ 4 (การบริการวิชาการ) 0-20%,</a:t>
              </a:r>
            </a:p>
            <a:p>
              <a:r>
                <a:rPr lang="th-TH" sz="2800" dirty="0">
                  <a:latin typeface="TH SarabunPSK" pitchFamily="34" charset="-34"/>
                  <a:cs typeface="TH SarabunPSK" pitchFamily="34" charset="-34"/>
                </a:rPr>
                <a:t>ยุทธศาสตร์ที่ 5 (สร้างความโดดเด่น) 0-10%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7F03553-1E9B-44A5-AA2E-AC163433D023}"/>
                </a:ext>
              </a:extLst>
            </p:cNvPr>
            <p:cNvSpPr txBox="1"/>
            <p:nvPr/>
          </p:nvSpPr>
          <p:spPr>
            <a:xfrm>
              <a:off x="4429532" y="1293096"/>
              <a:ext cx="1514068" cy="52322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itchFamily="34" charset="-34"/>
                  <a:cs typeface="TH SarabunPSK" pitchFamily="34" charset="-34"/>
                </a:rPr>
                <a:t>สอน 10-20</a:t>
              </a:r>
              <a:r>
                <a:rPr lang="en-US" sz="2800" dirty="0">
                  <a:latin typeface="TH SarabunPSK" pitchFamily="34" charset="-34"/>
                  <a:cs typeface="TH SarabunPSK" pitchFamily="34" charset="-34"/>
                </a:rPr>
                <a:t>%</a:t>
              </a:r>
              <a:endParaRPr lang="th-TH" sz="28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8340189-D106-495A-B2F3-54931BFC66F7}"/>
                </a:ext>
              </a:extLst>
            </p:cNvPr>
            <p:cNvSpPr txBox="1"/>
            <p:nvPr/>
          </p:nvSpPr>
          <p:spPr>
            <a:xfrm>
              <a:off x="6828862" y="1351300"/>
              <a:ext cx="1705538" cy="52322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itchFamily="34" charset="-34"/>
                  <a:cs typeface="TH SarabunPSK" pitchFamily="34" charset="-34"/>
                </a:rPr>
                <a:t>วิจัย 10-20</a:t>
              </a:r>
              <a:r>
                <a:rPr lang="en-US" sz="2800" dirty="0">
                  <a:latin typeface="TH SarabunPSK" pitchFamily="34" charset="-34"/>
                  <a:cs typeface="TH SarabunPSK" pitchFamily="34" charset="-34"/>
                </a:rPr>
                <a:t>%</a:t>
              </a:r>
              <a:endParaRPr lang="th-TH" sz="28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BD12EE-6978-4EFF-AA4F-183258404A86}"/>
                </a:ext>
              </a:extLst>
            </p:cNvPr>
            <p:cNvSpPr txBox="1"/>
            <p:nvPr/>
          </p:nvSpPr>
          <p:spPr>
            <a:xfrm>
              <a:off x="4287785" y="1978896"/>
              <a:ext cx="2349622" cy="5232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บริการวิชาการ 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-10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%</a:t>
              </a:r>
              <a:endParaRPr lang="th-TH" sz="2800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A3E9BBC-1B62-40AA-945B-7C5012BC9CB0}"/>
                </a:ext>
              </a:extLst>
            </p:cNvPr>
            <p:cNvSpPr txBox="1"/>
            <p:nvPr/>
          </p:nvSpPr>
          <p:spPr>
            <a:xfrm>
              <a:off x="6713607" y="1978896"/>
              <a:ext cx="2125593" cy="52322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ทำนุบำรุงศิลปฯ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5%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335801DA-CB72-4622-A26E-03BC49905BAB}"/>
                </a:ext>
              </a:extLst>
            </p:cNvPr>
            <p:cNvSpPr/>
            <p:nvPr/>
          </p:nvSpPr>
          <p:spPr>
            <a:xfrm>
              <a:off x="8305800" y="3023979"/>
              <a:ext cx="381000" cy="1524000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627C44-A690-4B65-B7CA-35779804432E}"/>
                </a:ext>
              </a:extLst>
            </p:cNvPr>
            <p:cNvSpPr txBox="1"/>
            <p:nvPr/>
          </p:nvSpPr>
          <p:spPr>
            <a:xfrm>
              <a:off x="8466889" y="329165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30</a:t>
              </a:r>
              <a:r>
                <a:rPr lang="en-US" sz="2800" b="1" dirty="0">
                  <a:solidFill>
                    <a:srgbClr val="C00000"/>
                  </a:solidFill>
                  <a:latin typeface="TH SarabunPSK" pitchFamily="34" charset="-34"/>
                  <a:cs typeface="TH SarabunPSK" pitchFamily="34" charset="-34"/>
                </a:rPr>
                <a:t>% </a:t>
              </a:r>
              <a:endParaRPr lang="th-TH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732F6623-C1E0-4B8B-8B4D-FC066F82361A}"/>
              </a:ext>
            </a:extLst>
          </p:cNvPr>
          <p:cNvSpPr txBox="1">
            <a:spLocks/>
          </p:cNvSpPr>
          <p:nvPr/>
        </p:nvSpPr>
        <p:spPr>
          <a:xfrm>
            <a:off x="4287784" y="-1"/>
            <a:ext cx="4856215" cy="738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สายวิชาการ</a:t>
            </a:r>
          </a:p>
        </p:txBody>
      </p:sp>
    </p:spTree>
    <p:extLst>
      <p:ext uri="{BB962C8B-B14F-4D97-AF65-F5344CB8AC3E}">
        <p14:creationId xmlns:p14="http://schemas.microsoft.com/office/powerpoint/2010/main" val="93488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2DC82D-820F-4171-8E47-330D378A2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365884"/>
              </p:ext>
            </p:extLst>
          </p:nvPr>
        </p:nvGraphicFramePr>
        <p:xfrm>
          <a:off x="0" y="764971"/>
          <a:ext cx="9130553" cy="61249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19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2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3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7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7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836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ประเภทตำแหน่ง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การประเมินผลการปฏิบัติงาน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(Performance)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การประเมินสมรรถนะ (</a:t>
                      </a: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Competency)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12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ผลการปฏิบัติงานตามภารกิจ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ปฏิบัติงานบริหาร*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สมรรถนะหลัก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 องศา)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36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ภารกิจหลัก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ภารกิจผลักดันยุทธศาสตร์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ภารกิจได้รับมอบหมาย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ภารกิจข้อตกลงพิเศษ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(รวม)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2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(80)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224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สายวิชาการ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(ต่ออายุ)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(80)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242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หัวหน้าหน่วยบริการวิชาการ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(60)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2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ผู้บริหารระดับต้น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(50)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245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ผู้บริหารระดับต้น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(ต่ออายุ)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(50)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4803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ผู้บริหารระดับต้น 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(ตำแหน่งหัวหน้าหน่วยบริการวิชาการ)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(50)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(หนภ./รองคณบดี 20</a:t>
                      </a:r>
                      <a:r>
                        <a:rPr lang="en-US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หน.หน่วยบริการฯ 10) 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65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*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ในกรณีที่มีตำแหน่งบริหารมากกว่า 1 ตำแหน่ง ให้แบ่งผลการปฏิบัติงานตามข้อตกลงกับหัวหน้าส่วนงาน 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047" marR="64047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690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B1413E-576F-4043-8110-18D96C18F4C7}"/>
              </a:ext>
            </a:extLst>
          </p:cNvPr>
          <p:cNvSpPr txBox="1"/>
          <p:nvPr/>
        </p:nvSpPr>
        <p:spPr>
          <a:xfrm>
            <a:off x="284747" y="1981200"/>
            <a:ext cx="8574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ตาม ข้อ 7 ของประกาศคณะเภสัชศาสตร์</a:t>
            </a:r>
          </a:p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เรื่อง  หลักเกณฑ์และวิธีการประเมินผลการปฏิบัติงานบุคลากร คณะเภสัชศาสตร์ พ.ศ. 2565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ลงวันที่ 2 มิถุนายน พ.ศ. 2565</a:t>
            </a:r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52A8D9-08F1-4648-8FFE-279C2D51E395}"/>
              </a:ext>
            </a:extLst>
          </p:cNvPr>
          <p:cNvSpPr txBox="1"/>
          <p:nvPr/>
        </p:nvSpPr>
        <p:spPr>
          <a:xfrm>
            <a:off x="1066800" y="914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ภาระงานสำหรับบุคลากรประเภทสายวิชาการ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5068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AEA53CA-54E2-45D7-A491-B28F6A8527FE}"/>
              </a:ext>
            </a:extLst>
          </p:cNvPr>
          <p:cNvSpPr/>
          <p:nvPr/>
        </p:nvSpPr>
        <p:spPr>
          <a:xfrm>
            <a:off x="3424988" y="84121"/>
            <a:ext cx="574708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บุคลากรสายสนับสนุน </a:t>
            </a: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(รวมผู้ช่วยอาจารย์)</a:t>
            </a:r>
            <a:endParaRPr lang="en-US" sz="35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411BB67-F8B2-4529-8CF9-5D7E234AAC33}"/>
              </a:ext>
            </a:extLst>
          </p:cNvPr>
          <p:cNvGrpSpPr/>
          <p:nvPr/>
        </p:nvGrpSpPr>
        <p:grpSpPr>
          <a:xfrm>
            <a:off x="206830" y="823355"/>
            <a:ext cx="8860970" cy="5882245"/>
            <a:chOff x="152400" y="696686"/>
            <a:chExt cx="8860970" cy="588224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E322D7C-D8C9-4049-AC8C-CB84DA294467}"/>
                </a:ext>
              </a:extLst>
            </p:cNvPr>
            <p:cNvGrpSpPr/>
            <p:nvPr/>
          </p:nvGrpSpPr>
          <p:grpSpPr>
            <a:xfrm>
              <a:off x="152400" y="696686"/>
              <a:ext cx="8839199" cy="910955"/>
              <a:chOff x="152400" y="696686"/>
              <a:chExt cx="8839199" cy="91095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A8EE746-F3EE-45F1-AF77-6A2B47A58EA7}"/>
                  </a:ext>
                </a:extLst>
              </p:cNvPr>
              <p:cNvSpPr/>
              <p:nvPr/>
            </p:nvSpPr>
            <p:spPr>
              <a:xfrm>
                <a:off x="152400" y="838200"/>
                <a:ext cx="3276600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ภารกิจหลัก </a:t>
                </a:r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(5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0%)</a:t>
                </a:r>
              </a:p>
            </p:txBody>
          </p:sp>
          <p:sp>
            <p:nvSpPr>
              <p:cNvPr id="47" name="Right Arrow 20">
                <a:extLst>
                  <a:ext uri="{FF2B5EF4-FFF2-40B4-BE49-F238E27FC236}">
                    <a16:creationId xmlns:a16="http://schemas.microsoft.com/office/drawing/2014/main" id="{885D1889-3351-4A2B-AE51-4E79585B2EA3}"/>
                  </a:ext>
                </a:extLst>
              </p:cNvPr>
              <p:cNvSpPr/>
              <p:nvPr/>
            </p:nvSpPr>
            <p:spPr>
              <a:xfrm>
                <a:off x="3418115" y="990600"/>
                <a:ext cx="9144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20C609D-8734-49EA-84F1-A00EA5B11AED}"/>
                  </a:ext>
                </a:extLst>
              </p:cNvPr>
              <p:cNvSpPr/>
              <p:nvPr/>
            </p:nvSpPr>
            <p:spPr>
              <a:xfrm>
                <a:off x="4337956" y="696686"/>
                <a:ext cx="4653643" cy="910955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งานประจำ </a:t>
                </a:r>
                <a:endPara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A3AC4C4-1768-4EC4-9236-3A6A3F7D2732}"/>
                </a:ext>
              </a:extLst>
            </p:cNvPr>
            <p:cNvGrpSpPr/>
            <p:nvPr/>
          </p:nvGrpSpPr>
          <p:grpSpPr>
            <a:xfrm>
              <a:off x="168729" y="1658110"/>
              <a:ext cx="8844641" cy="2514600"/>
              <a:chOff x="168729" y="1603681"/>
              <a:chExt cx="8844641" cy="25146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3F2824B-461F-4328-8FFF-E3C01352963B}"/>
                  </a:ext>
                </a:extLst>
              </p:cNvPr>
              <p:cNvSpPr/>
              <p:nvPr/>
            </p:nvSpPr>
            <p:spPr>
              <a:xfrm>
                <a:off x="168729" y="2187728"/>
                <a:ext cx="3276600" cy="12579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ภารกิจผลักดันยุทธศาสตร์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15%)</a:t>
                </a:r>
              </a:p>
            </p:txBody>
          </p:sp>
          <p:sp>
            <p:nvSpPr>
              <p:cNvPr id="44" name="Right Arrow 17">
                <a:extLst>
                  <a:ext uri="{FF2B5EF4-FFF2-40B4-BE49-F238E27FC236}">
                    <a16:creationId xmlns:a16="http://schemas.microsoft.com/office/drawing/2014/main" id="{124FCA3F-E312-41CA-B65C-F06355E9D240}"/>
                  </a:ext>
                </a:extLst>
              </p:cNvPr>
              <p:cNvSpPr/>
              <p:nvPr/>
            </p:nvSpPr>
            <p:spPr>
              <a:xfrm>
                <a:off x="3439886" y="2618014"/>
                <a:ext cx="914400" cy="381000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02D4257-8A07-4526-86E7-7B607CAB0EDC}"/>
                  </a:ext>
                </a:extLst>
              </p:cNvPr>
              <p:cNvSpPr/>
              <p:nvPr/>
            </p:nvSpPr>
            <p:spPr>
              <a:xfrm>
                <a:off x="4332513" y="1603681"/>
                <a:ext cx="4680857" cy="251460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h-TH" sz="2500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1.</a:t>
                </a:r>
                <a:r>
                  <a:rPr lang="en-US" sz="2500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2500" dirty="0" err="1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EdPEx</a:t>
                </a:r>
                <a:r>
                  <a:rPr lang="en-US" sz="2500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(5-10%)</a:t>
                </a:r>
                <a:endParaRPr lang="th-TH" sz="25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</a:t>
                </a:r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สร้างนวัตกรรมหรือพัฒนาคุณภาพในระบบงาน </a:t>
                </a:r>
                <a:endParaRPr lang="en-US" sz="25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(</a:t>
                </a:r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</a:t>
                </a:r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-10%)</a:t>
                </a:r>
                <a:endParaRPr lang="th-TH" sz="25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</a:t>
                </a:r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เป็นวิทยากรหรือนำเสนอผลงาน </a:t>
                </a:r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0-</a:t>
                </a:r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10%)</a:t>
                </a:r>
                <a:endParaRPr lang="th-TH" sz="25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</a:t>
                </a:r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 พัฒนาตนเองตามมาตรฐานกำหนดตำแหน่ง ภายใน </a:t>
                </a:r>
              </a:p>
              <a:p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หรือภายนอกโดยได้รับอนุมัติจากคณะฯ  </a:t>
                </a:r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th-TH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0</a:t>
                </a:r>
                <a:r>
                  <a:rPr lang="en-US" sz="25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-5%)</a:t>
                </a:r>
                <a:endParaRPr lang="th-TH" sz="25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2968D48-F9E7-42DD-B773-3D140B4A61AE}"/>
                </a:ext>
              </a:extLst>
            </p:cNvPr>
            <p:cNvGrpSpPr/>
            <p:nvPr/>
          </p:nvGrpSpPr>
          <p:grpSpPr>
            <a:xfrm>
              <a:off x="152400" y="4308781"/>
              <a:ext cx="8825591" cy="1404258"/>
              <a:chOff x="152400" y="4232581"/>
              <a:chExt cx="8825591" cy="140425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F9B5ADA-8D13-411D-A5CE-A2FC59BE5DB2}"/>
                  </a:ext>
                </a:extLst>
              </p:cNvPr>
              <p:cNvSpPr/>
              <p:nvPr/>
            </p:nvSpPr>
            <p:spPr>
              <a:xfrm>
                <a:off x="152400" y="4267200"/>
                <a:ext cx="3276600" cy="1165766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ภารกิจที่ได้รับมอบหมาย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10%)</a:t>
                </a:r>
              </a:p>
            </p:txBody>
          </p:sp>
          <p:sp>
            <p:nvSpPr>
              <p:cNvPr id="41" name="Right Arrow 14">
                <a:extLst>
                  <a:ext uri="{FF2B5EF4-FFF2-40B4-BE49-F238E27FC236}">
                    <a16:creationId xmlns:a16="http://schemas.microsoft.com/office/drawing/2014/main" id="{273E3E7A-F42D-4EC9-9D69-7F9DA415C5A1}"/>
                  </a:ext>
                </a:extLst>
              </p:cNvPr>
              <p:cNvSpPr/>
              <p:nvPr/>
            </p:nvSpPr>
            <p:spPr>
              <a:xfrm>
                <a:off x="3439886" y="4670966"/>
                <a:ext cx="914400" cy="381000"/>
              </a:xfrm>
              <a:prstGeom prst="rightArrow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6754005-2E6E-4B89-B24E-3C01BA0D4076}"/>
                  </a:ext>
                </a:extLst>
              </p:cNvPr>
              <p:cNvSpPr/>
              <p:nvPr/>
            </p:nvSpPr>
            <p:spPr>
              <a:xfrm>
                <a:off x="4318905" y="4232581"/>
                <a:ext cx="4659086" cy="1404258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th-TH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เป็นกรรมการในคำสั่งคณะฯ </a:t>
                </a:r>
                <a:r>
                  <a:rPr lang="en-US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  <a:r>
                  <a:rPr lang="th-TH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คำสั่ง/</a:t>
                </a:r>
                <a:r>
                  <a:rPr lang="en-US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 </a:t>
                </a:r>
                <a:r>
                  <a:rPr lang="th-TH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เดือน </a:t>
                </a:r>
                <a:r>
                  <a:rPr lang="th-TH" sz="3000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(คำสั่งต้องไม่ใช่ภารกิจที่เป็นงานประจำ) </a:t>
                </a:r>
                <a:r>
                  <a:rPr lang="th-TH" sz="3000" b="1" u="sng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หรือ</a:t>
                </a:r>
              </a:p>
              <a:p>
                <a:r>
                  <a:rPr lang="th-TH" sz="3000" dirty="0">
                    <a:solidFill>
                      <a:schemeClr val="accent6">
                        <a:lumMod val="7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งานที่รับมอบหมายจากผู้บังคัญบัญชา</a:t>
                </a:r>
                <a:endParaRPr lang="en-US" sz="3000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69CED52-BD31-4499-992E-1AC2002E35AE}"/>
                </a:ext>
              </a:extLst>
            </p:cNvPr>
            <p:cNvGrpSpPr/>
            <p:nvPr/>
          </p:nvGrpSpPr>
          <p:grpSpPr>
            <a:xfrm>
              <a:off x="157843" y="5867400"/>
              <a:ext cx="8820148" cy="711531"/>
              <a:chOff x="157843" y="5791200"/>
              <a:chExt cx="8820148" cy="711531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9EDC594-4982-408F-87A4-7E9DC9616BBD}"/>
                  </a:ext>
                </a:extLst>
              </p:cNvPr>
              <p:cNvSpPr/>
              <p:nvPr/>
            </p:nvSpPr>
            <p:spPr>
              <a:xfrm>
                <a:off x="157843" y="5816931"/>
                <a:ext cx="3276600" cy="6858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ภารกิจเพื่อส่วนรวม</a:t>
                </a: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th-TH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(5</a:t>
                </a:r>
                <a:r>
                  <a:rPr lang="en-US" sz="32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%)</a:t>
                </a:r>
              </a:p>
            </p:txBody>
          </p:sp>
          <p:sp>
            <p:nvSpPr>
              <p:cNvPr id="38" name="Right Arrow 11">
                <a:extLst>
                  <a:ext uri="{FF2B5EF4-FFF2-40B4-BE49-F238E27FC236}">
                    <a16:creationId xmlns:a16="http://schemas.microsoft.com/office/drawing/2014/main" id="{49522CE0-F8AE-4479-99B4-E8BB95875209}"/>
                  </a:ext>
                </a:extLst>
              </p:cNvPr>
              <p:cNvSpPr/>
              <p:nvPr/>
            </p:nvSpPr>
            <p:spPr>
              <a:xfrm>
                <a:off x="3456215" y="5969331"/>
                <a:ext cx="914400" cy="381000"/>
              </a:xfrm>
              <a:prstGeom prst="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516B176-1D1F-4C3F-A42A-4F4B8557487D}"/>
                  </a:ext>
                </a:extLst>
              </p:cNvPr>
              <p:cNvSpPr/>
              <p:nvPr/>
            </p:nvSpPr>
            <p:spPr>
              <a:xfrm>
                <a:off x="4324348" y="5791200"/>
                <a:ext cx="4653643" cy="6858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การเข้าร่วมกิจกรรมฯ </a:t>
                </a:r>
                <a:r>
                  <a:rPr lang="en-US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 </a:t>
                </a:r>
                <a:r>
                  <a:rPr lang="th-TH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ครั้ง/ </a:t>
                </a:r>
                <a:r>
                  <a:rPr lang="en-US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6 </a:t>
                </a:r>
                <a:r>
                  <a:rPr lang="th-TH" sz="3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เดือน</a:t>
                </a:r>
                <a:endParaRPr lang="en-US" sz="30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65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06398" y="578108"/>
            <a:ext cx="21788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การประเมินค่าของผลการปฏิบัติงานของผู้ปฏิบัติงานในมหาวิทยาลัย โดยพิจารณาผลสัมฤทธิ์ของงานในหน้าที่ที่ได้รับมอบหมาย ซึ่งกำหนดตัวชี้วัดหรือหลักฐานบ่งชี้ความสำเร็จของงานร่วมกัน ระหว่างผู้ประเมินและผู้รับการประเมินเทียบกับมาตรฐาน หรือเป้าหมายที่ได้กำหนดไว้ และพิจารณาพฤติกรรมในการปฏิบติงานตามสมรรถนะที่กำหนด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2817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691A4B7-FEE6-4477-8319-4961330FB07E}"/>
              </a:ext>
            </a:extLst>
          </p:cNvPr>
          <p:cNvSpPr/>
          <p:nvPr/>
        </p:nvSpPr>
        <p:spPr>
          <a:xfrm>
            <a:off x="4974771" y="175526"/>
            <a:ext cx="4016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บุคลากรสายสนับสนุน </a:t>
            </a:r>
            <a:r>
              <a:rPr lang="en-US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EAADD3-CD59-40D6-99D5-3C3E6EE6E1DD}"/>
              </a:ext>
            </a:extLst>
          </p:cNvPr>
          <p:cNvGrpSpPr/>
          <p:nvPr/>
        </p:nvGrpSpPr>
        <p:grpSpPr>
          <a:xfrm>
            <a:off x="152400" y="1600200"/>
            <a:ext cx="8839199" cy="1011229"/>
            <a:chOff x="152400" y="696685"/>
            <a:chExt cx="8839199" cy="108164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6008E01-CCA3-4F4E-BCD1-14B2820414E2}"/>
                </a:ext>
              </a:extLst>
            </p:cNvPr>
            <p:cNvSpPr/>
            <p:nvPr/>
          </p:nvSpPr>
          <p:spPr>
            <a:xfrm>
              <a:off x="152400" y="838200"/>
              <a:ext cx="3276600" cy="685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ภารกิจหลัก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60%)</a:t>
              </a:r>
            </a:p>
          </p:txBody>
        </p:sp>
        <p:sp>
          <p:nvSpPr>
            <p:cNvPr id="23" name="Right Arrow 5">
              <a:extLst>
                <a:ext uri="{FF2B5EF4-FFF2-40B4-BE49-F238E27FC236}">
                  <a16:creationId xmlns:a16="http://schemas.microsoft.com/office/drawing/2014/main" id="{2D627A5D-9C13-4A45-B352-ACCAAC8F1306}"/>
                </a:ext>
              </a:extLst>
            </p:cNvPr>
            <p:cNvSpPr/>
            <p:nvPr/>
          </p:nvSpPr>
          <p:spPr>
            <a:xfrm>
              <a:off x="3418115" y="990600"/>
              <a:ext cx="9144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01E5BF-8087-4839-96E3-0D293C434492}"/>
                </a:ext>
              </a:extLst>
            </p:cNvPr>
            <p:cNvSpPr/>
            <p:nvPr/>
          </p:nvSpPr>
          <p:spPr>
            <a:xfrm>
              <a:off x="4337956" y="696685"/>
              <a:ext cx="4653643" cy="108164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งานประจำ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395998-D1B8-42E5-8391-734E8AC7B106}"/>
              </a:ext>
            </a:extLst>
          </p:cNvPr>
          <p:cNvGrpSpPr/>
          <p:nvPr/>
        </p:nvGrpSpPr>
        <p:grpSpPr>
          <a:xfrm>
            <a:off x="152400" y="3249622"/>
            <a:ext cx="8839199" cy="1404258"/>
            <a:chOff x="152400" y="4539342"/>
            <a:chExt cx="8839199" cy="14042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B46875-2C49-4234-9D72-FCCA554F5584}"/>
                </a:ext>
              </a:extLst>
            </p:cNvPr>
            <p:cNvSpPr/>
            <p:nvPr/>
          </p:nvSpPr>
          <p:spPr>
            <a:xfrm>
              <a:off x="152400" y="4549234"/>
              <a:ext cx="3276600" cy="116576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ภารกิจที่ได้รับมอบหมาย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15%)</a:t>
              </a:r>
            </a:p>
          </p:txBody>
        </p:sp>
        <p:sp>
          <p:nvSpPr>
            <p:cNvPr id="27" name="Right Arrow 9">
              <a:extLst>
                <a:ext uri="{FF2B5EF4-FFF2-40B4-BE49-F238E27FC236}">
                  <a16:creationId xmlns:a16="http://schemas.microsoft.com/office/drawing/2014/main" id="{829BAEC6-1CD3-4C30-B18B-3BA25CB73492}"/>
                </a:ext>
              </a:extLst>
            </p:cNvPr>
            <p:cNvSpPr/>
            <p:nvPr/>
          </p:nvSpPr>
          <p:spPr>
            <a:xfrm>
              <a:off x="3439886" y="4953000"/>
              <a:ext cx="914400" cy="381000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68EE61-09C1-44CA-82AD-95FB8717421C}"/>
                </a:ext>
              </a:extLst>
            </p:cNvPr>
            <p:cNvSpPr/>
            <p:nvPr/>
          </p:nvSpPr>
          <p:spPr>
            <a:xfrm>
              <a:off x="4332513" y="4539342"/>
              <a:ext cx="4659086" cy="140425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th-TH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เป็นกรรมการในคำสั่งคณะฯ </a:t>
              </a:r>
              <a:r>
                <a:rPr lang="en-US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r>
                <a:rPr lang="th-TH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คำสั่ง/</a:t>
              </a:r>
              <a:r>
                <a:rPr lang="en-US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 </a:t>
              </a:r>
              <a:r>
                <a:rPr lang="th-TH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เดือน </a:t>
              </a:r>
              <a:r>
                <a:rPr lang="th-TH" sz="3000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(คำสั่งต้องไม่ใช่ภารกิจที่เป็นงานประจำ) </a:t>
              </a:r>
              <a:r>
                <a:rPr lang="th-TH" sz="3000" b="1" u="sng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</a:t>
              </a:r>
            </a:p>
            <a:p>
              <a:r>
                <a:rPr lang="th-TH" sz="3000" dirty="0">
                  <a:solidFill>
                    <a:schemeClr val="accent6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งานที่รับมอบหมายจากผู้บังคับบัญชา</a:t>
              </a:r>
              <a:endParaRPr lang="en-US" sz="3000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5E6C14-A4A9-4B50-8895-364F14EA24C8}"/>
              </a:ext>
            </a:extLst>
          </p:cNvPr>
          <p:cNvGrpSpPr/>
          <p:nvPr/>
        </p:nvGrpSpPr>
        <p:grpSpPr>
          <a:xfrm>
            <a:off x="152400" y="5279581"/>
            <a:ext cx="8820148" cy="711531"/>
            <a:chOff x="157843" y="5994069"/>
            <a:chExt cx="8820148" cy="71153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4C51EE-EA08-4F36-87A4-B5CE728AFCD5}"/>
                </a:ext>
              </a:extLst>
            </p:cNvPr>
            <p:cNvSpPr/>
            <p:nvPr/>
          </p:nvSpPr>
          <p:spPr>
            <a:xfrm>
              <a:off x="157843" y="6019800"/>
              <a:ext cx="3276600" cy="6858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ภารกิจเพื่อส่วนรวม</a:t>
              </a:r>
              <a:r>
                <a:rPr lang="en-US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(5</a:t>
              </a:r>
              <a:r>
                <a:rPr lang="en-US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%)</a:t>
              </a:r>
            </a:p>
          </p:txBody>
        </p:sp>
        <p:sp>
          <p:nvSpPr>
            <p:cNvPr id="49" name="Right Arrow 13">
              <a:extLst>
                <a:ext uri="{FF2B5EF4-FFF2-40B4-BE49-F238E27FC236}">
                  <a16:creationId xmlns:a16="http://schemas.microsoft.com/office/drawing/2014/main" id="{FED70EE9-6A7D-4AD8-8F94-2755A1E5EAEF}"/>
                </a:ext>
              </a:extLst>
            </p:cNvPr>
            <p:cNvSpPr/>
            <p:nvPr/>
          </p:nvSpPr>
          <p:spPr>
            <a:xfrm>
              <a:off x="3456215" y="6172200"/>
              <a:ext cx="914400" cy="3810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C36BFDF-3CBE-40F0-BC71-6276DE449CDA}"/>
                </a:ext>
              </a:extLst>
            </p:cNvPr>
            <p:cNvSpPr/>
            <p:nvPr/>
          </p:nvSpPr>
          <p:spPr>
            <a:xfrm>
              <a:off x="4324348" y="5994069"/>
              <a:ext cx="4653643" cy="6858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การเข้าร่วมกิจกรรมฯ </a:t>
              </a:r>
              <a:r>
                <a:rPr lang="en-US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 </a:t>
              </a:r>
              <a:r>
                <a:rPr lang="th-TH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ครั้ง/ </a:t>
              </a:r>
              <a:r>
                <a:rPr lang="en-US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 </a:t>
              </a:r>
              <a:r>
                <a:rPr lang="th-TH" sz="30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เดือน</a:t>
              </a:r>
              <a:endParaRPr lang="en-US" sz="30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C37F603-F83C-4D0B-818A-EBD2F67D8B70}"/>
              </a:ext>
            </a:extLst>
          </p:cNvPr>
          <p:cNvSpPr txBox="1"/>
          <p:nvPr/>
        </p:nvSpPr>
        <p:spPr>
          <a:xfrm>
            <a:off x="152400" y="94496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ลูกจ้าง ตำแหน่ง พนักงานสถานที่ พนักงานทั่วไป พนักงานขับรถยนต์ ช่างไฟฟ้า ช่างประปา </a:t>
            </a:r>
            <a:endParaRPr lang="en-US" sz="2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7415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64EB01-0A74-4965-9D0C-6F5929099DC3}"/>
              </a:ext>
            </a:extLst>
          </p:cNvPr>
          <p:cNvSpPr/>
          <p:nvPr/>
        </p:nvSpPr>
        <p:spPr>
          <a:xfrm>
            <a:off x="5638800" y="-19493"/>
            <a:ext cx="33650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บุคลากรสายสนับสนุน</a:t>
            </a:r>
            <a:endParaRPr lang="en-US" sz="40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ABCD94-DD7E-401E-993C-986D404AC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881322"/>
              </p:ext>
            </p:extLst>
          </p:nvPr>
        </p:nvGraphicFramePr>
        <p:xfrm>
          <a:off x="0" y="838200"/>
          <a:ext cx="9144000" cy="609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37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5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36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36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297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ประเภทตำแหน่ง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การประเมินผลการปฏิบัติงาน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(Performance)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การประเมินสมรรถนะ (</a:t>
                      </a: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Competency)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9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ผลการปฏิบัติงานตามภารกิจ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ผลการ*ปฏิบัติงานบริหาร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สมรรถนะหลัก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360 องศา)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97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ภารกิจหลัก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ภารกิจผลักดันยุทธศาสตร์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ภารกิจได้รับมอบหมาย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ภารกิจเพื่อส่วนรวม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(รวม)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สายสนับสนุน</a:t>
                      </a:r>
                      <a:r>
                        <a:rPr lang="th-TH" sz="2000" baseline="30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(80)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สายสนับสนุน</a:t>
                      </a:r>
                      <a:r>
                        <a:rPr lang="th-TH" sz="2000" baseline="30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ประเภทลูกจ้าง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(80)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ผู้ช่วยอาจารย์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(80)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หัวหน้าหน่วยบริการวิชาการ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(60)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หัวหน้างาน/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หัวหน้าหน่วย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(60)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9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ผู้บริหารระดับต้น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200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(50)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3960">
                <a:tc grid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000" baseline="30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ประเภทข้าราชการ พนักงานมหาวิทยาลัย พนักงานมหาวิทยาลัย(ชื่อส่วนงาน) และลูกจ้างที่มีลักษณะงานเหมือนข้าราชการ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2000" baseline="30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ประเภทลูกจ้างประจำเงินงบประมาณ ลูกจ้างประจำเงินรายได้ และลูกจ้างชั่วคราว 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* ในกรณีที่มีตำแหน่งบริหารมากกว่า 1 ตำแหน่ง ให้แบ่งผลการปฏิบัติงานตามข้อตกลงกับหัวหน้าส่วนงาน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31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52A8D9-08F1-4648-8FFE-279C2D51E395}"/>
              </a:ext>
            </a:extLst>
          </p:cNvPr>
          <p:cNvSpPr txBox="1"/>
          <p:nvPr/>
        </p:nvSpPr>
        <p:spPr>
          <a:xfrm>
            <a:off x="2138516" y="22123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การกำหนดตัวชี้วัด</a:t>
            </a:r>
          </a:p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ในภาระงานสำหรับบุคลากรประเภทสายสนับสนุน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5B3AAA-5F8D-4B8D-88E4-8A089EEE6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99696"/>
              </p:ext>
            </p:extLst>
          </p:nvPr>
        </p:nvGraphicFramePr>
        <p:xfrm>
          <a:off x="0" y="1219200"/>
          <a:ext cx="9067800" cy="559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167915083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4228601725"/>
                    </a:ext>
                  </a:extLst>
                </a:gridCol>
              </a:tblGrid>
              <a:tr h="69424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รายละเอียด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61595"/>
                  </a:ext>
                </a:extLst>
              </a:tr>
              <a:tr h="69424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ปริมาณ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เพื่อวัดสิ่งที่นับได้เป็น ตัวเลข โดยมีหน่วยวัด เช่น </a:t>
                      </a:r>
                      <a:r>
                        <a:rPr lang="th-TH" sz="2800" b="0" i="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จํานวน</a:t>
                      </a:r>
                      <a:r>
                        <a:rPr lang="th-TH" sz="28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071046"/>
                  </a:ext>
                </a:extLst>
              </a:tr>
              <a:tr h="69424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คุณภาพ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เพื่อวัดสิ่งที่ไม่สามารถวัดได้ ในเชิงปริมาณ ซึ่งเป็น</a:t>
                      </a:r>
                      <a:r>
                        <a:rPr lang="th-TH" sz="2800" b="0" i="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คํ</a:t>
                      </a:r>
                      <a:r>
                        <a:rPr lang="th-TH" sz="28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าอธิบาย หรือเกณฑ์ในการประเมิน เช่นระดับ ความ</a:t>
                      </a:r>
                      <a:r>
                        <a:rPr lang="th-TH" sz="2800" b="0" i="0" kern="1200" dirty="0" err="1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สําเร็จ</a:t>
                      </a:r>
                      <a:r>
                        <a:rPr lang="th-TH" sz="2800" b="0" i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เป็นต้น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57724"/>
                  </a:ext>
                </a:extLst>
              </a:tr>
              <a:tr h="69424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เวลา ความรวดเร็ว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ตัวชี้วัดจะบ่งบอกสถานภาพของสิ่งที่มุ่งวัดเฉพาะช่วงเวลาใดเวลาหนึ่ง เช่น ภายในระยะเวลา 1 วัน 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638694"/>
                  </a:ext>
                </a:extLst>
              </a:tr>
              <a:tr h="128931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ความคุ้มค่า หรือความประหยัด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เพื่อวัดความคุ้มค่าของต้นทุน (</a:t>
                      </a:r>
                      <a:r>
                        <a:rPr lang="en-US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Cost-Effectiveness) </a:t>
                      </a:r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เช่น จำนวนเงินที่ใช้จ่าย ค่าใช้จ่ายนอกเหนืองบประมาณ ร้อยละของเงินงบประมาณที่สามารถเบิกจ่ายได้ตามเวลาที่กำหนด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891919"/>
                  </a:ext>
                </a:extLst>
              </a:tr>
              <a:tr h="694249"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ความพึงพอใจ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เพื่อวัดสิ่งที่เป็นนามธรรม เช่น ความพึงพอใจ ระดับความเข้าใจของผู้ เข้ารับการอบรม เป็นต้น</a:t>
                      </a:r>
                      <a:endParaRPr lang="en-US" sz="28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28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808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9AD2F-FDE0-4B7A-A195-903D2460A693}"/>
              </a:ext>
            </a:extLst>
          </p:cNvPr>
          <p:cNvSpPr txBox="1"/>
          <p:nvPr/>
        </p:nvSpPr>
        <p:spPr>
          <a:xfrm>
            <a:off x="3141609" y="381000"/>
            <a:ext cx="6004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แบบฟอร์มการประเมินผลการปฏิบัติงาน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PA)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สายสนับสนุน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3474FD-FB68-41E8-A2B2-D482D9FCB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419606"/>
              </p:ext>
            </p:extLst>
          </p:nvPr>
        </p:nvGraphicFramePr>
        <p:xfrm>
          <a:off x="76200" y="1066800"/>
          <a:ext cx="899160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5243">
                  <a:extLst>
                    <a:ext uri="{9D8B030D-6E8A-4147-A177-3AD203B41FA5}">
                      <a16:colId xmlns:a16="http://schemas.microsoft.com/office/drawing/2014/main" val="873066177"/>
                    </a:ext>
                  </a:extLst>
                </a:gridCol>
                <a:gridCol w="5346357">
                  <a:extLst>
                    <a:ext uri="{9D8B030D-6E8A-4147-A177-3AD203B41FA5}">
                      <a16:colId xmlns:a16="http://schemas.microsoft.com/office/drawing/2014/main" val="239312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แบบฟอร์มประเมินฯ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สำหรับบุคลากร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1.1 แบบข้อตกลงและประเมินผลการปฏิบัติงาน-สายสนับสนุน 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บุคลากรสายสนับสนุน ที่ไม่ใช่ตำแหน่ง พนักงานสถานที่ พนักงานทั่วไป ช่างไฟฟ้า ช่างประปา ช่างก่อสร้าง พนักงานขับรถยนต์ 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64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1.2 แบบข้อตกลงและประเมินผลการปฏิบัติงาน  (หัวหน่วย/หัวหน้างาน)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ผู้ที่ดำรงตำแหน่ง หัวหน้าหน่วย หัวหน้างาน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1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1.3 แบบข้อตกลงและประเมินผลการปฏิบัติงาน-ลูกจ้าง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ลูกจ้างตำแหน่ง พนักงานสถานที่ พนักงานทั่วไป ช่างไฟฟ้า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ช่างประปา ช่างก่อสร้าง พนักงานขับรถยนต์ 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2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78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9AD2F-FDE0-4B7A-A195-903D2460A693}"/>
              </a:ext>
            </a:extLst>
          </p:cNvPr>
          <p:cNvSpPr txBox="1"/>
          <p:nvPr/>
        </p:nvSpPr>
        <p:spPr>
          <a:xfrm>
            <a:off x="3231375" y="267929"/>
            <a:ext cx="5878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แบบฟอร์มการประเมินผลการปฏิบัติงาน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PA)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สายวิชาการ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3474FD-FB68-41E8-A2B2-D482D9FCB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41946"/>
              </p:ext>
            </p:extLst>
          </p:nvPr>
        </p:nvGraphicFramePr>
        <p:xfrm>
          <a:off x="76200" y="828020"/>
          <a:ext cx="89916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873066177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393123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แบบฟอร์มประเมินฯ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สำหรับบุคลากร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1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1.4 แบบประเมินผลการปฏิบัติงานตำแหน่งประเภทวิชาการ</a:t>
                      </a:r>
                      <a:endParaRPr lang="en-US" sz="2500" b="0" kern="1200" dirty="0">
                        <a:solidFill>
                          <a:schemeClr val="dk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สายวิชาการที่ไม่มีตำแหน่งบริหาร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864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1.5 แบบประเมินผลการปฏิบัติงานประเภทภาระงานตามข้อตกลงพิเศษ สำหรับผู้ต่อเวลาปฏิบัติงาน</a:t>
                      </a:r>
                      <a:endParaRPr lang="en-US" sz="2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ผู้ต่อเวลาปฏิบัติงาน 65 ปี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01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1.6 แบบประเมินผลการปฏิบัติงานตำแหน่งประเภทหัวหน้าหน่วยบริการวิชาการ-วิชาการ</a:t>
                      </a:r>
                      <a:endParaRPr lang="en-US" sz="2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หัวหน้าหน่วยบริการวิชาการ ประเภทวิชาการ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92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1.7 แบบประเมินผลการปฏิบัติงานตำแหน่งประเภทหัวหน้าหน่วยบริการวิชาการ-บริหาร</a:t>
                      </a:r>
                      <a:endParaRPr lang="en-US" sz="2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หัวหน้าหน่วยบริการวิชาการ ประเภทบริหาร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06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1.8 แบบประเมินผลการปฏิบัติงานตำแหน่งประเภทผู้บริหารระดับต้น(รองคณบดี/ผู้ช่วยคณบดี/หัวหน้าภาควิชา)-วิชาการ</a:t>
                      </a:r>
                      <a:endParaRPr lang="en-US" sz="2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รองคณบดี/ ผู้ช่วยคณบดี/ หัวหน้าภาควิชา ประเภทวิชาการ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65386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1.9 แบบประเมินผลการปฏิบัติงานตำแหน่งประเภทหัวหน้าภาควิชา-บริหาร</a:t>
                      </a:r>
                      <a:endParaRPr lang="en-US" sz="2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หัวหน้าภาควิชา ประเภทบริหาร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54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500" b="0" kern="1200" dirty="0">
                          <a:solidFill>
                            <a:schemeClr val="dk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1.10 แบบประเมินผลการปฏิบัติงานตำแหน่งประเภทรองคณบดี/ผู้ช่วยคณบดี – บริหาร</a:t>
                      </a:r>
                      <a:endParaRPr lang="en-US" sz="2500" b="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รองคณบดี ผู้ช่วยคณบดี ประเภทบริหาร</a:t>
                      </a:r>
                      <a:endParaRPr lang="en-US" sz="25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63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630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B9AD2F-FDE0-4B7A-A195-903D2460A693}"/>
              </a:ext>
            </a:extLst>
          </p:cNvPr>
          <p:cNvSpPr txBox="1"/>
          <p:nvPr/>
        </p:nvSpPr>
        <p:spPr>
          <a:xfrm>
            <a:off x="1295400" y="2057400"/>
            <a:ext cx="69781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500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 action="ppaction://hlinkfile"/>
              </a:rPr>
              <a:t>ตัวอย่างการจัดทำข้อตกลงและประเมินผลการปฏิบัติงาน</a:t>
            </a:r>
            <a:endParaRPr lang="th-TH" sz="3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2771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D5BEB1C-D756-44E7-8E56-6FF28C09C697}"/>
              </a:ext>
            </a:extLst>
          </p:cNvPr>
          <p:cNvGrpSpPr/>
          <p:nvPr/>
        </p:nvGrpSpPr>
        <p:grpSpPr>
          <a:xfrm>
            <a:off x="176976" y="98287"/>
            <a:ext cx="8967024" cy="6639779"/>
            <a:chOff x="176976" y="98287"/>
            <a:chExt cx="8967024" cy="66397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42B17D-5CC3-4E64-91FE-6895C4C5B74B}"/>
                </a:ext>
              </a:extLst>
            </p:cNvPr>
            <p:cNvGrpSpPr/>
            <p:nvPr/>
          </p:nvGrpSpPr>
          <p:grpSpPr>
            <a:xfrm>
              <a:off x="176976" y="98287"/>
              <a:ext cx="8967024" cy="6639779"/>
              <a:chOff x="321254" y="457200"/>
              <a:chExt cx="8967024" cy="5905238"/>
            </a:xfrm>
          </p:grpSpPr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64C5F48A-2E9A-4481-8657-02F886F103A8}"/>
                  </a:ext>
                </a:extLst>
              </p:cNvPr>
              <p:cNvGrpSpPr/>
              <p:nvPr/>
            </p:nvGrpSpPr>
            <p:grpSpPr>
              <a:xfrm>
                <a:off x="321254" y="457200"/>
                <a:ext cx="8967024" cy="5905238"/>
                <a:chOff x="224272" y="457200"/>
                <a:chExt cx="8967024" cy="5905238"/>
              </a:xfrm>
            </p:grpSpPr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AE7F442-EF21-410D-8D7E-E7DB56BA4788}"/>
                    </a:ext>
                  </a:extLst>
                </p:cNvPr>
                <p:cNvGrpSpPr/>
                <p:nvPr/>
              </p:nvGrpSpPr>
              <p:grpSpPr>
                <a:xfrm>
                  <a:off x="224272" y="457200"/>
                  <a:ext cx="8538728" cy="5116104"/>
                  <a:chOff x="224272" y="1143000"/>
                  <a:chExt cx="8538728" cy="5116104"/>
                </a:xfrm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FB2E01D4-2791-4E88-AB8B-745D2F293BEC}"/>
                      </a:ext>
                    </a:extLst>
                  </p:cNvPr>
                  <p:cNvSpPr/>
                  <p:nvPr/>
                </p:nvSpPr>
                <p:spPr>
                  <a:xfrm>
                    <a:off x="224272" y="1149925"/>
                    <a:ext cx="1812347" cy="1181725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ผู้บังคับบัญชา+ผู้รับการประเมิน</a:t>
                    </a:r>
                  </a:p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จัดทำข้อตกลงล่วงหน้าภายในเดือน ก.ค. 2565</a:t>
                    </a:r>
                    <a:endParaRPr lang="en-US" b="1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A07A18AD-2FC7-4B22-B445-676EBF7F5FD1}"/>
                      </a:ext>
                    </a:extLst>
                  </p:cNvPr>
                  <p:cNvSpPr/>
                  <p:nvPr/>
                </p:nvSpPr>
                <p:spPr>
                  <a:xfrm>
                    <a:off x="2521527" y="1143000"/>
                    <a:ext cx="1655618" cy="1188653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ติดตามผลการปฏิบัติงาน (พม.พส. 6 เดือน แรก)</a:t>
                    </a:r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412DC54E-6834-453D-BB77-2780C493C25A}"/>
                      </a:ext>
                    </a:extLst>
                  </p:cNvPr>
                  <p:cNvSpPr/>
                  <p:nvPr/>
                </p:nvSpPr>
                <p:spPr>
                  <a:xfrm>
                    <a:off x="4828309" y="1184879"/>
                    <a:ext cx="1655618" cy="1146775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รายงานผลการปฏิบัติงาน (ประเมินผลงานตัวเอง)</a:t>
                    </a:r>
                    <a:endParaRPr lang="en-US" b="1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5AEDFF8-1580-4ABA-BC6A-6F7F95314CBA}"/>
                      </a:ext>
                    </a:extLst>
                  </p:cNvPr>
                  <p:cNvSpPr/>
                  <p:nvPr/>
                </p:nvSpPr>
                <p:spPr>
                  <a:xfrm>
                    <a:off x="7144616" y="1184879"/>
                    <a:ext cx="1618384" cy="1174889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คณะกรรมการประเมินพิจารณารับรองและสรุปผลการประเมิน</a:t>
                    </a:r>
                    <a:endParaRPr lang="en-US" b="1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2CE9F59C-0C73-4BC9-8562-B7A83E30DA35}"/>
                      </a:ext>
                    </a:extLst>
                  </p:cNvPr>
                  <p:cNvSpPr/>
                  <p:nvPr/>
                </p:nvSpPr>
                <p:spPr>
                  <a:xfrm>
                    <a:off x="7107382" y="2937793"/>
                    <a:ext cx="1655618" cy="1146774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ผู้บังคับบัญชาจัดกลุ่มผลการประเมิน</a:t>
                    </a:r>
                    <a:endParaRPr lang="en-US" b="1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336C1426-5521-4361-A81D-306406DFE987}"/>
                      </a:ext>
                    </a:extLst>
                  </p:cNvPr>
                  <p:cNvSpPr/>
                  <p:nvPr/>
                </p:nvSpPr>
                <p:spPr>
                  <a:xfrm>
                    <a:off x="7107382" y="4743631"/>
                    <a:ext cx="1655618" cy="1146774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แจ้งผลการประเมิน</a:t>
                    </a:r>
                    <a:endParaRPr lang="en-US" b="1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6AE87D43-0E17-4021-9234-4E0A37497AEB}"/>
                      </a:ext>
                    </a:extLst>
                  </p:cNvPr>
                  <p:cNvSpPr/>
                  <p:nvPr/>
                </p:nvSpPr>
                <p:spPr>
                  <a:xfrm>
                    <a:off x="4807527" y="4688063"/>
                    <a:ext cx="1655618" cy="1165064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คณะกรรมการกลั่นกรองรายงานผลไปยังมหาวิทยาลัย</a:t>
                    </a:r>
                    <a:endParaRPr lang="en-US" b="1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BCF1B6E2-8CB3-4A66-BE3C-8AD2954A14CF}"/>
                      </a:ext>
                    </a:extLst>
                  </p:cNvPr>
                  <p:cNvSpPr/>
                  <p:nvPr/>
                </p:nvSpPr>
                <p:spPr>
                  <a:xfrm>
                    <a:off x="2505941" y="4725340"/>
                    <a:ext cx="1655618" cy="1166619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จัดทำประกาศรายชื่อ </a:t>
                    </a:r>
                    <a:endParaRPr lang="en-US" b="1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  <a:p>
                    <a:pPr algn="ctr"/>
                    <a:r>
                      <a:rPr lang="th-TH" b="1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ผู้ได้รับผลการประเมินระดับดีมาก ดีเด่น</a:t>
                    </a:r>
                    <a:endParaRPr lang="en-US" b="1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C28C0C13-BE15-4A39-BB6F-269C74C41C5C}"/>
                      </a:ext>
                    </a:extLst>
                  </p:cNvPr>
                  <p:cNvSpPr/>
                  <p:nvPr/>
                </p:nvSpPr>
                <p:spPr>
                  <a:xfrm>
                    <a:off x="353291" y="4725340"/>
                    <a:ext cx="1655618" cy="1181725"/>
                  </a:xfrm>
                  <a:prstGeom prst="rect">
                    <a:avLst/>
                  </a:prstGeom>
                  <a:ln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แบบแผนพัฒนารายบุคคล </a:t>
                    </a:r>
                    <a:r>
                      <a:rPr lang="en-US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IDP</a:t>
                    </a:r>
                    <a:r>
                      <a:rPr lang="th-TH" dirty="0">
                        <a:solidFill>
                          <a:srgbClr val="FFFF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 </a:t>
                    </a:r>
                    <a:endParaRPr lang="en-US" dirty="0">
                      <a:solidFill>
                        <a:srgbClr val="FFFF00"/>
                      </a:solidFill>
                      <a:latin typeface="TH SarabunPSK" panose="020B0500040200020003" pitchFamily="34" charset="-34"/>
                      <a:cs typeface="TH SarabunPSK" panose="020B0500040200020003" pitchFamily="34" charset="-34"/>
                    </a:endParaRPr>
                  </a:p>
                </p:txBody>
              </p:sp>
              <p:cxnSp>
                <p:nvCxnSpPr>
                  <p:cNvPr id="3" name="Straight Arrow Connector 2">
                    <a:extLst>
                      <a:ext uri="{FF2B5EF4-FFF2-40B4-BE49-F238E27FC236}">
                        <a16:creationId xmlns:a16="http://schemas.microsoft.com/office/drawing/2014/main" id="{F0A1E5B3-99E9-4C66-AE25-A8F1B604C7EA}"/>
                      </a:ext>
                    </a:extLst>
                  </p:cNvPr>
                  <p:cNvCxnSpPr>
                    <a:cxnSpLocks/>
                    <a:stCxn id="4" idx="3"/>
                    <a:endCxn id="8" idx="1"/>
                  </p:cNvCxnSpPr>
                  <p:nvPr/>
                </p:nvCxnSpPr>
                <p:spPr>
                  <a:xfrm flipV="1">
                    <a:off x="2036619" y="1737327"/>
                    <a:ext cx="484908" cy="346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FCBE100F-768C-4547-8A74-5240BA51C787}"/>
                      </a:ext>
                    </a:extLst>
                  </p:cNvPr>
                  <p:cNvCxnSpPr>
                    <a:cxnSpLocks/>
                    <a:stCxn id="9" idx="3"/>
                    <a:endCxn id="10" idx="1"/>
                  </p:cNvCxnSpPr>
                  <p:nvPr/>
                </p:nvCxnSpPr>
                <p:spPr>
                  <a:xfrm>
                    <a:off x="6483927" y="1758267"/>
                    <a:ext cx="660689" cy="1405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2E2AFDD8-0677-47FE-8911-E45256EA7824}"/>
                      </a:ext>
                    </a:extLst>
                  </p:cNvPr>
                  <p:cNvCxnSpPr>
                    <a:cxnSpLocks/>
                    <a:stCxn id="10" idx="2"/>
                    <a:endCxn id="11" idx="0"/>
                  </p:cNvCxnSpPr>
                  <p:nvPr/>
                </p:nvCxnSpPr>
                <p:spPr>
                  <a:xfrm flipH="1">
                    <a:off x="7935191" y="2359768"/>
                    <a:ext cx="18617" cy="57802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>
                    <a:extLst>
                      <a:ext uri="{FF2B5EF4-FFF2-40B4-BE49-F238E27FC236}">
                        <a16:creationId xmlns:a16="http://schemas.microsoft.com/office/drawing/2014/main" id="{E8F96A6F-A47E-4B86-8849-DA9961579C62}"/>
                      </a:ext>
                    </a:extLst>
                  </p:cNvPr>
                  <p:cNvCxnSpPr>
                    <a:stCxn id="8" idx="3"/>
                  </p:cNvCxnSpPr>
                  <p:nvPr/>
                </p:nvCxnSpPr>
                <p:spPr>
                  <a:xfrm>
                    <a:off x="4177145" y="1737327"/>
                    <a:ext cx="651164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28C8B76D-8DFF-4D69-8F7F-A83F2BF11A29}"/>
                      </a:ext>
                    </a:extLst>
                  </p:cNvPr>
                  <p:cNvCxnSpPr>
                    <a:cxnSpLocks/>
                    <a:stCxn id="11" idx="2"/>
                    <a:endCxn id="12" idx="0"/>
                  </p:cNvCxnSpPr>
                  <p:nvPr/>
                </p:nvCxnSpPr>
                <p:spPr>
                  <a:xfrm>
                    <a:off x="7935191" y="4084567"/>
                    <a:ext cx="0" cy="659064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Arrow Connector 73">
                    <a:extLst>
                      <a:ext uri="{FF2B5EF4-FFF2-40B4-BE49-F238E27FC236}">
                        <a16:creationId xmlns:a16="http://schemas.microsoft.com/office/drawing/2014/main" id="{47C29699-94C4-4B94-B450-29E474C179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153390" y="2349941"/>
                    <a:ext cx="27710" cy="2393690"/>
                  </a:xfrm>
                  <a:prstGeom prst="straightConnector1">
                    <a:avLst/>
                  </a:prstGeom>
                  <a:ln>
                    <a:headEnd type="triangle"/>
                    <a:tailEnd type="triangle"/>
                  </a:ln>
                </p:spPr>
                <p:style>
                  <a:lnRef idx="3">
                    <a:schemeClr val="accent2"/>
                  </a:lnRef>
                  <a:fillRef idx="0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B415B945-5A61-4659-990A-87093F2298BA}"/>
                      </a:ext>
                    </a:extLst>
                  </p:cNvPr>
                  <p:cNvGrpSpPr/>
                  <p:nvPr/>
                </p:nvGrpSpPr>
                <p:grpSpPr>
                  <a:xfrm>
                    <a:off x="228601" y="3820704"/>
                    <a:ext cx="7706591" cy="2438400"/>
                    <a:chOff x="228601" y="3886200"/>
                    <a:chExt cx="7706591" cy="2438400"/>
                  </a:xfrm>
                </p:grpSpPr>
                <p:grpSp>
                  <p:nvGrpSpPr>
                    <p:cNvPr id="93" name="Group 92">
                      <a:extLst>
                        <a:ext uri="{FF2B5EF4-FFF2-40B4-BE49-F238E27FC236}">
                          <a16:creationId xmlns:a16="http://schemas.microsoft.com/office/drawing/2014/main" id="{6FCCF930-3F27-4B50-AF3F-06F0286E2D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8601" y="3886200"/>
                      <a:ext cx="7706591" cy="2438400"/>
                      <a:chOff x="228601" y="3886200"/>
                      <a:chExt cx="7706591" cy="2438400"/>
                    </a:xfrm>
                  </p:grpSpPr>
                  <p:cxnSp>
                    <p:nvCxnSpPr>
                      <p:cNvPr id="84" name="Connector: Elbow 83">
                        <a:extLst>
                          <a:ext uri="{FF2B5EF4-FFF2-40B4-BE49-F238E27FC236}">
                            <a16:creationId xmlns:a16="http://schemas.microsoft.com/office/drawing/2014/main" id="{AB342B9A-E4D2-4DA5-88C3-F0EDF8AA2958}"/>
                          </a:ext>
                        </a:extLst>
                      </p:cNvPr>
                      <p:cNvCxnSpPr>
                        <a:stCxn id="12" idx="2"/>
                      </p:cNvCxnSpPr>
                      <p:nvPr/>
                    </p:nvCxnSpPr>
                    <p:spPr>
                      <a:xfrm rot="5400000">
                        <a:off x="3897547" y="2221459"/>
                        <a:ext cx="368699" cy="7706591"/>
                      </a:xfrm>
                      <a:prstGeom prst="bentConnector2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Straight Connector 88">
                        <a:extLst>
                          <a:ext uri="{FF2B5EF4-FFF2-40B4-BE49-F238E27FC236}">
                            <a16:creationId xmlns:a16="http://schemas.microsoft.com/office/drawing/2014/main" id="{049E464D-D341-4653-BEBF-F107F113A8C9}"/>
                          </a:ext>
                        </a:extLst>
                      </p:cNvPr>
                      <p:cNvCxnSpPr/>
                      <p:nvPr/>
                    </p:nvCxnSpPr>
                    <p:spPr>
                      <a:xfrm flipV="1">
                        <a:off x="228601" y="3886200"/>
                        <a:ext cx="0" cy="2438400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Arrow Connector 90">
                        <a:extLst>
                          <a:ext uri="{FF2B5EF4-FFF2-40B4-BE49-F238E27FC236}">
                            <a16:creationId xmlns:a16="http://schemas.microsoft.com/office/drawing/2014/main" id="{D6BCA941-2C06-4EA8-875D-4E32FDE62A7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228601" y="3886200"/>
                        <a:ext cx="924789" cy="0"/>
                      </a:xfrm>
                      <a:prstGeom prst="straightConnector1">
                        <a:avLst/>
                      </a:prstGeom>
                      <a:ln>
                        <a:tailEnd type="triangle"/>
                      </a:ln>
                    </p:spPr>
                    <p:style>
                      <a:lnRef idx="3">
                        <a:schemeClr val="accent2"/>
                      </a:lnRef>
                      <a:fillRef idx="0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7" name="Straight Arrow Connector 96">
                      <a:extLst>
                        <a:ext uri="{FF2B5EF4-FFF2-40B4-BE49-F238E27FC236}">
                          <a16:creationId xmlns:a16="http://schemas.microsoft.com/office/drawing/2014/main" id="{AAA6537A-26D8-43FE-B35F-818322BA12A3}"/>
                        </a:ext>
                      </a:extLst>
                    </p:cNvPr>
                    <p:cNvCxnSpPr>
                      <a:endCxn id="31" idx="2"/>
                    </p:cNvCxnSpPr>
                    <p:nvPr/>
                  </p:nvCxnSpPr>
                  <p:spPr>
                    <a:xfrm flipV="1">
                      <a:off x="5635336" y="5853127"/>
                      <a:ext cx="0" cy="36869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Straight Arrow Connector 97">
                      <a:extLst>
                        <a:ext uri="{FF2B5EF4-FFF2-40B4-BE49-F238E27FC236}">
                          <a16:creationId xmlns:a16="http://schemas.microsoft.com/office/drawing/2014/main" id="{B90A191C-8CBB-44BC-A458-1EDB4569B6C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3333750" y="5930878"/>
                      <a:ext cx="0" cy="368699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accent2"/>
                    </a:lnRef>
                    <a:fillRef idx="0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3384322C-EC2A-4DA5-BCE8-36CEBE6B8265}"/>
                    </a:ext>
                  </a:extLst>
                </p:cNvPr>
                <p:cNvSpPr/>
                <p:nvPr/>
              </p:nvSpPr>
              <p:spPr>
                <a:xfrm>
                  <a:off x="7535678" y="5611295"/>
                  <a:ext cx="1655618" cy="751143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16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ผลการประเมินต่ำกว่า 60 จัดทำคำมั่น</a:t>
                  </a:r>
                  <a:endParaRPr lang="en-US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cxnSp>
              <p:nvCxnSpPr>
                <p:cNvPr id="103" name="Straight Arrow Connector 102">
                  <a:extLst>
                    <a:ext uri="{FF2B5EF4-FFF2-40B4-BE49-F238E27FC236}">
                      <a16:creationId xmlns:a16="http://schemas.microsoft.com/office/drawing/2014/main" id="{20747F79-946B-4A96-95BD-1BA6D83902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94556" y="5181470"/>
                  <a:ext cx="0" cy="52398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1FC984-E44E-4ADA-95BF-252C556D19D9}"/>
                  </a:ext>
                </a:extLst>
              </p:cNvPr>
              <p:cNvSpPr txBox="1"/>
              <p:nvPr/>
            </p:nvSpPr>
            <p:spPr>
              <a:xfrm>
                <a:off x="1400382" y="1673968"/>
                <a:ext cx="5776271" cy="224457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h-TH" b="1" u="sng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ประเภทแบบฟอร์ม</a:t>
                </a:r>
              </a:p>
              <a:p>
                <a:r>
                  <a:rPr lang="th-TH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th-TH" sz="20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ตามประเภทของบุคลากร</a:t>
                </a:r>
              </a:p>
              <a:p>
                <a:pPr lvl="1"/>
                <a:r>
                  <a:rPr lang="th-TH" sz="20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แบบติดตามผลการประเมิน</a:t>
                </a:r>
              </a:p>
              <a:p>
                <a:pPr lvl="1"/>
                <a:r>
                  <a:rPr lang="th-TH" sz="20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แบบรายงานผล</a:t>
                </a:r>
              </a:p>
              <a:p>
                <a:pPr lvl="1"/>
                <a:r>
                  <a:rPr lang="th-TH" sz="20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แบบสรุปผลและแจ้งผลการประเมิน</a:t>
                </a:r>
              </a:p>
              <a:p>
                <a:pPr lvl="1"/>
                <a:r>
                  <a:rPr lang="th-TH" sz="20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แบบแผนพัฒนารายบุคคล</a:t>
                </a:r>
                <a:r>
                  <a:rPr lang="en-US" sz="20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IDP</a:t>
                </a:r>
                <a:endParaRPr lang="th-TH" sz="20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lvl="1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แบบคำมั่น</a:t>
                </a:r>
              </a:p>
              <a:p>
                <a:pPr lvl="1"/>
                <a:r>
                  <a:rPr lang="th-TH" sz="20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แบบรายงานผลการดำเนินงานของคณะกรรมการกลั่นกรอง</a:t>
                </a:r>
                <a:endParaRPr lang="en-US" sz="20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1E76B7BA-98C2-4990-984D-02F77044DA54}"/>
                  </a:ext>
                </a:extLst>
              </p:cNvPr>
              <p:cNvSpPr/>
              <p:nvPr/>
            </p:nvSpPr>
            <p:spPr>
              <a:xfrm>
                <a:off x="1828799" y="712313"/>
                <a:ext cx="304802" cy="307635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22A560C4-D9B3-43E8-A8C7-A9951CCE08DC}"/>
                  </a:ext>
                </a:extLst>
              </p:cNvPr>
              <p:cNvSpPr/>
              <p:nvPr/>
            </p:nvSpPr>
            <p:spPr>
              <a:xfrm>
                <a:off x="3845385" y="1250990"/>
                <a:ext cx="345615" cy="357483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rgbClr val="FF0000"/>
                    </a:solidFill>
                  </a:rPr>
                  <a:t>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20C389E2-24B6-4C75-8EB2-5D1309FBF447}"/>
                  </a:ext>
                </a:extLst>
              </p:cNvPr>
              <p:cNvSpPr/>
              <p:nvPr/>
            </p:nvSpPr>
            <p:spPr>
              <a:xfrm>
                <a:off x="6161216" y="1190721"/>
                <a:ext cx="315784" cy="291434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rgbClr val="FF0000"/>
                    </a:solidFill>
                  </a:rPr>
                  <a:t>3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ABE70BF1-4433-47CE-8689-A96619B19D19}"/>
                  </a:ext>
                </a:extLst>
              </p:cNvPr>
              <p:cNvSpPr/>
              <p:nvPr/>
            </p:nvSpPr>
            <p:spPr>
              <a:xfrm>
                <a:off x="8559511" y="1348518"/>
                <a:ext cx="300472" cy="325450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rgbClr val="FF0000"/>
                    </a:solidFill>
                  </a:rPr>
                  <a:t>4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Flowchart: Connector 35">
                <a:extLst>
                  <a:ext uri="{FF2B5EF4-FFF2-40B4-BE49-F238E27FC236}">
                    <a16:creationId xmlns:a16="http://schemas.microsoft.com/office/drawing/2014/main" id="{4F7A5FE5-0280-4363-A9FB-C119B983C2A2}"/>
                  </a:ext>
                </a:extLst>
              </p:cNvPr>
              <p:cNvSpPr/>
              <p:nvPr/>
            </p:nvSpPr>
            <p:spPr>
              <a:xfrm>
                <a:off x="8821770" y="5968067"/>
                <a:ext cx="436418" cy="371745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/>
                  <a:t>6</a:t>
                </a:r>
                <a:endParaRPr lang="en-US" dirty="0"/>
              </a:p>
            </p:txBody>
          </p:sp>
          <p:sp>
            <p:nvSpPr>
              <p:cNvPr id="37" name="Flowchart: Connector 36">
                <a:extLst>
                  <a:ext uri="{FF2B5EF4-FFF2-40B4-BE49-F238E27FC236}">
                    <a16:creationId xmlns:a16="http://schemas.microsoft.com/office/drawing/2014/main" id="{41A2AADF-783B-4A7A-83D2-25B9B9FF65F3}"/>
                  </a:ext>
                </a:extLst>
              </p:cNvPr>
              <p:cNvSpPr/>
              <p:nvPr/>
            </p:nvSpPr>
            <p:spPr>
              <a:xfrm>
                <a:off x="1689824" y="4829846"/>
                <a:ext cx="384782" cy="310653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rgbClr val="FF0000"/>
                    </a:solidFill>
                  </a:rPr>
                  <a:t>5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Flowchart: Connector 37">
                <a:extLst>
                  <a:ext uri="{FF2B5EF4-FFF2-40B4-BE49-F238E27FC236}">
                    <a16:creationId xmlns:a16="http://schemas.microsoft.com/office/drawing/2014/main" id="{D7E9C07A-F064-4C70-A07F-04290DC8607C}"/>
                  </a:ext>
                </a:extLst>
              </p:cNvPr>
              <p:cNvSpPr/>
              <p:nvPr/>
            </p:nvSpPr>
            <p:spPr>
              <a:xfrm>
                <a:off x="6209132" y="4787294"/>
                <a:ext cx="390523" cy="368699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rgbClr val="FF0000"/>
                    </a:solidFill>
                  </a:rPr>
                  <a:t>7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FE6509EB-97F0-47E2-A8A1-7A99CAFB3F4A}"/>
                </a:ext>
              </a:extLst>
            </p:cNvPr>
            <p:cNvSpPr/>
            <p:nvPr/>
          </p:nvSpPr>
          <p:spPr>
            <a:xfrm>
              <a:off x="1676400" y="2103044"/>
              <a:ext cx="282760" cy="269441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B4C50368-196D-4886-BC59-B27F57856538}"/>
                </a:ext>
              </a:extLst>
            </p:cNvPr>
            <p:cNvSpPr/>
            <p:nvPr/>
          </p:nvSpPr>
          <p:spPr>
            <a:xfrm>
              <a:off x="1676400" y="2411477"/>
              <a:ext cx="269642" cy="268174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BD0B771D-86B0-4AEA-B3B2-B6FDD2A510DC}"/>
                </a:ext>
              </a:extLst>
            </p:cNvPr>
            <p:cNvSpPr/>
            <p:nvPr/>
          </p:nvSpPr>
          <p:spPr>
            <a:xfrm>
              <a:off x="1681538" y="2699914"/>
              <a:ext cx="259366" cy="258853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rgbClr val="FF0000"/>
                  </a:solidFill>
                </a:rPr>
                <a:t>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5EC52FAA-21E5-46BA-A60A-AFF40C1DBC83}"/>
                </a:ext>
              </a:extLst>
            </p:cNvPr>
            <p:cNvSpPr/>
            <p:nvPr/>
          </p:nvSpPr>
          <p:spPr>
            <a:xfrm>
              <a:off x="1676400" y="3012791"/>
              <a:ext cx="262354" cy="248275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>
                  <a:solidFill>
                    <a:srgbClr val="FF0000"/>
                  </a:solidFill>
                </a:rPr>
                <a:t>5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C00A774-5FD3-4B8E-8A41-023D9F4BF275}"/>
                </a:ext>
              </a:extLst>
            </p:cNvPr>
            <p:cNvGrpSpPr/>
            <p:nvPr/>
          </p:nvGrpSpPr>
          <p:grpSpPr>
            <a:xfrm>
              <a:off x="1676400" y="1791743"/>
              <a:ext cx="288511" cy="2135483"/>
              <a:chOff x="1968868" y="1791743"/>
              <a:chExt cx="288511" cy="2135483"/>
            </a:xfrm>
          </p:grpSpPr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9E8BEF62-4861-4407-9297-14F1B954FDA3}"/>
                  </a:ext>
                </a:extLst>
              </p:cNvPr>
              <p:cNvSpPr/>
              <p:nvPr/>
            </p:nvSpPr>
            <p:spPr>
              <a:xfrm>
                <a:off x="1968868" y="1791743"/>
                <a:ext cx="272106" cy="287027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rgbClr val="FF0000"/>
                    </a:solidFill>
                  </a:rPr>
                  <a:t>1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C8E8950A-9C86-401F-A58E-84ED6C0D7FFC}"/>
                  </a:ext>
                </a:extLst>
              </p:cNvPr>
              <p:cNvSpPr/>
              <p:nvPr/>
            </p:nvSpPr>
            <p:spPr>
              <a:xfrm>
                <a:off x="1993670" y="3325722"/>
                <a:ext cx="263709" cy="276248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/>
                  <a:t>6</a:t>
                </a:r>
                <a:endParaRPr lang="en-US" dirty="0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7CDFAF7F-A9ED-473C-89B1-770324315B30}"/>
                  </a:ext>
                </a:extLst>
              </p:cNvPr>
              <p:cNvSpPr/>
              <p:nvPr/>
            </p:nvSpPr>
            <p:spPr>
              <a:xfrm>
                <a:off x="1989323" y="3648332"/>
                <a:ext cx="263709" cy="278894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dirty="0">
                    <a:solidFill>
                      <a:srgbClr val="FF0000"/>
                    </a:solidFill>
                  </a:rPr>
                  <a:t>7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5990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armacy.mahidol.ac.th/api/qrcode/temp/test450a6e5130c6970a1f09968252d18686.png">
            <a:extLst>
              <a:ext uri="{FF2B5EF4-FFF2-40B4-BE49-F238E27FC236}">
                <a16:creationId xmlns:a16="http://schemas.microsoft.com/office/drawing/2014/main" id="{9C955BE8-4269-47BA-B7CD-971ED77D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43200"/>
            <a:ext cx="20002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8E8F2C-D3AF-4608-968E-050C0F5AD94C}"/>
              </a:ext>
            </a:extLst>
          </p:cNvPr>
          <p:cNvSpPr txBox="1"/>
          <p:nvPr/>
        </p:nvSpPr>
        <p:spPr>
          <a:xfrm>
            <a:off x="1027599" y="838200"/>
            <a:ext cx="7088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ข้อมูลเกี่ยวกับการประเมินผลการปฏิบัติงาน (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6EC94D-F2A1-4D9D-9ED7-9AE3C519D5D2}"/>
              </a:ext>
            </a:extLst>
          </p:cNvPr>
          <p:cNvSpPr/>
          <p:nvPr/>
        </p:nvSpPr>
        <p:spPr>
          <a:xfrm>
            <a:off x="685800" y="1752600"/>
            <a:ext cx="81766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https://pharmacy.mahidol.ac.th/docs/view/OTM3OA==/3</a:t>
            </a:r>
            <a:endParaRPr lang="th-TH" sz="3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5243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0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Q&amp;A</a:t>
            </a:r>
            <a:endParaRPr lang="th-TH" sz="20000" b="1" dirty="0">
              <a:solidFill>
                <a:schemeClr val="tx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4819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3235C6-E58F-4460-A07C-5558200BD955}"/>
              </a:ext>
            </a:extLst>
          </p:cNvPr>
          <p:cNvSpPr/>
          <p:nvPr/>
        </p:nvSpPr>
        <p:spPr>
          <a:xfrm>
            <a:off x="419100" y="1507153"/>
            <a:ext cx="8305800" cy="48936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การประชุม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การที่มีหนังสือเชิญโดยระบุในหัวข้อว่า เชิญประชุม ที่เป็นการประชุมในภาระงานที่ปฏิบัติ ที่เราจำเป็นจะต้องเข้าร่วมประชุมตามหนังสือที่เชิญมาหรือเป็นผู้แทนคณะฯ ในฐานะที่ปฏิบัติงานตามภาระงานในเรื่องที่เชิญมา  </a:t>
            </a:r>
          </a:p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การอบรมพัฒนาตนเอง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คือ การเข้าร่วมอบรมเพื่อพัฒนาความรู้ ความเข้าใจ ทักษะและเปลี่ยนเจตคติของบุคลากร พัฒนาตนเองตามมาตรฐานกำหนดตำแหน่ง ภายในหรือภายนอกโดยได้รับอนุมัติจากคณะฯ และสามารถนำประสบการณ์ทั้งหมดที่ได้รับจากการฝึกอบรมไปใช้แก้ปัญหาของงานที่ทำอยู่ให้บรรลุความสำเร็จตามความต้องการขององค์การ </a:t>
            </a:r>
          </a:p>
          <a:p>
            <a:endParaRPr lang="th-TH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การเข้าร่วมกิจกรรมในภารกิจเพื่อส่วนรวม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การเข้ากิจกรรมที่คณะฯ หรือมหาวิทยาลัยจัดขึ้น เช่น พิธีวางพวงมาลา พิธีใส่บาตรทำบุญ  งานสังสรรค์ขึ้นปีใหม่ งานสงกรานต์ งานเกษียณ งานกีฬาสานสัมพันธ์ งานวันสำคัญต่าง ๆ ที่จัดขึ้น รวมทั้งงานเชิญเข้าร่วมฟังการชี้แจงต่าง ๆ  กิจกรรมนักสร้างสุข กิจกรรม 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KM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เป็นต้น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EB4E2-C287-434F-9871-200D55436E70}"/>
              </a:ext>
            </a:extLst>
          </p:cNvPr>
          <p:cNvSpPr/>
          <p:nvPr/>
        </p:nvSpPr>
        <p:spPr>
          <a:xfrm>
            <a:off x="571500" y="929014"/>
            <a:ext cx="80010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นิยามประชุม อบรมพัฒนาตนเอง การเข้าร่วมกิจกรรม ในการนำมาคิดภารกิจในการประเมิน </a:t>
            </a:r>
            <a:r>
              <a:rPr lang="en-US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PA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88BC5-E283-4ED3-8672-993A067C99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7150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3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3552" y="6700785"/>
            <a:ext cx="2133600" cy="365125"/>
          </a:xfrm>
        </p:spPr>
        <p:txBody>
          <a:bodyPr/>
          <a:lstStyle/>
          <a:p>
            <a:fld id="{90A8B032-A396-4D29-B6BA-56142CDD2FAB}" type="slidenum">
              <a:rPr lang="th-TH" smtClean="0"/>
              <a:t>3</a:t>
            </a:fld>
            <a:endParaRPr lang="th-T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0D474F-9F7D-49E2-A031-3748893AF82D}"/>
              </a:ext>
            </a:extLst>
          </p:cNvPr>
          <p:cNvSpPr txBox="1"/>
          <p:nvPr/>
        </p:nvSpPr>
        <p:spPr>
          <a:xfrm>
            <a:off x="3090233" y="674400"/>
            <a:ext cx="3420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</a:t>
            </a:r>
            <a:endParaRPr lang="en-US" sz="5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80598-F36A-4D51-A717-F8D9864EAFDC}"/>
              </a:ext>
            </a:extLst>
          </p:cNvPr>
          <p:cNvSpPr txBox="1"/>
          <p:nvPr/>
        </p:nvSpPr>
        <p:spPr>
          <a:xfrm>
            <a:off x="381000" y="1536174"/>
            <a:ext cx="8226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4000" dirty="0">
                <a:latin typeface="TH SarabunPSK" panose="020B0500040200020003" pitchFamily="34" charset="-34"/>
                <a:cs typeface="TH SarabunPSK" pitchFamily="34" charset="-34"/>
              </a:rPr>
              <a:t>พัฒนาบุคลากรให้ปฏิบัติงานอย่างมีประสิทธิภาพและเกิดประสิทธิผล</a:t>
            </a:r>
          </a:p>
          <a:p>
            <a:pPr marL="514350" indent="-514350">
              <a:buAutoNum type="arabicPeriod"/>
            </a:pPr>
            <a:r>
              <a:rPr lang="th-TH" sz="4000" dirty="0">
                <a:latin typeface="TH SarabunPSK" panose="020B0500040200020003" pitchFamily="34" charset="-34"/>
                <a:cs typeface="TH SarabunPSK" pitchFamily="34" charset="-34"/>
              </a:rPr>
              <a:t>นำไปใช้ในการบริหารงานบุคคล เช่น การเลื่อนเงินเดือน การให้เงินรางวัล การให้ค่าตอบแทน</a:t>
            </a:r>
            <a:r>
              <a:rPr lang="th-TH" sz="4000" dirty="0" err="1">
                <a:latin typeface="TH SarabunPSK" panose="020B0500040200020003" pitchFamily="34" charset="-34"/>
                <a:cs typeface="TH SarabunPSK" pitchFamily="34" charset="-34"/>
              </a:rPr>
              <a:t>ต่างๆ</a:t>
            </a:r>
            <a:r>
              <a:rPr lang="th-TH" sz="4000" dirty="0">
                <a:latin typeface="TH SarabunPSK" panose="020B0500040200020003" pitchFamily="34" charset="-34"/>
                <a:cs typeface="TH SarabunPSK" pitchFamily="34" charset="-34"/>
              </a:rPr>
              <a:t> การจ้างต่อ การเปลี่ยนประเภทการจ้าง</a:t>
            </a:r>
          </a:p>
          <a:p>
            <a:pPr algn="thaiDist"/>
            <a:endParaRPr lang="en-US" sz="4000" b="1" dirty="0">
              <a:solidFill>
                <a:schemeClr val="tx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94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B46EC-CF3C-406E-BCB7-5320A500A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52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op.mahidol.ac.th/hr/wp-content/uploads/2022/06/pa-02.jpg">
            <a:extLst>
              <a:ext uri="{FF2B5EF4-FFF2-40B4-BE49-F238E27FC236}">
                <a16:creationId xmlns:a16="http://schemas.microsoft.com/office/drawing/2014/main" id="{90550CC8-0168-415C-B729-52E6E0014E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6"/>
          <a:stretch/>
        </p:blipFill>
        <p:spPr bwMode="auto">
          <a:xfrm>
            <a:off x="0" y="888642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69D488-3FD5-4A80-983B-C028627D1871}"/>
              </a:ext>
            </a:extLst>
          </p:cNvPr>
          <p:cNvSpPr txBox="1"/>
          <p:nvPr/>
        </p:nvSpPr>
        <p:spPr>
          <a:xfrm>
            <a:off x="381000" y="6059269"/>
            <a:ext cx="69342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ผู้ปฏิบัติงานในมหาวิทยาลัยผู้ใดปฏิบัติงานไม่ครบระยะเวลาการประเมิน ให้จัดทำข้อตกลงการปฏิบัติงานตามระยะเวลาที่ผู้นั้นปฏิบัติงาน เว้นแต่มีระยะเวลาปฏิบัติงานน้อยกว่า 3 เดือน ไม่ต้องจัดทำฯ</a:t>
            </a:r>
          </a:p>
        </p:txBody>
      </p:sp>
    </p:spTree>
    <p:extLst>
      <p:ext uri="{BB962C8B-B14F-4D97-AF65-F5344CB8AC3E}">
        <p14:creationId xmlns:p14="http://schemas.microsoft.com/office/powerpoint/2010/main" val="262615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op.mahidol.ac.th/hr/wp-content/uploads/2022/06/pa-01.jpg">
            <a:extLst>
              <a:ext uri="{FF2B5EF4-FFF2-40B4-BE49-F238E27FC236}">
                <a16:creationId xmlns:a16="http://schemas.microsoft.com/office/drawing/2014/main" id="{001E83CB-F96E-4F89-8942-0A61FA130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-29497" y="114300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2E2536-993B-4780-B2BB-F01F46C02F1B}"/>
              </a:ext>
            </a:extLst>
          </p:cNvPr>
          <p:cNvSpPr txBox="1"/>
          <p:nvPr/>
        </p:nvSpPr>
        <p:spPr>
          <a:xfrm>
            <a:off x="381000" y="6019800"/>
            <a:ext cx="69342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9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ผู้ปฏิบัติงานในมหาวิทยาลัยผู้ใดปฏิบัติงานไม่ครบระยะเวลาการประเมิน ให้จัดทำข้อตกลงการปฏิบัติงานตามระยะเวลาที่ผู้นั้นปฏิบัติงาน เว้นแต่มีระยะเวลาปฏิบัติงานน้อยกว่า 3 เดือน ไม่ต้องจัดทำฯ</a:t>
            </a:r>
          </a:p>
        </p:txBody>
      </p:sp>
    </p:spTree>
    <p:extLst>
      <p:ext uri="{BB962C8B-B14F-4D97-AF65-F5344CB8AC3E}">
        <p14:creationId xmlns:p14="http://schemas.microsoft.com/office/powerpoint/2010/main" val="232355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4509ED-F1EE-40CB-98AF-68A4060AB11B}"/>
              </a:ext>
            </a:extLst>
          </p:cNvPr>
          <p:cNvSpPr txBox="1"/>
          <p:nvPr/>
        </p:nvSpPr>
        <p:spPr>
          <a:xfrm>
            <a:off x="1524000" y="838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ผู้ใดไม่จัดทำข้อตกลงการปฏิบัติงาน โดยไม่มีเหตุอันสมควร</a:t>
            </a:r>
          </a:p>
          <a:p>
            <a:pPr algn="ctr"/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ให้ส่วนงานดำเนินการให้ออกจากงาน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1BF75-3D54-47A5-A8A3-85848CB3D6AE}"/>
              </a:ext>
            </a:extLst>
          </p:cNvPr>
          <p:cNvSpPr txBox="1"/>
          <p:nvPr/>
        </p:nvSpPr>
        <p:spPr>
          <a:xfrm>
            <a:off x="457200" y="1853863"/>
            <a:ext cx="8115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พนักงานมหาวิทยาลัย </a:t>
            </a: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ไม่จัดทำข้อตกลงการปฏิบัติงานรวมกัน 2 ครั้ง ภายในระยะเวลา 3 ปี สั่งให้ออกจากงาน ให้ถือสิ้นสุดสัญญาจ้าง โดยไม่มีสิทธิได้รับเงินชดเชย</a:t>
            </a:r>
          </a:p>
          <a:p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ลูกจ้างเงินรายได้ </a:t>
            </a:r>
          </a:p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ไม่จัดทำข้อตกลงการปฏิบัติงานรวมกัน 4 ครั้ง ภายในระยะเวลา 3 ปี สั่งให้ออกจากงาน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15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3254" y="1456662"/>
            <a:ext cx="4536504" cy="5539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การประเมินผลงาน (</a:t>
            </a:r>
            <a:r>
              <a:rPr lang="en-GB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Performance)</a:t>
            </a:r>
            <a:endPara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255" y="2176742"/>
            <a:ext cx="4536504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การสมรรถนะ (</a:t>
            </a:r>
            <a:r>
              <a:rPr lang="en-GB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Competency)</a:t>
            </a:r>
            <a:endParaRPr lang="th-TH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4200" y="78964"/>
            <a:ext cx="60198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u="sng" dirty="0">
                <a:solidFill>
                  <a:schemeClr val="tx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องค์ประกอบของการประเมินฯ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843931" y="2702396"/>
            <a:ext cx="1" cy="2661962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811507" y="2985660"/>
            <a:ext cx="4788531" cy="680475"/>
            <a:chOff x="3131841" y="3284984"/>
            <a:chExt cx="4788531" cy="680475"/>
          </a:xfrm>
        </p:grpSpPr>
        <p:sp>
          <p:nvSpPr>
            <p:cNvPr id="8" name="Rectangle 7"/>
            <p:cNvSpPr/>
            <p:nvPr/>
          </p:nvSpPr>
          <p:spPr>
            <a:xfrm>
              <a:off x="4103948" y="3284984"/>
              <a:ext cx="3816424" cy="6804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5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2.1 สมรรถนะหลัก </a:t>
              </a:r>
            </a:p>
            <a:p>
              <a:r>
                <a:rPr lang="th-TH" sz="25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GB" sz="25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Core competency)</a:t>
              </a:r>
              <a:endParaRPr lang="th-TH" sz="25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9" name="Straight Connector 8"/>
            <p:cNvCxnSpPr>
              <a:stCxn id="8" idx="1"/>
            </p:cNvCxnSpPr>
            <p:nvPr/>
          </p:nvCxnSpPr>
          <p:spPr>
            <a:xfrm flipH="1" flipV="1">
              <a:off x="3131841" y="3625221"/>
              <a:ext cx="972107" cy="1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847510" y="4987370"/>
            <a:ext cx="4788532" cy="680475"/>
            <a:chOff x="3131840" y="4765808"/>
            <a:chExt cx="4788532" cy="680475"/>
          </a:xfrm>
        </p:grpSpPr>
        <p:sp>
          <p:nvSpPr>
            <p:cNvPr id="11" name="Rectangle 10"/>
            <p:cNvSpPr/>
            <p:nvPr/>
          </p:nvSpPr>
          <p:spPr>
            <a:xfrm>
              <a:off x="4103948" y="4765808"/>
              <a:ext cx="3816424" cy="6804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2.3 สมรรถนะทางการบริหาร </a:t>
              </a:r>
              <a:r>
                <a:rPr lang="en-US" sz="2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GB" sz="2500" b="1" i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Managerial Competency</a:t>
              </a:r>
              <a:r>
                <a:rPr lang="en-GB" sz="2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2" name="Straight Connector 11"/>
            <p:cNvCxnSpPr>
              <a:stCxn id="11" idx="1"/>
            </p:cNvCxnSpPr>
            <p:nvPr/>
          </p:nvCxnSpPr>
          <p:spPr>
            <a:xfrm flipH="1" flipV="1">
              <a:off x="3131840" y="5106045"/>
              <a:ext cx="972108" cy="1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857533" y="4033377"/>
            <a:ext cx="4778509" cy="680475"/>
            <a:chOff x="3177867" y="4149080"/>
            <a:chExt cx="4778509" cy="680475"/>
          </a:xfrm>
        </p:grpSpPr>
        <p:sp>
          <p:nvSpPr>
            <p:cNvPr id="14" name="Rectangle 13"/>
            <p:cNvSpPr/>
            <p:nvPr/>
          </p:nvSpPr>
          <p:spPr>
            <a:xfrm>
              <a:off x="4139952" y="4149080"/>
              <a:ext cx="3816424" cy="68047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5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2.2 สมรรถนะเฉพาะตามสายอาชีพ </a:t>
              </a:r>
            </a:p>
            <a:p>
              <a:r>
                <a:rPr lang="th-TH" sz="2500" b="1" i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GB" sz="2500" b="1" i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(Functional Competency)</a:t>
              </a:r>
              <a:endParaRPr lang="th-TH" sz="2500" b="1" i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 flipV="1">
              <a:off x="3177867" y="4489316"/>
              <a:ext cx="972108" cy="1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745258"/>
            <a:ext cx="2133600" cy="365125"/>
          </a:xfrm>
        </p:spPr>
        <p:txBody>
          <a:bodyPr/>
          <a:lstStyle/>
          <a:p>
            <a:fld id="{90A8B032-A396-4D29-B6BA-56142CDD2FAB}" type="slidenum">
              <a:rPr lang="th-TH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fld>
            <a:endParaRPr lang="th-TH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Callout: Line with No Border 16">
            <a:extLst>
              <a:ext uri="{FF2B5EF4-FFF2-40B4-BE49-F238E27FC236}">
                <a16:creationId xmlns:a16="http://schemas.microsoft.com/office/drawing/2014/main" id="{5053F100-2626-4B72-B56E-5C543FCDA24C}"/>
              </a:ext>
            </a:extLst>
          </p:cNvPr>
          <p:cNvSpPr/>
          <p:nvPr/>
        </p:nvSpPr>
        <p:spPr>
          <a:xfrm>
            <a:off x="5986771" y="1809113"/>
            <a:ext cx="2613974" cy="689047"/>
          </a:xfrm>
          <a:prstGeom prst="callout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700993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DC0320-3EE8-4F8D-89C1-E32E8A156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7159" r="13333" b="21838"/>
          <a:stretch/>
        </p:blipFill>
        <p:spPr>
          <a:xfrm>
            <a:off x="323850" y="990600"/>
            <a:ext cx="8496300" cy="56388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FC5F2B-21AC-4755-B610-F1424A695C0E}"/>
              </a:ext>
            </a:extLst>
          </p:cNvPr>
          <p:cNvCxnSpPr>
            <a:cxnSpLocks/>
          </p:cNvCxnSpPr>
          <p:nvPr/>
        </p:nvCxnSpPr>
        <p:spPr>
          <a:xfrm>
            <a:off x="990600" y="2635044"/>
            <a:ext cx="38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9BD1492-9314-435B-931A-89ABB744BDF9}"/>
              </a:ext>
            </a:extLst>
          </p:cNvPr>
          <p:cNvSpPr/>
          <p:nvPr/>
        </p:nvSpPr>
        <p:spPr>
          <a:xfrm>
            <a:off x="990600" y="2133600"/>
            <a:ext cx="381000" cy="3047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D70CB-01B7-4306-84DF-220EC8B70617}"/>
              </a:ext>
            </a:extLst>
          </p:cNvPr>
          <p:cNvSpPr txBox="1"/>
          <p:nvPr/>
        </p:nvSpPr>
        <p:spPr>
          <a:xfrm>
            <a:off x="4800600" y="228600"/>
            <a:ext cx="3934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Username Password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ในการประเมินสมรรถนะ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1934526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1893</Words>
  <Application>Microsoft Office PowerPoint</Application>
  <PresentationFormat>On-screen Show (4:3)</PresentationFormat>
  <Paragraphs>327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TH SarabunPSK</vt:lpstr>
      <vt:lpstr>Times New Roman</vt:lpstr>
      <vt:lpstr>Cordia New</vt:lpstr>
      <vt:lpstr>TH Sarabun New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vilai-pc</dc:creator>
  <cp:lastModifiedBy>Dell-Office</cp:lastModifiedBy>
  <cp:revision>580</cp:revision>
  <cp:lastPrinted>2018-07-04T03:33:46Z</cp:lastPrinted>
  <dcterms:created xsi:type="dcterms:W3CDTF">2017-01-10T05:39:49Z</dcterms:created>
  <dcterms:modified xsi:type="dcterms:W3CDTF">2022-12-19T02:58:48Z</dcterms:modified>
</cp:coreProperties>
</file>