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5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0D59B-9A43-4496-ACFF-FD70DAA2A7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1CEFBD-11CC-4B8F-AA8D-60C0C35A13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0144CA-947E-4B68-9F92-434A616AD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57DEB-DC88-49D2-92DD-8E921A2C1FCB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238045-3C43-46E8-81E6-25FBDC105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F82D3E-D595-43A6-8F6E-04AA44DFB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97BE8-C9D7-45DB-9DAE-082EDC059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784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5B496-2E09-444E-BFD5-1FBE33E29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E06CE0-0E47-4525-B810-635F261032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C85DDE-D969-4493-85B3-364912316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57DEB-DC88-49D2-92DD-8E921A2C1FCB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C0A635-C984-4461-94F5-F342BEDB7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0871D3-1966-40B9-B786-459012103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97BE8-C9D7-45DB-9DAE-082EDC059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847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C49ADB-5D0E-46C9-8E73-5CD9FA1D65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769B81-C1FE-4FE8-B94B-0248871DC3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92875A-A835-465D-9E33-75E4A2FDA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57DEB-DC88-49D2-92DD-8E921A2C1FCB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570D18-D495-4628-8649-E28652ED8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E027BF-BE8B-4EBA-A7D9-D406D61C2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97BE8-C9D7-45DB-9DAE-082EDC059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447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551B50-88F4-4C8C-BD78-1B0B597A9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A776DA-D299-4410-8750-F3DE75A02D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B8CBE3-690D-4377-A302-06D3AEE16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57DEB-DC88-49D2-92DD-8E921A2C1FCB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0C0A80-DB39-4273-A2BD-9EAD6418B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390730-2671-4AA6-8D34-BC676A9C8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97BE8-C9D7-45DB-9DAE-082EDC059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23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8DAB4B-D1F2-427E-A8F3-2A4A2942B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86746C-CC5B-4984-B4B9-D2D7412491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5070F7-5EE5-4A34-937C-1C81A0E2F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57DEB-DC88-49D2-92DD-8E921A2C1FCB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1841E2-F198-4733-BF1C-4F865F4D3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FB6B96-137F-4F1C-B682-B9CA17465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97BE8-C9D7-45DB-9DAE-082EDC059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431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F1759-48EB-4ACF-AA0E-03B10BAB7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5D80AD-6FA9-4E01-83FD-1C3D7AB3F3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87BEC1-B4B9-4D28-9F65-C6075805A8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FF624C-3FDB-4379-A8F1-5047100CF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57DEB-DC88-49D2-92DD-8E921A2C1FCB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8E562A-B5A3-491C-8F22-3153781B0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13545A-F431-4A5E-8134-AF70B25B7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97BE8-C9D7-45DB-9DAE-082EDC059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99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427D1-0432-42F4-BAC9-76995F37A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06D781-7D10-44CA-8CD1-9278714F8F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5E1770-16E9-4DF2-A04A-8A4BC791F1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2A0359-1AEA-42EE-B183-43A4BE61D8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5DFF56-0DC6-4260-B52B-61CC5D9139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13173C-E3DB-45CD-BC56-1BCBF3F79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57DEB-DC88-49D2-92DD-8E921A2C1FCB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98C832-FA67-4E99-9803-34868226C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BB3EBC-3D49-4AA0-BAFF-8BEFA2089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97BE8-C9D7-45DB-9DAE-082EDC059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855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50C93-9CCA-4E15-8508-61E0A0BAA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1E4CBF-4C4E-4DDE-8BD9-ADF1EB907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57DEB-DC88-49D2-92DD-8E921A2C1FCB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81DF6-B6D1-460D-A2EB-7C04BA9F8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C10BD8-5D34-4CAD-8738-BA07362ED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97BE8-C9D7-45DB-9DAE-082EDC059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793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C3C8A6-8682-4E7E-A89E-67AD5DBCE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57DEB-DC88-49D2-92DD-8E921A2C1FCB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7D0175-47EE-479E-8DEA-67C5897FE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5E2E5E-6B2E-4A7A-8BD7-A36919136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97BE8-C9D7-45DB-9DAE-082EDC059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786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95231-1ABC-4310-83E6-70D61C506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618109-FAE4-4C6B-B79F-C650AA650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410540-8F2D-4AAB-9DE7-61978CFE85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2544D8-962E-40BC-A351-0BFFB46B9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57DEB-DC88-49D2-92DD-8E921A2C1FCB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B01313-A678-432B-8473-F022CE08C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29B39D-4D57-49FE-A115-F3BB195F6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97BE8-C9D7-45DB-9DAE-082EDC059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892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50E5F3-2AFF-4A2D-AB06-EAACFFF62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470920-1AD6-43DA-A3D0-6A4F7181C3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16F520-33EF-4451-9698-E1CCE9527B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163DE2-10F4-4B17-BDB3-868FFDE18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57DEB-DC88-49D2-92DD-8E921A2C1FCB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E26751-69DE-4A19-BD27-57E57A1E8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56F20A-8044-4A94-B95E-31185CFB9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97BE8-C9D7-45DB-9DAE-082EDC059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375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8EDDAD-C2EA-489A-AE12-898F716E7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00156E-CC8B-43E0-B5F5-FD30B3839C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CCAFDE-8C33-4F5E-A975-E605381E0A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57DEB-DC88-49D2-92DD-8E921A2C1FCB}" type="datetimeFigureOut">
              <a:rPr lang="en-US" smtClean="0"/>
              <a:t>2/4/2026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EC1F0A-E262-41E1-A56A-CCAFAFB9C5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384E4B-CAC7-4A55-809C-DA4341E43D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A97BE8-C9D7-45DB-9DAE-082EDC059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413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>
            <a:extLst>
              <a:ext uri="{FF2B5EF4-FFF2-40B4-BE49-F238E27FC236}">
                <a16:creationId xmlns:a16="http://schemas.microsoft.com/office/drawing/2014/main" id="{600340E4-F90A-403B-8D83-887B72C97D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650455" y="-22013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0AC57BD-3899-4A8C-93AC-87140B6840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444" y="245580"/>
            <a:ext cx="984390" cy="984390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5EA4BB8-7D59-4013-8AE1-502176AF85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14" t="18657" r="19933" b="13852"/>
          <a:stretch>
            <a:fillRect/>
          </a:stretch>
        </p:blipFill>
        <p:spPr bwMode="auto">
          <a:xfrm>
            <a:off x="1267697" y="278665"/>
            <a:ext cx="842522" cy="984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DA8E1AD-322D-44EB-89B9-52AF245578B9}"/>
              </a:ext>
            </a:extLst>
          </p:cNvPr>
          <p:cNvSpPr txBox="1"/>
          <p:nvPr/>
        </p:nvSpPr>
        <p:spPr>
          <a:xfrm>
            <a:off x="3877985" y="3796812"/>
            <a:ext cx="6453350" cy="2215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763" marR="0" lvl="1" indent="-4763" algn="l" defTabSz="914400" rtl="0" eaLnBrk="1" fontAlgn="auto" latinLnBrk="0" hangingPunct="1">
              <a:spcBef>
                <a:spcPct val="0"/>
              </a:spcBef>
              <a:buClrTx/>
              <a:buSzTx/>
              <a:tabLst/>
              <a:defRPr/>
            </a:pPr>
            <a:r>
              <a:rPr lang="th-TH" sz="2800" dirty="0">
                <a:solidFill>
                  <a:prstClr val="black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หัวหน้าโครงการ</a:t>
            </a:r>
            <a:endParaRPr kumimoji="0" lang="th-TH" sz="28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 New" panose="020B0500040200020003" pitchFamily="34" charset="-34"/>
              <a:ea typeface="+mn-ea"/>
              <a:cs typeface="TH Sarabun New" panose="020B0500040200020003" pitchFamily="34" charset="-34"/>
            </a:endParaRPr>
          </a:p>
          <a:p>
            <a:pPr marL="4763" marR="0" lvl="1" indent="-4763" algn="l" defTabSz="914400" rtl="0" eaLnBrk="1" fontAlgn="auto" latinLnBrk="0" hangingPunct="1">
              <a:spcBef>
                <a:spcPct val="0"/>
              </a:spcBef>
              <a:buClrTx/>
              <a:buSzTx/>
              <a:tabLst/>
              <a:defRPr/>
            </a:pPr>
            <a:r>
              <a:rPr kumimoji="0" lang="th-TH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สังกัด</a:t>
            </a:r>
          </a:p>
          <a:p>
            <a:pPr marL="4763" marR="0" lvl="1" indent="-4763" algn="l" defTabSz="914400" rtl="0" eaLnBrk="1" fontAlgn="auto" latinLnBrk="0" hangingPunct="1">
              <a:spcBef>
                <a:spcPct val="0"/>
              </a:spcBef>
              <a:buClrTx/>
              <a:buSzTx/>
              <a:tabLst/>
              <a:defRPr/>
            </a:pPr>
            <a:endParaRPr kumimoji="0" lang="th-TH" sz="28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 New" panose="020B0500040200020003" pitchFamily="34" charset="-34"/>
              <a:ea typeface="+mn-ea"/>
              <a:cs typeface="TH Sarabun New" panose="020B0500040200020003" pitchFamily="34" charset="-34"/>
            </a:endParaRPr>
          </a:p>
          <a:p>
            <a:pPr marL="4763" marR="0" lvl="1" indent="-4763" algn="l" defTabSz="914400" rtl="0" eaLnBrk="1" fontAlgn="auto" latinLnBrk="0" hangingPunct="1">
              <a:spcBef>
                <a:spcPct val="0"/>
              </a:spcBef>
              <a:buClrTx/>
              <a:buSzTx/>
              <a:tabLst/>
              <a:defRPr/>
            </a:pPr>
            <a:r>
              <a:rPr lang="th-TH" dirty="0">
                <a:solidFill>
                  <a:prstClr val="black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โครงการวิจัยได้รับการสนับสนุนงบประมาณจากมหาวิทยาลัยมหิดล</a:t>
            </a:r>
          </a:p>
          <a:p>
            <a:pPr marL="4763" marR="0" lvl="1" indent="-4763" algn="l" defTabSz="914400" rtl="0" eaLnBrk="1" fontAlgn="auto" latinLnBrk="0" hangingPunct="1">
              <a:spcBef>
                <a:spcPct val="0"/>
              </a:spcBef>
              <a:buClrTx/>
              <a:buSzTx/>
              <a:tabLst/>
              <a:defRPr/>
            </a:pPr>
            <a:r>
              <a:rPr lang="th-TH" dirty="0">
                <a:solidFill>
                  <a:prstClr val="black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 (งบประมาณเพื่อสนับสนุนงานมูลฐาน ปีงบประมาณ พ.ศ. ........</a:t>
            </a:r>
          </a:p>
          <a:p>
            <a:pPr marL="4763" marR="0" lvl="1" indent="-4763" algn="l" defTabSz="914400" rtl="0" eaLnBrk="1" fontAlgn="auto" latinLnBrk="0" hangingPunct="1">
              <a:spcBef>
                <a:spcPct val="0"/>
              </a:spcBef>
              <a:buClrTx/>
              <a:buSzTx/>
              <a:tabLst/>
              <a:defRPr/>
            </a:pPr>
            <a:r>
              <a:rPr lang="th-TH" dirty="0">
                <a:solidFill>
                  <a:prstClr val="black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จากกองทุนส่งเสริมวิทยาศาสตร์ วิจัยและนวัตกรรม (กองทุนส่งเสริม ววน.)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15C1F66-C9FA-4144-B310-0B87A05A11A5}"/>
              </a:ext>
            </a:extLst>
          </p:cNvPr>
          <p:cNvSpPr txBox="1"/>
          <p:nvPr/>
        </p:nvSpPr>
        <p:spPr>
          <a:xfrm>
            <a:off x="3877985" y="1928319"/>
            <a:ext cx="7052443" cy="174621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4763" marR="0" lvl="1" indent="-4763" algn="l" defTabSz="914400" rtl="0" eaLnBrk="1" fontAlgn="auto" latinLnBrk="0" hangingPunct="1"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0" lang="en-US" sz="4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ชื่อโครงการ ____________________</a:t>
            </a:r>
            <a:br>
              <a:rPr kumimoji="0" lang="en-US" sz="4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</a:br>
            <a:r>
              <a:rPr kumimoji="0" lang="en-US" sz="4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_____________________________ </a:t>
            </a:r>
            <a:endParaRPr kumimoji="0" lang="th-TH" sz="48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 New" panose="020B0500040200020003" pitchFamily="34" charset="-34"/>
              <a:ea typeface="+mn-ea"/>
              <a:cs typeface="TH Sarabun New" panose="020B0500040200020003" pitchFamily="34" charset="-34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CAFA238-D624-479D-B95D-7D7B3510523B}"/>
              </a:ext>
            </a:extLst>
          </p:cNvPr>
          <p:cNvSpPr txBox="1"/>
          <p:nvPr/>
        </p:nvSpPr>
        <p:spPr>
          <a:xfrm>
            <a:off x="3877985" y="729494"/>
            <a:ext cx="6663559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รายงานความก้าวหน้า</a:t>
            </a:r>
            <a:r>
              <a:rPr kumimoji="0" lang="th-TH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รอบ 6 เดือน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th-TH" sz="4000" b="1" dirty="0">
                <a:solidFill>
                  <a:prstClr val="black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(1 ตุลาคม 2568 ถึง 31 มีนาคม 2569)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 New" panose="020B0500040200020003" pitchFamily="34" charset="-34"/>
              <a:ea typeface="+mn-ea"/>
              <a:cs typeface="TH Sarabun New" panose="020B0500040200020003" pitchFamily="34" charset="-34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FE7F8E2-AD75-407D-9543-64D61D205C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30667" y1="20444" x2="30667" y2="20444"/>
                        <a14:foregroundMark x1="31111" y1="20444" x2="30667" y2="22222"/>
                        <a14:foregroundMark x1="34667" y1="25778" x2="34667" y2="28889"/>
                        <a14:foregroundMark x1="36889" y1="22667" x2="37333" y2="22667"/>
                        <a14:foregroundMark x1="38222" y1="29778" x2="37778" y2="32444"/>
                        <a14:foregroundMark x1="32000" y1="28000" x2="32000" y2="30222"/>
                        <a14:foregroundMark x1="30222" y1="23111" x2="31556" y2="25333"/>
                        <a14:foregroundMark x1="34667" y1="58222" x2="34667" y2="59556"/>
                        <a14:foregroundMark x1="48444" y1="53333" x2="48889" y2="59556"/>
                        <a14:foregroundMark x1="32889" y1="21778" x2="33778" y2="22667"/>
                        <a14:foregroundMark x1="36889" y1="76000" x2="37333" y2="78222"/>
                        <a14:foregroundMark x1="49333" y1="81778" x2="54667" y2="80889"/>
                        <a14:foregroundMark x1="68000" y1="75111" x2="69333" y2="75111"/>
                        <a14:foregroundMark x1="32444" y1="22667" x2="32889" y2="22667"/>
                        <a14:foregroundMark x1="33333" y1="30222" x2="35111" y2="3111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55421" y="129757"/>
            <a:ext cx="1199474" cy="119947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E4AFE29-05F3-4713-922A-4369DCD596EA}"/>
              </a:ext>
            </a:extLst>
          </p:cNvPr>
          <p:cNvSpPr txBox="1"/>
          <p:nvPr/>
        </p:nvSpPr>
        <p:spPr>
          <a:xfrm>
            <a:off x="8271933" y="238590"/>
            <a:ext cx="3602567" cy="490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th-TH" sz="28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คำรับรองเลขที่ .............................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H Sarabun New" panose="020B0500040200020003" pitchFamily="34" charset="-34"/>
              <a:ea typeface="+mn-ea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1433867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>
            <a:extLst>
              <a:ext uri="{FF2B5EF4-FFF2-40B4-BE49-F238E27FC236}">
                <a16:creationId xmlns:a16="http://schemas.microsoft.com/office/drawing/2014/main" id="{600340E4-F90A-403B-8D83-887B72C97D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650455" y="-22013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0AC57BD-3899-4A8C-93AC-87140B6840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444" y="245580"/>
            <a:ext cx="984390" cy="984390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5EA4BB8-7D59-4013-8AE1-502176AF85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14" t="18657" r="19933" b="13852"/>
          <a:stretch>
            <a:fillRect/>
          </a:stretch>
        </p:blipFill>
        <p:spPr bwMode="auto">
          <a:xfrm>
            <a:off x="1267697" y="278665"/>
            <a:ext cx="842522" cy="984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BCAFA238-D624-479D-B95D-7D7B3510523B}"/>
              </a:ext>
            </a:extLst>
          </p:cNvPr>
          <p:cNvSpPr txBox="1"/>
          <p:nvPr/>
        </p:nvSpPr>
        <p:spPr>
          <a:xfrm>
            <a:off x="3877985" y="729494"/>
            <a:ext cx="6663559" cy="66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สถานะการจัดซื้อครุภัณฑ์ (ถ้ามี)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 New" panose="020B0500040200020003" pitchFamily="34" charset="-34"/>
              <a:ea typeface="+mn-ea"/>
              <a:cs typeface="TH Sarabun New" panose="020B0500040200020003" pitchFamily="34" charset="-34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FE7F8E2-AD75-407D-9543-64D61D205C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30667" y1="20444" x2="30667" y2="20444"/>
                        <a14:foregroundMark x1="31111" y1="20444" x2="30667" y2="22222"/>
                        <a14:foregroundMark x1="34667" y1="25778" x2="34667" y2="28889"/>
                        <a14:foregroundMark x1="36889" y1="22667" x2="37333" y2="22667"/>
                        <a14:foregroundMark x1="38222" y1="29778" x2="37778" y2="32444"/>
                        <a14:foregroundMark x1="32000" y1="28000" x2="32000" y2="30222"/>
                        <a14:foregroundMark x1="30222" y1="23111" x2="31556" y2="25333"/>
                        <a14:foregroundMark x1="34667" y1="58222" x2="34667" y2="59556"/>
                        <a14:foregroundMark x1="48444" y1="53333" x2="48889" y2="59556"/>
                        <a14:foregroundMark x1="32889" y1="21778" x2="33778" y2="22667"/>
                        <a14:foregroundMark x1="36889" y1="76000" x2="37333" y2="78222"/>
                        <a14:foregroundMark x1="49333" y1="81778" x2="54667" y2="80889"/>
                        <a14:foregroundMark x1="68000" y1="75111" x2="69333" y2="75111"/>
                        <a14:foregroundMark x1="32444" y1="22667" x2="32889" y2="22667"/>
                        <a14:foregroundMark x1="33333" y1="30222" x2="35111" y2="3111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55421" y="129757"/>
            <a:ext cx="1199474" cy="1199474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FC38DA0E-A63C-4AB5-A0FF-E02D8D623617}"/>
              </a:ext>
            </a:extLst>
          </p:cNvPr>
          <p:cNvSpPr txBox="1"/>
          <p:nvPr/>
        </p:nvSpPr>
        <p:spPr>
          <a:xfrm>
            <a:off x="2110219" y="2340840"/>
            <a:ext cx="9345181" cy="66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แสดงแผนการจัดซื้อครุภัณฑ์และสถานะการดำเนินการ</a:t>
            </a:r>
            <a:r>
              <a:rPr kumimoji="0" lang="th-TH" sz="40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ทุกรายการ</a:t>
            </a:r>
            <a:endParaRPr kumimoji="0" lang="en-US" sz="4000" b="1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H Sarabun New" panose="020B0500040200020003" pitchFamily="34" charset="-34"/>
              <a:ea typeface="+mn-ea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034352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>
            <a:extLst>
              <a:ext uri="{FF2B5EF4-FFF2-40B4-BE49-F238E27FC236}">
                <a16:creationId xmlns:a16="http://schemas.microsoft.com/office/drawing/2014/main" id="{600340E4-F90A-403B-8D83-887B72C97D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650455" y="-22013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0AC57BD-3899-4A8C-93AC-87140B6840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444" y="245580"/>
            <a:ext cx="984390" cy="984390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5EA4BB8-7D59-4013-8AE1-502176AF85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14" t="18657" r="19933" b="13852"/>
          <a:stretch>
            <a:fillRect/>
          </a:stretch>
        </p:blipFill>
        <p:spPr bwMode="auto">
          <a:xfrm>
            <a:off x="1267697" y="278665"/>
            <a:ext cx="842522" cy="984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BCAFA238-D624-479D-B95D-7D7B3510523B}"/>
              </a:ext>
            </a:extLst>
          </p:cNvPr>
          <p:cNvSpPr txBox="1"/>
          <p:nvPr/>
        </p:nvSpPr>
        <p:spPr>
          <a:xfrm>
            <a:off x="3877985" y="729494"/>
            <a:ext cx="6663559" cy="66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th-TH" sz="4000" b="1" dirty="0">
                <a:effectLst/>
                <a:ea typeface="Times New Roman" panose="02020603050405020304" pitchFamily="18" charset="0"/>
                <a:cs typeface="TH SarabunPSK" panose="020B0500040200020003" pitchFamily="34" charset="-34"/>
              </a:rPr>
              <a:t>หลักการและเหตุผล </a:t>
            </a:r>
            <a:r>
              <a:rPr lang="th-TH" sz="4000" dirty="0">
                <a:effectLst/>
                <a:ea typeface="Times New Roman" panose="02020603050405020304" pitchFamily="18" charset="0"/>
                <a:cs typeface="TH SarabunPSK" panose="020B0500040200020003" pitchFamily="34" charset="-34"/>
              </a:rPr>
              <a:t> 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 New" panose="020B0500040200020003" pitchFamily="34" charset="-34"/>
              <a:ea typeface="+mn-ea"/>
              <a:cs typeface="TH Sarabun New" panose="020B0500040200020003" pitchFamily="34" charset="-34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FE7F8E2-AD75-407D-9543-64D61D205C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30667" y1="20444" x2="30667" y2="20444"/>
                        <a14:foregroundMark x1="31111" y1="20444" x2="30667" y2="22222"/>
                        <a14:foregroundMark x1="34667" y1="25778" x2="34667" y2="28889"/>
                        <a14:foregroundMark x1="36889" y1="22667" x2="37333" y2="22667"/>
                        <a14:foregroundMark x1="38222" y1="29778" x2="37778" y2="32444"/>
                        <a14:foregroundMark x1="32000" y1="28000" x2="32000" y2="30222"/>
                        <a14:foregroundMark x1="30222" y1="23111" x2="31556" y2="25333"/>
                        <a14:foregroundMark x1="34667" y1="58222" x2="34667" y2="59556"/>
                        <a14:foregroundMark x1="48444" y1="53333" x2="48889" y2="59556"/>
                        <a14:foregroundMark x1="32889" y1="21778" x2="33778" y2="22667"/>
                        <a14:foregroundMark x1="36889" y1="76000" x2="37333" y2="78222"/>
                        <a14:foregroundMark x1="49333" y1="81778" x2="54667" y2="80889"/>
                        <a14:foregroundMark x1="68000" y1="75111" x2="69333" y2="75111"/>
                        <a14:foregroundMark x1="32444" y1="22667" x2="32889" y2="22667"/>
                        <a14:foregroundMark x1="33333" y1="30222" x2="35111" y2="3111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55421" y="129757"/>
            <a:ext cx="1199474" cy="119947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A6D4E57-80A6-4EDD-AF8D-03360373480F}"/>
              </a:ext>
            </a:extLst>
          </p:cNvPr>
          <p:cNvSpPr txBox="1"/>
          <p:nvPr/>
        </p:nvSpPr>
        <p:spPr>
          <a:xfrm>
            <a:off x="2110219" y="2340840"/>
            <a:ext cx="9345181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อธิบายพอสังเขป (สามารถเพิ่มจำนวนหน้า 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slide </a:t>
            </a:r>
            <a:r>
              <a:rPr kumimoji="0" lang="th-TH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ได้ตามต้องการ)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ไม่เกิน 1 นาที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H Sarabun New" panose="020B0500040200020003" pitchFamily="34" charset="-34"/>
              <a:ea typeface="+mn-ea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354694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>
            <a:extLst>
              <a:ext uri="{FF2B5EF4-FFF2-40B4-BE49-F238E27FC236}">
                <a16:creationId xmlns:a16="http://schemas.microsoft.com/office/drawing/2014/main" id="{600340E4-F90A-403B-8D83-887B72C97D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650455" y="-22013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0AC57BD-3899-4A8C-93AC-87140B6840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444" y="245580"/>
            <a:ext cx="984390" cy="984390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5EA4BB8-7D59-4013-8AE1-502176AF85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14" t="18657" r="19933" b="13852"/>
          <a:stretch>
            <a:fillRect/>
          </a:stretch>
        </p:blipFill>
        <p:spPr bwMode="auto">
          <a:xfrm>
            <a:off x="1267697" y="278665"/>
            <a:ext cx="842522" cy="984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BCAFA238-D624-479D-B95D-7D7B3510523B}"/>
              </a:ext>
            </a:extLst>
          </p:cNvPr>
          <p:cNvSpPr txBox="1"/>
          <p:nvPr/>
        </p:nvSpPr>
        <p:spPr>
          <a:xfrm>
            <a:off x="3877985" y="729494"/>
            <a:ext cx="6663559" cy="66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th-TH" sz="4000" b="1" dirty="0">
                <a:effectLst/>
                <a:ea typeface="Times New Roman" panose="02020603050405020304" pitchFamily="18" charset="0"/>
                <a:cs typeface="TH SarabunPSK" panose="020B0500040200020003" pitchFamily="34" charset="-34"/>
              </a:rPr>
              <a:t>วัตถุประสงค์ </a:t>
            </a:r>
            <a:r>
              <a:rPr lang="th-TH" sz="4000" b="1" dirty="0">
                <a:effectLst/>
                <a:ea typeface="Cordia New" panose="020B0304020202020204" pitchFamily="34" charset="-34"/>
                <a:cs typeface="TH SarabunPSK" panose="020B0500040200020003" pitchFamily="34" charset="-34"/>
              </a:rPr>
              <a:t>(ระบุเป็นข้อ)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 New" panose="020B0500040200020003" pitchFamily="34" charset="-34"/>
              <a:ea typeface="+mn-ea"/>
              <a:cs typeface="TH Sarabun New" panose="020B0500040200020003" pitchFamily="34" charset="-34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FE7F8E2-AD75-407D-9543-64D61D205C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30667" y1="20444" x2="30667" y2="20444"/>
                        <a14:foregroundMark x1="31111" y1="20444" x2="30667" y2="22222"/>
                        <a14:foregroundMark x1="34667" y1="25778" x2="34667" y2="28889"/>
                        <a14:foregroundMark x1="36889" y1="22667" x2="37333" y2="22667"/>
                        <a14:foregroundMark x1="38222" y1="29778" x2="37778" y2="32444"/>
                        <a14:foregroundMark x1="32000" y1="28000" x2="32000" y2="30222"/>
                        <a14:foregroundMark x1="30222" y1="23111" x2="31556" y2="25333"/>
                        <a14:foregroundMark x1="34667" y1="58222" x2="34667" y2="59556"/>
                        <a14:foregroundMark x1="48444" y1="53333" x2="48889" y2="59556"/>
                        <a14:foregroundMark x1="32889" y1="21778" x2="33778" y2="22667"/>
                        <a14:foregroundMark x1="36889" y1="76000" x2="37333" y2="78222"/>
                        <a14:foregroundMark x1="49333" y1="81778" x2="54667" y2="80889"/>
                        <a14:foregroundMark x1="68000" y1="75111" x2="69333" y2="75111"/>
                        <a14:foregroundMark x1="32444" y1="22667" x2="32889" y2="22667"/>
                        <a14:foregroundMark x1="33333" y1="30222" x2="35111" y2="3111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55421" y="129757"/>
            <a:ext cx="1199474" cy="119947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E3773DF-7EE1-49E7-AED2-BB6B99CBCE14}"/>
              </a:ext>
            </a:extLst>
          </p:cNvPr>
          <p:cNvSpPr txBox="1"/>
          <p:nvPr/>
        </p:nvSpPr>
        <p:spPr>
          <a:xfrm>
            <a:off x="3048000" y="2746722"/>
            <a:ext cx="6096000" cy="6047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ไม่เกิน 1 นาที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H Sarabun New" panose="020B0500040200020003" pitchFamily="34" charset="-34"/>
              <a:ea typeface="+mn-ea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878025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>
            <a:extLst>
              <a:ext uri="{FF2B5EF4-FFF2-40B4-BE49-F238E27FC236}">
                <a16:creationId xmlns:a16="http://schemas.microsoft.com/office/drawing/2014/main" id="{600340E4-F90A-403B-8D83-887B72C97D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650455" y="-22013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0AC57BD-3899-4A8C-93AC-87140B6840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444" y="245580"/>
            <a:ext cx="984390" cy="984390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5EA4BB8-7D59-4013-8AE1-502176AF85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14" t="18657" r="19933" b="13852"/>
          <a:stretch>
            <a:fillRect/>
          </a:stretch>
        </p:blipFill>
        <p:spPr bwMode="auto">
          <a:xfrm>
            <a:off x="1267697" y="278665"/>
            <a:ext cx="842522" cy="984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BCAFA238-D624-479D-B95D-7D7B3510523B}"/>
              </a:ext>
            </a:extLst>
          </p:cNvPr>
          <p:cNvSpPr txBox="1"/>
          <p:nvPr/>
        </p:nvSpPr>
        <p:spPr>
          <a:xfrm>
            <a:off x="3877985" y="729494"/>
            <a:ext cx="666355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thaiDist"/>
            <a:r>
              <a:rPr lang="th-TH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H SarabunPSK" panose="020B0500040200020003" pitchFamily="34" charset="-34"/>
              </a:rPr>
              <a:t>ตารางเปรียบเทียบแผน-ผลการดำเนินงานวิจัย</a:t>
            </a:r>
            <a:endParaRPr lang="en-US" sz="4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ngsana New" panose="02020603050405020304" pitchFamily="18" charset="-34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FE7F8E2-AD75-407D-9543-64D61D205C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30667" y1="20444" x2="30667" y2="20444"/>
                        <a14:foregroundMark x1="31111" y1="20444" x2="30667" y2="22222"/>
                        <a14:foregroundMark x1="34667" y1="25778" x2="34667" y2="28889"/>
                        <a14:foregroundMark x1="36889" y1="22667" x2="37333" y2="22667"/>
                        <a14:foregroundMark x1="38222" y1="29778" x2="37778" y2="32444"/>
                        <a14:foregroundMark x1="32000" y1="28000" x2="32000" y2="30222"/>
                        <a14:foregroundMark x1="30222" y1="23111" x2="31556" y2="25333"/>
                        <a14:foregroundMark x1="34667" y1="58222" x2="34667" y2="59556"/>
                        <a14:foregroundMark x1="48444" y1="53333" x2="48889" y2="59556"/>
                        <a14:foregroundMark x1="32889" y1="21778" x2="33778" y2="22667"/>
                        <a14:foregroundMark x1="36889" y1="76000" x2="37333" y2="78222"/>
                        <a14:foregroundMark x1="49333" y1="81778" x2="54667" y2="80889"/>
                        <a14:foregroundMark x1="68000" y1="75111" x2="69333" y2="75111"/>
                        <a14:foregroundMark x1="32444" y1="22667" x2="32889" y2="22667"/>
                        <a14:foregroundMark x1="33333" y1="30222" x2="35111" y2="3111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55421" y="129757"/>
            <a:ext cx="1199474" cy="1199474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EA5A8AE-1253-4FDD-988A-AF6E551A01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6178763"/>
              </p:ext>
            </p:extLst>
          </p:nvPr>
        </p:nvGraphicFramePr>
        <p:xfrm>
          <a:off x="852804" y="1700842"/>
          <a:ext cx="10602599" cy="295579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85129">
                  <a:extLst>
                    <a:ext uri="{9D8B030D-6E8A-4147-A177-3AD203B41FA5}">
                      <a16:colId xmlns:a16="http://schemas.microsoft.com/office/drawing/2014/main" val="727106967"/>
                    </a:ext>
                  </a:extLst>
                </a:gridCol>
                <a:gridCol w="584251">
                  <a:extLst>
                    <a:ext uri="{9D8B030D-6E8A-4147-A177-3AD203B41FA5}">
                      <a16:colId xmlns:a16="http://schemas.microsoft.com/office/drawing/2014/main" val="3174436232"/>
                    </a:ext>
                  </a:extLst>
                </a:gridCol>
                <a:gridCol w="584251">
                  <a:extLst>
                    <a:ext uri="{9D8B030D-6E8A-4147-A177-3AD203B41FA5}">
                      <a16:colId xmlns:a16="http://schemas.microsoft.com/office/drawing/2014/main" val="2114968098"/>
                    </a:ext>
                  </a:extLst>
                </a:gridCol>
                <a:gridCol w="584251">
                  <a:extLst>
                    <a:ext uri="{9D8B030D-6E8A-4147-A177-3AD203B41FA5}">
                      <a16:colId xmlns:a16="http://schemas.microsoft.com/office/drawing/2014/main" val="2166530120"/>
                    </a:ext>
                  </a:extLst>
                </a:gridCol>
                <a:gridCol w="584251">
                  <a:extLst>
                    <a:ext uri="{9D8B030D-6E8A-4147-A177-3AD203B41FA5}">
                      <a16:colId xmlns:a16="http://schemas.microsoft.com/office/drawing/2014/main" val="1761844872"/>
                    </a:ext>
                  </a:extLst>
                </a:gridCol>
                <a:gridCol w="584251">
                  <a:extLst>
                    <a:ext uri="{9D8B030D-6E8A-4147-A177-3AD203B41FA5}">
                      <a16:colId xmlns:a16="http://schemas.microsoft.com/office/drawing/2014/main" val="2109030124"/>
                    </a:ext>
                  </a:extLst>
                </a:gridCol>
                <a:gridCol w="584251">
                  <a:extLst>
                    <a:ext uri="{9D8B030D-6E8A-4147-A177-3AD203B41FA5}">
                      <a16:colId xmlns:a16="http://schemas.microsoft.com/office/drawing/2014/main" val="2286387112"/>
                    </a:ext>
                  </a:extLst>
                </a:gridCol>
                <a:gridCol w="584251">
                  <a:extLst>
                    <a:ext uri="{9D8B030D-6E8A-4147-A177-3AD203B41FA5}">
                      <a16:colId xmlns:a16="http://schemas.microsoft.com/office/drawing/2014/main" val="2877980194"/>
                    </a:ext>
                  </a:extLst>
                </a:gridCol>
                <a:gridCol w="584251">
                  <a:extLst>
                    <a:ext uri="{9D8B030D-6E8A-4147-A177-3AD203B41FA5}">
                      <a16:colId xmlns:a16="http://schemas.microsoft.com/office/drawing/2014/main" val="3939434802"/>
                    </a:ext>
                  </a:extLst>
                </a:gridCol>
                <a:gridCol w="584251">
                  <a:extLst>
                    <a:ext uri="{9D8B030D-6E8A-4147-A177-3AD203B41FA5}">
                      <a16:colId xmlns:a16="http://schemas.microsoft.com/office/drawing/2014/main" val="3758346853"/>
                    </a:ext>
                  </a:extLst>
                </a:gridCol>
                <a:gridCol w="584251">
                  <a:extLst>
                    <a:ext uri="{9D8B030D-6E8A-4147-A177-3AD203B41FA5}">
                      <a16:colId xmlns:a16="http://schemas.microsoft.com/office/drawing/2014/main" val="2555977795"/>
                    </a:ext>
                  </a:extLst>
                </a:gridCol>
                <a:gridCol w="584251">
                  <a:extLst>
                    <a:ext uri="{9D8B030D-6E8A-4147-A177-3AD203B41FA5}">
                      <a16:colId xmlns:a16="http://schemas.microsoft.com/office/drawing/2014/main" val="2059835738"/>
                    </a:ext>
                  </a:extLst>
                </a:gridCol>
                <a:gridCol w="584251">
                  <a:extLst>
                    <a:ext uri="{9D8B030D-6E8A-4147-A177-3AD203B41FA5}">
                      <a16:colId xmlns:a16="http://schemas.microsoft.com/office/drawing/2014/main" val="3606624314"/>
                    </a:ext>
                  </a:extLst>
                </a:gridCol>
                <a:gridCol w="1506458">
                  <a:extLst>
                    <a:ext uri="{9D8B030D-6E8A-4147-A177-3AD203B41FA5}">
                      <a16:colId xmlns:a16="http://schemas.microsoft.com/office/drawing/2014/main" val="1717717235"/>
                    </a:ext>
                  </a:extLst>
                </a:gridCol>
              </a:tblGrid>
              <a:tr h="369474">
                <a:tc rowSpan="2">
                  <a:txBody>
                    <a:bodyPr/>
                    <a:lstStyle/>
                    <a:p>
                      <a:pPr algn="ctr"/>
                      <a:r>
                        <a:rPr lang="th-TH" sz="16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กิจกรรม</a:t>
                      </a:r>
                      <a:endParaRPr lang="en-US" sz="16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 gridSpan="12">
                  <a:txBody>
                    <a:bodyPr/>
                    <a:lstStyle/>
                    <a:p>
                      <a:pPr algn="ctr"/>
                      <a:r>
                        <a:rPr lang="th-TH" sz="16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เดือน</a:t>
                      </a:r>
                      <a:endParaRPr lang="en-US" sz="16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h-TH" sz="160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ร้อยละความสำเร็จต่</a:t>
                      </a:r>
                      <a:r>
                        <a:rPr lang="th-TH" sz="1600" dirty="0">
                          <a:effectLst/>
                          <a:latin typeface="TH SarabunPSK" panose="020B0500040200020003" pitchFamily="34" charset="-34"/>
                          <a:ea typeface="Times New Roman" panose="02020603050405020304" pitchFamily="18" charset="0"/>
                          <a:cs typeface="TH SarabunPSK" panose="020B0500040200020003" pitchFamily="34" charset="-34"/>
                        </a:rPr>
                        <a:t>อ</a:t>
                      </a:r>
                      <a:r>
                        <a:rPr lang="th-TH" sz="1600" kern="1200" dirty="0">
                          <a:solidFill>
                            <a:schemeClr val="tx1"/>
                          </a:solidFill>
                          <a:effectLst/>
                          <a:latin typeface="TH SarabunPSK" panose="020B0500040200020003" pitchFamily="34" charset="-34"/>
                          <a:ea typeface="+mn-ea"/>
                          <a:cs typeface="TH SarabunPSK" panose="020B0500040200020003" pitchFamily="34" charset="-34"/>
                        </a:rPr>
                        <a:t>กิจกรรม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TH SarabunPSK" panose="020B0500040200020003" pitchFamily="34" charset="-34"/>
                        <a:ea typeface="+mn-ea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46876522"/>
                  </a:ext>
                </a:extLst>
              </a:tr>
              <a:tr h="36947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</a:t>
                      </a:r>
                      <a:endParaRPr lang="en-US" sz="16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</a:t>
                      </a:r>
                      <a:endParaRPr lang="en-US" sz="16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6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7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8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9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11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12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ngsana New" panose="02020603050405020304" pitchFamily="18" charset="-3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33371390"/>
                  </a:ext>
                </a:extLst>
              </a:tr>
              <a:tr h="369474">
                <a:tc rowSpan="2">
                  <a:txBody>
                    <a:bodyPr/>
                    <a:lstStyle/>
                    <a:p>
                      <a:pPr algn="thaiDist"/>
                      <a:r>
                        <a:rPr lang="th-TH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1.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h-TH" sz="1600" i="1" dirty="0">
                          <a:solidFill>
                            <a:srgbClr val="FF0000"/>
                          </a:solidFill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100</a:t>
                      </a:r>
                      <a:endParaRPr lang="en-US" sz="1600" i="1" dirty="0">
                        <a:solidFill>
                          <a:srgbClr val="FF0000"/>
                        </a:solidFill>
                        <a:effectLst/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34881364"/>
                  </a:ext>
                </a:extLst>
              </a:tr>
              <a:tr h="36947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ctr"/>
                      <a:r>
                        <a:rPr lang="th-TH" sz="1600" dirty="0">
                          <a:effectLst/>
                          <a:latin typeface="TH SarabunPSK" panose="020B0500040200020003" pitchFamily="34" charset="-34"/>
                          <a:ea typeface="Times New Roman" panose="02020603050405020304" pitchFamily="18" charset="0"/>
                          <a:cs typeface="TH SarabunPSK" panose="020B0500040200020003" pitchFamily="34" charset="-34"/>
                        </a:rPr>
                        <a:t>100</a:t>
                      </a:r>
                      <a:endParaRPr lang="en-US" sz="16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92474766"/>
                  </a:ext>
                </a:extLst>
              </a:tr>
              <a:tr h="369474">
                <a:tc rowSpan="2">
                  <a:txBody>
                    <a:bodyPr/>
                    <a:lstStyle/>
                    <a:p>
                      <a:pPr algn="thaiDist"/>
                      <a:r>
                        <a:rPr lang="th-TH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2.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thaiDist"/>
                      <a:endParaRPr lang="en-US" sz="16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19282520"/>
                  </a:ext>
                </a:extLst>
              </a:tr>
              <a:tr h="36947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thaiDist"/>
                      <a:endParaRPr lang="en-US" sz="16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57586734"/>
                  </a:ext>
                </a:extLst>
              </a:tr>
              <a:tr h="369474">
                <a:tc rowSpan="2">
                  <a:txBody>
                    <a:bodyPr/>
                    <a:lstStyle/>
                    <a:p>
                      <a:pPr algn="thaiDist"/>
                      <a:r>
                        <a:rPr lang="th-TH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3.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thaiDist"/>
                      <a:endParaRPr lang="en-US" sz="16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23055690"/>
                  </a:ext>
                </a:extLst>
              </a:tr>
              <a:tr h="36947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16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16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 algn="thaiDist"/>
                      <a:endParaRPr lang="en-US" sz="16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28652101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78DD5F38-B840-4B68-9091-EE45B8FDF73F}"/>
              </a:ext>
            </a:extLst>
          </p:cNvPr>
          <p:cNvSpPr/>
          <p:nvPr/>
        </p:nvSpPr>
        <p:spPr>
          <a:xfrm>
            <a:off x="947617" y="4967256"/>
            <a:ext cx="332781" cy="29210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4B18FC5-5F23-4867-9583-2EECFC120B11}"/>
              </a:ext>
            </a:extLst>
          </p:cNvPr>
          <p:cNvSpPr/>
          <p:nvPr/>
        </p:nvSpPr>
        <p:spPr>
          <a:xfrm>
            <a:off x="947617" y="5418106"/>
            <a:ext cx="332781" cy="29210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F034D65-34A3-42DC-98B5-993972997E47}"/>
              </a:ext>
            </a:extLst>
          </p:cNvPr>
          <p:cNvSpPr txBox="1"/>
          <p:nvPr/>
        </p:nvSpPr>
        <p:spPr>
          <a:xfrm>
            <a:off x="1267698" y="4927202"/>
            <a:ext cx="5342215" cy="490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หมายถึง กิจกรรมที่วางแผนไว้ตามข้อเสนอโครงการ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H Sarabun New" panose="020B0500040200020003" pitchFamily="34" charset="-34"/>
              <a:ea typeface="+mn-ea"/>
              <a:cs typeface="TH Sarabun New" panose="020B0500040200020003" pitchFamily="34" charset="-34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DEB8766-9F6B-4237-AAC7-32F1B902FE51}"/>
              </a:ext>
            </a:extLst>
          </p:cNvPr>
          <p:cNvSpPr txBox="1"/>
          <p:nvPr/>
        </p:nvSpPr>
        <p:spPr>
          <a:xfrm>
            <a:off x="1267697" y="5347058"/>
            <a:ext cx="5342215" cy="4909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หมายถึง กิจกรรมที่ดำเนินการแล้ว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H Sarabun New" panose="020B0500040200020003" pitchFamily="34" charset="-34"/>
              <a:ea typeface="+mn-ea"/>
              <a:cs typeface="TH Sarabun New" panose="020B0500040200020003" pitchFamily="34" charset="-34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A3113F5-7A10-4F17-ACF6-757FAF548443}"/>
              </a:ext>
            </a:extLst>
          </p:cNvPr>
          <p:cNvSpPr txBox="1"/>
          <p:nvPr/>
        </p:nvSpPr>
        <p:spPr>
          <a:xfrm>
            <a:off x="4766733" y="5925664"/>
            <a:ext cx="70231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thaiDist"/>
            <a:r>
              <a:rPr lang="th-TH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H SarabunPSK" panose="020B0500040200020003" pitchFamily="34" charset="-34"/>
              </a:rPr>
              <a:t>ผลงานวิจัยที่ได้ทำไปแล้วคิดเป็นร้อยละ ...................... ของงานวิจัยตลอดโครงการ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ngsana New" panose="02020603050405020304" pitchFamily="18" charset="-34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79636B6-841E-4917-A7C0-F199E405804F}"/>
              </a:ext>
            </a:extLst>
          </p:cNvPr>
          <p:cNvSpPr txBox="1"/>
          <p:nvPr/>
        </p:nvSpPr>
        <p:spPr>
          <a:xfrm>
            <a:off x="5940579" y="241298"/>
            <a:ext cx="6096000" cy="6047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ไม่เกิน 2 นาที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H Sarabun New" panose="020B0500040200020003" pitchFamily="34" charset="-34"/>
              <a:ea typeface="+mn-ea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911419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>
            <a:extLst>
              <a:ext uri="{FF2B5EF4-FFF2-40B4-BE49-F238E27FC236}">
                <a16:creationId xmlns:a16="http://schemas.microsoft.com/office/drawing/2014/main" id="{600340E4-F90A-403B-8D83-887B72C97D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650455" y="-22013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0AC57BD-3899-4A8C-93AC-87140B6840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444" y="245580"/>
            <a:ext cx="984390" cy="984390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5EA4BB8-7D59-4013-8AE1-502176AF85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14" t="18657" r="19933" b="13852"/>
          <a:stretch>
            <a:fillRect/>
          </a:stretch>
        </p:blipFill>
        <p:spPr bwMode="auto">
          <a:xfrm>
            <a:off x="1267697" y="278665"/>
            <a:ext cx="842522" cy="984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BCAFA238-D624-479D-B95D-7D7B3510523B}"/>
              </a:ext>
            </a:extLst>
          </p:cNvPr>
          <p:cNvSpPr txBox="1"/>
          <p:nvPr/>
        </p:nvSpPr>
        <p:spPr>
          <a:xfrm>
            <a:off x="3877985" y="729494"/>
            <a:ext cx="666355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thaiDist"/>
            <a:r>
              <a:rPr lang="th-TH" sz="4000" b="1" dirty="0">
                <a:latin typeface="TH SarabunPSK" panose="020B0500040200020003" pitchFamily="34" charset="-34"/>
                <a:ea typeface="Times New Roman" panose="02020603050405020304" pitchFamily="18" charset="0"/>
                <a:cs typeface="TH SarabunPSK" panose="020B0500040200020003" pitchFamily="34" charset="-34"/>
              </a:rPr>
              <a:t>เป้าหมายในแต่ละช่วงเวลา</a:t>
            </a:r>
            <a:endParaRPr lang="en-US" sz="4000" b="1" dirty="0">
              <a:effectLst/>
              <a:latin typeface="TH SarabunPSK" panose="020B0500040200020003" pitchFamily="34" charset="-34"/>
              <a:ea typeface="Times New Roman" panose="02020603050405020304" pitchFamily="18" charset="0"/>
              <a:cs typeface="TH SarabunPSK" panose="020B0500040200020003" pitchFamily="34" charset="-34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FE7F8E2-AD75-407D-9543-64D61D205C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30667" y1="20444" x2="30667" y2="20444"/>
                        <a14:foregroundMark x1="31111" y1="20444" x2="30667" y2="22222"/>
                        <a14:foregroundMark x1="34667" y1="25778" x2="34667" y2="28889"/>
                        <a14:foregroundMark x1="36889" y1="22667" x2="37333" y2="22667"/>
                        <a14:foregroundMark x1="38222" y1="29778" x2="37778" y2="32444"/>
                        <a14:foregroundMark x1="32000" y1="28000" x2="32000" y2="30222"/>
                        <a14:foregroundMark x1="30222" y1="23111" x2="31556" y2="25333"/>
                        <a14:foregroundMark x1="34667" y1="58222" x2="34667" y2="59556"/>
                        <a14:foregroundMark x1="48444" y1="53333" x2="48889" y2="59556"/>
                        <a14:foregroundMark x1="32889" y1="21778" x2="33778" y2="22667"/>
                        <a14:foregroundMark x1="36889" y1="76000" x2="37333" y2="78222"/>
                        <a14:foregroundMark x1="49333" y1="81778" x2="54667" y2="80889"/>
                        <a14:foregroundMark x1="68000" y1="75111" x2="69333" y2="75111"/>
                        <a14:foregroundMark x1="32444" y1="22667" x2="32889" y2="22667"/>
                        <a14:foregroundMark x1="33333" y1="30222" x2="35111" y2="3111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55421" y="129757"/>
            <a:ext cx="1199474" cy="1199474"/>
          </a:xfrm>
          <a:prstGeom prst="rect">
            <a:avLst/>
          </a:prstGeom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656A464-DFD9-450C-806E-AC4E172500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6405265"/>
              </p:ext>
            </p:extLst>
          </p:nvPr>
        </p:nvGraphicFramePr>
        <p:xfrm>
          <a:off x="1905000" y="1913476"/>
          <a:ext cx="7988300" cy="3226779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260582">
                  <a:extLst>
                    <a:ext uri="{9D8B030D-6E8A-4147-A177-3AD203B41FA5}">
                      <a16:colId xmlns:a16="http://schemas.microsoft.com/office/drawing/2014/main" val="1503552571"/>
                    </a:ext>
                  </a:extLst>
                </a:gridCol>
                <a:gridCol w="3363859">
                  <a:extLst>
                    <a:ext uri="{9D8B030D-6E8A-4147-A177-3AD203B41FA5}">
                      <a16:colId xmlns:a16="http://schemas.microsoft.com/office/drawing/2014/main" val="3608063700"/>
                    </a:ext>
                  </a:extLst>
                </a:gridCol>
                <a:gridCol w="3363859">
                  <a:extLst>
                    <a:ext uri="{9D8B030D-6E8A-4147-A177-3AD203B41FA5}">
                      <a16:colId xmlns:a16="http://schemas.microsoft.com/office/drawing/2014/main" val="1199606650"/>
                    </a:ext>
                  </a:extLst>
                </a:gridCol>
              </a:tblGrid>
              <a:tr h="1150562">
                <a:tc>
                  <a:txBody>
                    <a:bodyPr/>
                    <a:lstStyle/>
                    <a:p>
                      <a:pPr algn="ctr"/>
                      <a:r>
                        <a:rPr lang="th-TH" sz="2800">
                          <a:effectLst/>
                        </a:rPr>
                        <a:t>เดือนที่</a:t>
                      </a:r>
                      <a:endParaRPr lang="en-US" sz="28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effectLst/>
                        </a:rPr>
                        <a:t>ผลงานที่คาดว่าจะได้รับ</a:t>
                      </a:r>
                      <a:endParaRPr lang="en-US" sz="28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>
                          <a:effectLst/>
                        </a:rPr>
                        <a:t>ผลจากการปฏิบัติงานจริง</a:t>
                      </a:r>
                      <a:endParaRPr lang="en-US" sz="28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85933516"/>
                  </a:ext>
                </a:extLst>
              </a:tr>
              <a:tr h="925655">
                <a:tc>
                  <a:txBody>
                    <a:bodyPr/>
                    <a:lstStyle/>
                    <a:p>
                      <a:pPr algn="ctr"/>
                      <a:r>
                        <a:rPr lang="th-TH" sz="2800" dirty="0">
                          <a:effectLst/>
                        </a:rPr>
                        <a:t>1-6</a:t>
                      </a:r>
                      <a:endParaRPr lang="en-US" sz="28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2800">
                          <a:effectLst/>
                        </a:rPr>
                        <a:t> </a:t>
                      </a:r>
                      <a:endParaRPr lang="en-US" sz="28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07592832"/>
                  </a:ext>
                </a:extLst>
              </a:tr>
              <a:tr h="1150562">
                <a:tc>
                  <a:txBody>
                    <a:bodyPr/>
                    <a:lstStyle/>
                    <a:p>
                      <a:pPr algn="ctr"/>
                      <a:r>
                        <a:rPr lang="th-TH" sz="2800">
                          <a:effectLst/>
                        </a:rPr>
                        <a:t>7-12</a:t>
                      </a:r>
                      <a:endParaRPr lang="en-US" sz="28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2800" dirty="0">
                          <a:effectLst/>
                        </a:rPr>
                        <a:t> </a:t>
                      </a:r>
                      <a:endParaRPr lang="en-US" sz="28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17594117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61A6692D-9284-4EC7-8C67-F8281FC2B719}"/>
              </a:ext>
            </a:extLst>
          </p:cNvPr>
          <p:cNvSpPr txBox="1"/>
          <p:nvPr/>
        </p:nvSpPr>
        <p:spPr>
          <a:xfrm>
            <a:off x="6798734" y="290717"/>
            <a:ext cx="5139267" cy="6047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ไม่เกิน 1 นาที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H Sarabun New" panose="020B0500040200020003" pitchFamily="34" charset="-34"/>
              <a:ea typeface="+mn-ea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501507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>
            <a:extLst>
              <a:ext uri="{FF2B5EF4-FFF2-40B4-BE49-F238E27FC236}">
                <a16:creationId xmlns:a16="http://schemas.microsoft.com/office/drawing/2014/main" id="{600340E4-F90A-403B-8D83-887B72C97D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650455" y="-22013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0AC57BD-3899-4A8C-93AC-87140B6840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444" y="245580"/>
            <a:ext cx="984390" cy="984390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5EA4BB8-7D59-4013-8AE1-502176AF85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14" t="18657" r="19933" b="13852"/>
          <a:stretch>
            <a:fillRect/>
          </a:stretch>
        </p:blipFill>
        <p:spPr bwMode="auto">
          <a:xfrm>
            <a:off x="1267697" y="278665"/>
            <a:ext cx="842522" cy="984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BCAFA238-D624-479D-B95D-7D7B3510523B}"/>
              </a:ext>
            </a:extLst>
          </p:cNvPr>
          <p:cNvSpPr txBox="1"/>
          <p:nvPr/>
        </p:nvSpPr>
        <p:spPr>
          <a:xfrm>
            <a:off x="3877985" y="729494"/>
            <a:ext cx="6663559" cy="66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th-TH" sz="4000" b="1" dirty="0">
                <a:solidFill>
                  <a:prstClr val="black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วิธี</a:t>
            </a:r>
            <a:r>
              <a:rPr kumimoji="0" lang="th-TH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การดำเนินงานวิจัย+ผลการดำเนินงานวิจัย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 New" panose="020B0500040200020003" pitchFamily="34" charset="-34"/>
              <a:ea typeface="+mn-ea"/>
              <a:cs typeface="TH Sarabun New" panose="020B0500040200020003" pitchFamily="34" charset="-34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FE7F8E2-AD75-407D-9543-64D61D205C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30667" y1="20444" x2="30667" y2="20444"/>
                        <a14:foregroundMark x1="31111" y1="20444" x2="30667" y2="22222"/>
                        <a14:foregroundMark x1="34667" y1="25778" x2="34667" y2="28889"/>
                        <a14:foregroundMark x1="36889" y1="22667" x2="37333" y2="22667"/>
                        <a14:foregroundMark x1="38222" y1="29778" x2="37778" y2="32444"/>
                        <a14:foregroundMark x1="32000" y1="28000" x2="32000" y2="30222"/>
                        <a14:foregroundMark x1="30222" y1="23111" x2="31556" y2="25333"/>
                        <a14:foregroundMark x1="34667" y1="58222" x2="34667" y2="59556"/>
                        <a14:foregroundMark x1="48444" y1="53333" x2="48889" y2="59556"/>
                        <a14:foregroundMark x1="32889" y1="21778" x2="33778" y2="22667"/>
                        <a14:foregroundMark x1="36889" y1="76000" x2="37333" y2="78222"/>
                        <a14:foregroundMark x1="49333" y1="81778" x2="54667" y2="80889"/>
                        <a14:foregroundMark x1="68000" y1="75111" x2="69333" y2="75111"/>
                        <a14:foregroundMark x1="32444" y1="22667" x2="32889" y2="22667"/>
                        <a14:foregroundMark x1="33333" y1="30222" x2="35111" y2="3111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55421" y="129757"/>
            <a:ext cx="1199474" cy="119947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BC33BE8-F898-4232-80EF-C4F2B569D6FE}"/>
              </a:ext>
            </a:extLst>
          </p:cNvPr>
          <p:cNvSpPr txBox="1"/>
          <p:nvPr/>
        </p:nvSpPr>
        <p:spPr>
          <a:xfrm>
            <a:off x="2110219" y="2340840"/>
            <a:ext cx="9345181" cy="66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(สามารถเพิ่มจำนวนหน้า 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slide </a:t>
            </a:r>
            <a:r>
              <a:rPr kumimoji="0" lang="th-TH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ได้ตามต้องการ)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H Sarabun New" panose="020B0500040200020003" pitchFamily="34" charset="-34"/>
              <a:ea typeface="+mn-ea"/>
              <a:cs typeface="TH Sarabun New" panose="020B0500040200020003" pitchFamily="34" charset="-34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0BA6FBA-42A8-4528-9A6A-3DEDD8BB41BF}"/>
              </a:ext>
            </a:extLst>
          </p:cNvPr>
          <p:cNvSpPr txBox="1"/>
          <p:nvPr/>
        </p:nvSpPr>
        <p:spPr>
          <a:xfrm>
            <a:off x="3048000" y="3347405"/>
            <a:ext cx="6096000" cy="6047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ไม่เกิน 3 นาที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H Sarabun New" panose="020B0500040200020003" pitchFamily="34" charset="-34"/>
              <a:ea typeface="+mn-ea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572808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>
            <a:extLst>
              <a:ext uri="{FF2B5EF4-FFF2-40B4-BE49-F238E27FC236}">
                <a16:creationId xmlns:a16="http://schemas.microsoft.com/office/drawing/2014/main" id="{600340E4-F90A-403B-8D83-887B72C97D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650455" y="-22013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0AC57BD-3899-4A8C-93AC-87140B6840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444" y="245580"/>
            <a:ext cx="984390" cy="984390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5EA4BB8-7D59-4013-8AE1-502176AF85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14" t="18657" r="19933" b="13852"/>
          <a:stretch>
            <a:fillRect/>
          </a:stretch>
        </p:blipFill>
        <p:spPr bwMode="auto">
          <a:xfrm>
            <a:off x="1267697" y="278665"/>
            <a:ext cx="842522" cy="984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BCAFA238-D624-479D-B95D-7D7B3510523B}"/>
              </a:ext>
            </a:extLst>
          </p:cNvPr>
          <p:cNvSpPr txBox="1"/>
          <p:nvPr/>
        </p:nvSpPr>
        <p:spPr>
          <a:xfrm>
            <a:off x="3877985" y="729494"/>
            <a:ext cx="6663559" cy="66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สรุปผลการดำเนินงาน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 New" panose="020B0500040200020003" pitchFamily="34" charset="-34"/>
              <a:ea typeface="+mn-ea"/>
              <a:cs typeface="TH Sarabun New" panose="020B0500040200020003" pitchFamily="34" charset="-34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FE7F8E2-AD75-407D-9543-64D61D205C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30667" y1="20444" x2="30667" y2="20444"/>
                        <a14:foregroundMark x1="31111" y1="20444" x2="30667" y2="22222"/>
                        <a14:foregroundMark x1="34667" y1="25778" x2="34667" y2="28889"/>
                        <a14:foregroundMark x1="36889" y1="22667" x2="37333" y2="22667"/>
                        <a14:foregroundMark x1="38222" y1="29778" x2="37778" y2="32444"/>
                        <a14:foregroundMark x1="32000" y1="28000" x2="32000" y2="30222"/>
                        <a14:foregroundMark x1="30222" y1="23111" x2="31556" y2="25333"/>
                        <a14:foregroundMark x1="34667" y1="58222" x2="34667" y2="59556"/>
                        <a14:foregroundMark x1="48444" y1="53333" x2="48889" y2="59556"/>
                        <a14:foregroundMark x1="32889" y1="21778" x2="33778" y2="22667"/>
                        <a14:foregroundMark x1="36889" y1="76000" x2="37333" y2="78222"/>
                        <a14:foregroundMark x1="49333" y1="81778" x2="54667" y2="80889"/>
                        <a14:foregroundMark x1="68000" y1="75111" x2="69333" y2="75111"/>
                        <a14:foregroundMark x1="32444" y1="22667" x2="32889" y2="22667"/>
                        <a14:foregroundMark x1="33333" y1="30222" x2="35111" y2="3111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55421" y="129757"/>
            <a:ext cx="1199474" cy="119947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BC33BE8-F898-4232-80EF-C4F2B569D6FE}"/>
              </a:ext>
            </a:extLst>
          </p:cNvPr>
          <p:cNvSpPr txBox="1"/>
          <p:nvPr/>
        </p:nvSpPr>
        <p:spPr>
          <a:xfrm>
            <a:off x="2110219" y="2340840"/>
            <a:ext cx="9345181" cy="66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(สามารถเพิ่มจำนวนหน้า 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slide </a:t>
            </a:r>
            <a:r>
              <a:rPr kumimoji="0" lang="th-TH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ได้ตามต้องการ)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H Sarabun New" panose="020B0500040200020003" pitchFamily="34" charset="-34"/>
              <a:ea typeface="+mn-ea"/>
              <a:cs typeface="TH Sarabun New" panose="020B0500040200020003" pitchFamily="34" charset="-34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D0D5F0E-4BC6-4843-873C-11217B4E07B6}"/>
              </a:ext>
            </a:extLst>
          </p:cNvPr>
          <p:cNvSpPr txBox="1"/>
          <p:nvPr/>
        </p:nvSpPr>
        <p:spPr>
          <a:xfrm>
            <a:off x="3048000" y="3250660"/>
            <a:ext cx="6096000" cy="6047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ไม่เกิน 1 นาที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H Sarabun New" panose="020B0500040200020003" pitchFamily="34" charset="-34"/>
              <a:ea typeface="+mn-ea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2000234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>
            <a:extLst>
              <a:ext uri="{FF2B5EF4-FFF2-40B4-BE49-F238E27FC236}">
                <a16:creationId xmlns:a16="http://schemas.microsoft.com/office/drawing/2014/main" id="{600340E4-F90A-403B-8D83-887B72C97D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650455" y="-22013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0AC57BD-3899-4A8C-93AC-87140B6840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444" y="245580"/>
            <a:ext cx="984390" cy="984390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5EA4BB8-7D59-4013-8AE1-502176AF85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14" t="18657" r="19933" b="13852"/>
          <a:stretch>
            <a:fillRect/>
          </a:stretch>
        </p:blipFill>
        <p:spPr bwMode="auto">
          <a:xfrm>
            <a:off x="1267697" y="278665"/>
            <a:ext cx="842522" cy="984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BCAFA238-D624-479D-B95D-7D7B3510523B}"/>
              </a:ext>
            </a:extLst>
          </p:cNvPr>
          <p:cNvSpPr txBox="1"/>
          <p:nvPr/>
        </p:nvSpPr>
        <p:spPr>
          <a:xfrm>
            <a:off x="3877985" y="729494"/>
            <a:ext cx="6663559" cy="66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th-TH" sz="4000" b="1" dirty="0">
                <a:solidFill>
                  <a:prstClr val="black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ปัญหา อุปสรรค และแนวทางการแก้ไข (ถ้ามี)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 New" panose="020B0500040200020003" pitchFamily="34" charset="-34"/>
              <a:ea typeface="+mn-ea"/>
              <a:cs typeface="TH Sarabun New" panose="020B0500040200020003" pitchFamily="34" charset="-34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FE7F8E2-AD75-407D-9543-64D61D205C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30667" y1="20444" x2="30667" y2="20444"/>
                        <a14:foregroundMark x1="31111" y1="20444" x2="30667" y2="22222"/>
                        <a14:foregroundMark x1="34667" y1="25778" x2="34667" y2="28889"/>
                        <a14:foregroundMark x1="36889" y1="22667" x2="37333" y2="22667"/>
                        <a14:foregroundMark x1="38222" y1="29778" x2="37778" y2="32444"/>
                        <a14:foregroundMark x1="32000" y1="28000" x2="32000" y2="30222"/>
                        <a14:foregroundMark x1="30222" y1="23111" x2="31556" y2="25333"/>
                        <a14:foregroundMark x1="34667" y1="58222" x2="34667" y2="59556"/>
                        <a14:foregroundMark x1="48444" y1="53333" x2="48889" y2="59556"/>
                        <a14:foregroundMark x1="32889" y1="21778" x2="33778" y2="22667"/>
                        <a14:foregroundMark x1="36889" y1="76000" x2="37333" y2="78222"/>
                        <a14:foregroundMark x1="49333" y1="81778" x2="54667" y2="80889"/>
                        <a14:foregroundMark x1="68000" y1="75111" x2="69333" y2="75111"/>
                        <a14:foregroundMark x1="32444" y1="22667" x2="32889" y2="22667"/>
                        <a14:foregroundMark x1="33333" y1="30222" x2="35111" y2="3111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55421" y="129757"/>
            <a:ext cx="1199474" cy="1199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39462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>
            <a:extLst>
              <a:ext uri="{FF2B5EF4-FFF2-40B4-BE49-F238E27FC236}">
                <a16:creationId xmlns:a16="http://schemas.microsoft.com/office/drawing/2014/main" id="{600340E4-F90A-403B-8D83-887B72C97D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650455" y="-22013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0AC57BD-3899-4A8C-93AC-87140B6840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444" y="245580"/>
            <a:ext cx="984390" cy="984390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5EA4BB8-7D59-4013-8AE1-502176AF85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14" t="18657" r="19933" b="13852"/>
          <a:stretch>
            <a:fillRect/>
          </a:stretch>
        </p:blipFill>
        <p:spPr bwMode="auto">
          <a:xfrm>
            <a:off x="1267697" y="278665"/>
            <a:ext cx="842522" cy="984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BCAFA238-D624-479D-B95D-7D7B3510523B}"/>
              </a:ext>
            </a:extLst>
          </p:cNvPr>
          <p:cNvSpPr txBox="1"/>
          <p:nvPr/>
        </p:nvSpPr>
        <p:spPr>
          <a:xfrm>
            <a:off x="3877985" y="729494"/>
            <a:ext cx="6663559" cy="661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th-TH" sz="4000" b="1" dirty="0">
                <a:solidFill>
                  <a:prstClr val="black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รายละเอียดงบประมาณ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H Sarabun New" panose="020B0500040200020003" pitchFamily="34" charset="-34"/>
              <a:ea typeface="+mn-ea"/>
              <a:cs typeface="TH Sarabun New" panose="020B0500040200020003" pitchFamily="34" charset="-34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FE7F8E2-AD75-407D-9543-64D61D205C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30667" y1="20444" x2="30667" y2="20444"/>
                        <a14:foregroundMark x1="31111" y1="20444" x2="30667" y2="22222"/>
                        <a14:foregroundMark x1="34667" y1="25778" x2="34667" y2="28889"/>
                        <a14:foregroundMark x1="36889" y1="22667" x2="37333" y2="22667"/>
                        <a14:foregroundMark x1="38222" y1="29778" x2="37778" y2="32444"/>
                        <a14:foregroundMark x1="32000" y1="28000" x2="32000" y2="30222"/>
                        <a14:foregroundMark x1="30222" y1="23111" x2="31556" y2="25333"/>
                        <a14:foregroundMark x1="34667" y1="58222" x2="34667" y2="59556"/>
                        <a14:foregroundMark x1="48444" y1="53333" x2="48889" y2="59556"/>
                        <a14:foregroundMark x1="32889" y1="21778" x2="33778" y2="22667"/>
                        <a14:foregroundMark x1="36889" y1="76000" x2="37333" y2="78222"/>
                        <a14:foregroundMark x1="49333" y1="81778" x2="54667" y2="80889"/>
                        <a14:foregroundMark x1="68000" y1="75111" x2="69333" y2="75111"/>
                        <a14:foregroundMark x1="32444" y1="22667" x2="32889" y2="22667"/>
                        <a14:foregroundMark x1="33333" y1="30222" x2="35111" y2="3111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55421" y="129757"/>
            <a:ext cx="1199474" cy="1199474"/>
          </a:xfrm>
          <a:prstGeom prst="rect">
            <a:avLst/>
          </a:prstGeom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1A1755F-A37D-478E-9E84-B64675814D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2941673"/>
              </p:ext>
            </p:extLst>
          </p:nvPr>
        </p:nvGraphicFramePr>
        <p:xfrm>
          <a:off x="2819400" y="1854200"/>
          <a:ext cx="8382000" cy="32512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815815">
                  <a:extLst>
                    <a:ext uri="{9D8B030D-6E8A-4147-A177-3AD203B41FA5}">
                      <a16:colId xmlns:a16="http://schemas.microsoft.com/office/drawing/2014/main" val="691899600"/>
                    </a:ext>
                  </a:extLst>
                </a:gridCol>
                <a:gridCol w="1319340">
                  <a:extLst>
                    <a:ext uri="{9D8B030D-6E8A-4147-A177-3AD203B41FA5}">
                      <a16:colId xmlns:a16="http://schemas.microsoft.com/office/drawing/2014/main" val="2457199207"/>
                    </a:ext>
                  </a:extLst>
                </a:gridCol>
                <a:gridCol w="1319340">
                  <a:extLst>
                    <a:ext uri="{9D8B030D-6E8A-4147-A177-3AD203B41FA5}">
                      <a16:colId xmlns:a16="http://schemas.microsoft.com/office/drawing/2014/main" val="2466509636"/>
                    </a:ext>
                  </a:extLst>
                </a:gridCol>
                <a:gridCol w="1319340">
                  <a:extLst>
                    <a:ext uri="{9D8B030D-6E8A-4147-A177-3AD203B41FA5}">
                      <a16:colId xmlns:a16="http://schemas.microsoft.com/office/drawing/2014/main" val="2348546911"/>
                    </a:ext>
                  </a:extLst>
                </a:gridCol>
                <a:gridCol w="1608165">
                  <a:extLst>
                    <a:ext uri="{9D8B030D-6E8A-4147-A177-3AD203B41FA5}">
                      <a16:colId xmlns:a16="http://schemas.microsoft.com/office/drawing/2014/main" val="3662441518"/>
                    </a:ext>
                  </a:extLst>
                </a:gridCol>
              </a:tblGrid>
              <a:tr h="406400">
                <a:tc rowSpan="2">
                  <a:txBody>
                    <a:bodyPr/>
                    <a:lstStyle/>
                    <a:p>
                      <a:pPr algn="ctr"/>
                      <a:r>
                        <a:rPr lang="th-TH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ประเภทรายจ่าย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th-TH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งบประมาณ (บาท)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h-TH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หมายเหตุ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64449404"/>
                  </a:ext>
                </a:extLst>
              </a:tr>
              <a:tr h="4064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ที่ได้รับ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ใช้จ่ายจริง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คงเหลือ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281472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algn="thaiDist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1. </a:t>
                      </a:r>
                      <a:r>
                        <a:rPr lang="th-TH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ค่าจ้างผู้ช่วยวิจัย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87978635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algn="thaiDist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2. </a:t>
                      </a:r>
                      <a:r>
                        <a:rPr lang="th-TH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ค่าตอบแทนบุคคลภายนอก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67091505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algn="thaiDist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3. </a:t>
                      </a:r>
                      <a:r>
                        <a:rPr lang="th-TH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ค่าใช้สอย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1283124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algn="thaiDist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</a:t>
                      </a:r>
                      <a:r>
                        <a:rPr lang="th-TH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 ค่าวัสดุ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39225180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algn="thaiDist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5</a:t>
                      </a:r>
                      <a:r>
                        <a:rPr lang="th-TH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.งบลงทุน</a:t>
                      </a:r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: </a:t>
                      </a:r>
                      <a:r>
                        <a:rPr lang="th-TH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ค่าครุภัณฑ์ (ถ้ามี)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56360285"/>
                  </a:ext>
                </a:extLst>
              </a:tr>
              <a:tr h="406400">
                <a:tc>
                  <a:txBody>
                    <a:bodyPr/>
                    <a:lstStyle/>
                    <a:p>
                      <a:pPr algn="ctr"/>
                      <a:r>
                        <a:rPr lang="th-TH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รวมทั้งสิ้น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240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thaiDist"/>
                      <a:r>
                        <a:rPr lang="en-US" sz="2400" dirty="0">
                          <a:effectLst/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 </a:t>
                      </a:r>
                      <a:endParaRPr lang="en-US" sz="2400" dirty="0">
                        <a:effectLst/>
                        <a:latin typeface="TH SarabunPSK" panose="020B0500040200020003" pitchFamily="34" charset="-34"/>
                        <a:ea typeface="Times New Roman" panose="02020603050405020304" pitchFamily="18" charset="0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90634460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CA9E1331-FF73-4FBF-830B-895CC6618442}"/>
              </a:ext>
            </a:extLst>
          </p:cNvPr>
          <p:cNvSpPr txBox="1"/>
          <p:nvPr/>
        </p:nvSpPr>
        <p:spPr>
          <a:xfrm>
            <a:off x="3048000" y="1357419"/>
            <a:ext cx="77724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h-TH" sz="2400">
                <a:effectLst/>
                <a:ea typeface="Times New Roman" panose="02020603050405020304" pitchFamily="18" charset="0"/>
                <a:cs typeface="TH SarabunPSK" panose="020B0500040200020003" pitchFamily="34" charset="-34"/>
              </a:rPr>
              <a:t>งบประมาณงวดที่ได้รับไปแล้ว จำนวน...............งวด จำนวนเงิน........................................บาท</a:t>
            </a:r>
            <a:endParaRPr lang="en-US" sz="2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2FD51FA-4AF1-452E-A972-C06FE83A0B92}"/>
              </a:ext>
            </a:extLst>
          </p:cNvPr>
          <p:cNvSpPr txBox="1"/>
          <p:nvPr/>
        </p:nvSpPr>
        <p:spPr>
          <a:xfrm>
            <a:off x="2819400" y="5269748"/>
            <a:ext cx="8001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thaiDist"/>
            <a:r>
              <a:rPr lang="th-TH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H SarabunPSK" panose="020B0500040200020003" pitchFamily="34" charset="-34"/>
              </a:rPr>
              <a:t>จะขอเบิกงบประมาณงวดต่อไป งวดที่ ................. จำนวน...............................................บาท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ngsana New" panose="02020603050405020304" pitchFamily="18" charset="-34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20737B2-C95E-4C40-90C6-7A3445441620}"/>
              </a:ext>
            </a:extLst>
          </p:cNvPr>
          <p:cNvSpPr txBox="1"/>
          <p:nvPr/>
        </p:nvSpPr>
        <p:spPr>
          <a:xfrm>
            <a:off x="7343701" y="368074"/>
            <a:ext cx="4154032" cy="6047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H Sarabun New" panose="020B0500040200020003" pitchFamily="34" charset="-34"/>
                <a:ea typeface="+mn-ea"/>
                <a:cs typeface="TH Sarabun New" panose="020B0500040200020003" pitchFamily="34" charset="-34"/>
              </a:rPr>
              <a:t>ไม่เกิน 1 นาที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H Sarabun New" panose="020B0500040200020003" pitchFamily="34" charset="-34"/>
              <a:ea typeface="+mn-ea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208022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417</Words>
  <Application>Microsoft Office PowerPoint</Application>
  <PresentationFormat>Widescreen</PresentationFormat>
  <Paragraphs>171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TH Sarabun New</vt:lpstr>
      <vt:lpstr>TH SarabunPSK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WR</dc:creator>
  <cp:lastModifiedBy>WR</cp:lastModifiedBy>
  <cp:revision>13</cp:revision>
  <dcterms:created xsi:type="dcterms:W3CDTF">2025-02-07T08:28:47Z</dcterms:created>
  <dcterms:modified xsi:type="dcterms:W3CDTF">2026-02-04T01:40:45Z</dcterms:modified>
</cp:coreProperties>
</file>