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326" r:id="rId2"/>
    <p:sldId id="329" r:id="rId3"/>
    <p:sldId id="256" r:id="rId4"/>
    <p:sldId id="376" r:id="rId5"/>
    <p:sldId id="345" r:id="rId6"/>
    <p:sldId id="346" r:id="rId7"/>
    <p:sldId id="347" r:id="rId8"/>
    <p:sldId id="348" r:id="rId9"/>
    <p:sldId id="377" r:id="rId10"/>
    <p:sldId id="378" r:id="rId11"/>
    <p:sldId id="379" r:id="rId12"/>
    <p:sldId id="380" r:id="rId13"/>
    <p:sldId id="381" r:id="rId14"/>
    <p:sldId id="382" r:id="rId15"/>
    <p:sldId id="383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rdia New" panose="020B0304020202020204" pitchFamily="34" charset="-34"/>
      <p:regular r:id="rId22"/>
      <p:bold r:id="rId23"/>
      <p:italic r:id="rId24"/>
      <p:boldItalic r:id="rId25"/>
    </p:embeddedFont>
    <p:embeddedFont>
      <p:font typeface="TH Sarabun New" panose="020B0500040200020003" pitchFamily="34" charset="-34"/>
      <p:regular r:id="rId26"/>
      <p:bold r:id="rId27"/>
      <p:italic r:id="rId28"/>
      <p:boldItalic r:id="rId29"/>
    </p:embeddedFont>
    <p:embeddedFont>
      <p:font typeface="TH SarabunPSK" panose="020B0500040200020003" pitchFamily="34" charset="-34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FFFF99"/>
    <a:srgbClr val="0000FF"/>
    <a:srgbClr val="66CCFF"/>
    <a:srgbClr val="FFFFCC"/>
    <a:srgbClr val="FFCCFF"/>
    <a:srgbClr val="CCFF33"/>
    <a:srgbClr val="FFCC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yanut Niramorn" userId="7600d900-eade-49bd-aedd-86f2f22268cd" providerId="ADAL" clId="{D0B0192B-96AD-4E7E-8A98-ED9CA2866237}"/>
    <pc:docChg chg="modSld">
      <pc:chgData name="Chayanut Niramorn" userId="7600d900-eade-49bd-aedd-86f2f22268cd" providerId="ADAL" clId="{D0B0192B-96AD-4E7E-8A98-ED9CA2866237}" dt="2022-10-28T07:36:34.516" v="3" actId="20577"/>
      <pc:docMkLst>
        <pc:docMk/>
      </pc:docMkLst>
      <pc:sldChg chg="modSp mod">
        <pc:chgData name="Chayanut Niramorn" userId="7600d900-eade-49bd-aedd-86f2f22268cd" providerId="ADAL" clId="{D0B0192B-96AD-4E7E-8A98-ED9CA2866237}" dt="2022-10-28T07:36:34.516" v="3" actId="20577"/>
        <pc:sldMkLst>
          <pc:docMk/>
          <pc:sldMk cId="2103133293" sldId="376"/>
        </pc:sldMkLst>
        <pc:spChg chg="mod">
          <ac:chgData name="Chayanut Niramorn" userId="7600d900-eade-49bd-aedd-86f2f22268cd" providerId="ADAL" clId="{D0B0192B-96AD-4E7E-8A98-ED9CA2866237}" dt="2022-10-28T07:36:30.717" v="1" actId="20577"/>
          <ac:spMkLst>
            <pc:docMk/>
            <pc:sldMk cId="2103133293" sldId="376"/>
            <ac:spMk id="74" creationId="{00000000-0000-0000-0000-000000000000}"/>
          </ac:spMkLst>
        </pc:spChg>
        <pc:spChg chg="mod">
          <ac:chgData name="Chayanut Niramorn" userId="7600d900-eade-49bd-aedd-86f2f22268cd" providerId="ADAL" clId="{D0B0192B-96AD-4E7E-8A98-ED9CA2866237}" dt="2022-10-28T07:36:34.516" v="3" actId="20577"/>
          <ac:spMkLst>
            <pc:docMk/>
            <pc:sldMk cId="2103133293" sldId="376"/>
            <ac:spMk id="7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1A0E6-60C4-4900-86C3-E6BC4A35F08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20E9F-4269-45CB-B77E-753C38B80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7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2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0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4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6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4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3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0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1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harmacy.mahidol.ac.th/docs/go/ODcyMQ==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hyperlink" Target="https://pharmacy.mahidol.ac.th/docs/go/ODY3OA==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hyperlink" Target="https://pharmacy.mahidol.ac.th/docs/go/ODY3OA==" TargetMode="External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hyperlink" Target="https://pharmacy.mahidol.ac.th/docs/go/OTU3NQ==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pharmacy.mahidol.ac.th/docs/go/MTA0MTQ=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hyperlink" Target="https://pharmacy.mahidol.ac.th/docs/go/ODc2Ng==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9144000" cy="461665"/>
          </a:xfrm>
          <a:prstGeom prst="rect">
            <a:avLst/>
          </a:prstGeom>
          <a:solidFill>
            <a:srgbClr val="FFE07D"/>
          </a:solidFill>
        </p:spPr>
        <p:txBody>
          <a:bodyPr wrap="square">
            <a:spAutoFit/>
          </a:bodyPr>
          <a:lstStyle/>
          <a:p>
            <a:pPr algn="ctr"/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181" y="2133600"/>
            <a:ext cx="88436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การขออนุมัติ และเบิกค่าใช้จ่าย</a:t>
            </a:r>
          </a:p>
          <a:p>
            <a:pPr algn="ctr"/>
            <a:r>
              <a:rPr lang="th-TH" sz="4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เข้าร่วมอบรม สัมมนา ดูงาน ประชุม </a:t>
            </a:r>
          </a:p>
          <a:p>
            <a:pPr algn="ctr"/>
            <a:r>
              <a:rPr lang="th-TH" sz="4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และประชุมวิชาการ ภายในประเทศ</a:t>
            </a:r>
            <a:endParaRPr lang="en-US" sz="4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3200" y="6245819"/>
            <a:ext cx="229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fld id="{0E3D8820-3319-4528-B1F5-DCFC1C7BF18D}" type="datetime3">
              <a:rPr lang="th-TH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19 ธันวาคม 2565</a:t>
            </a:fld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9" t="52228" r="27134" b="29947"/>
          <a:stretch/>
        </p:blipFill>
        <p:spPr>
          <a:xfrm>
            <a:off x="7543800" y="239617"/>
            <a:ext cx="1514434" cy="247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55829" r="21667" b="23769"/>
          <a:stretch/>
        </p:blipFill>
        <p:spPr>
          <a:xfrm>
            <a:off x="7229434" y="548640"/>
            <a:ext cx="1828800" cy="213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8AC9F9-475F-43D6-8010-95FE31A152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4444" r="23333" b="22222"/>
          <a:stretch/>
        </p:blipFill>
        <p:spPr>
          <a:xfrm>
            <a:off x="279265" y="6058302"/>
            <a:ext cx="609873" cy="6098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4186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D9466-4E83-41EC-A864-D489624BA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0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10F993-1690-41BC-B734-800D7ABBAE83}"/>
              </a:ext>
            </a:extLst>
          </p:cNvPr>
          <p:cNvSpPr txBox="1"/>
          <p:nvPr/>
        </p:nvSpPr>
        <p:spPr>
          <a:xfrm flipH="1">
            <a:off x="571500" y="583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คำถาม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B7B0E7-DD9A-4061-B165-4FBAF3F1DDA1}"/>
              </a:ext>
            </a:extLst>
          </p:cNvPr>
          <p:cNvSpPr/>
          <p:nvPr/>
        </p:nvSpPr>
        <p:spPr>
          <a:xfrm>
            <a:off x="571500" y="1329730"/>
            <a:ext cx="8001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35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การเข้าร่วมฝึกอบรมมีการกำหนดระยะเวลาการเข้าร่วมฝึกอบรมหรือไม่ เนื่องจากหลักสูตรการอบรมแต่ละโครงการไม่เท่ากัน</a:t>
            </a:r>
            <a:endParaRPr lang="en-US" sz="35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0474B-5757-436E-ABC9-750F952FB227}"/>
              </a:ext>
            </a:extLst>
          </p:cNvPr>
          <p:cNvSpPr txBox="1"/>
          <p:nvPr/>
        </p:nvSpPr>
        <p:spPr>
          <a:xfrm>
            <a:off x="804541" y="2762913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คำตอบ </a:t>
            </a:r>
            <a:r>
              <a:rPr lang="en-US" sz="3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DCB02-F136-4C1A-AAC1-F353D7A165A7}"/>
              </a:ext>
            </a:extLst>
          </p:cNvPr>
          <p:cNvSpPr txBox="1"/>
          <p:nvPr/>
        </p:nvSpPr>
        <p:spPr>
          <a:xfrm>
            <a:off x="817241" y="3352800"/>
            <a:ext cx="8000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ไม่มีกำหนดเรื่องระยะเวลาเข้าอบรม แต่หากระยะเวลาฝึกอบรม</a:t>
            </a:r>
            <a:r>
              <a:rPr lang="th-TH" sz="2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เกิน 15 วัน จะต้องทำเรื่อง</a:t>
            </a:r>
            <a:br>
              <a:rPr lang="en-US" sz="2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ขออนุมัติลาฝึกอบรมพร้อมกับทำสัญญาการลาพักอบรม (ลาเกิน 30 วัน ต้องทำสัญญาค้ำประกัน)</a:t>
            </a:r>
            <a:r>
              <a:rPr lang="th-TH" sz="26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และต้องให้ผู้บังคับบัญชาเห็นชอบด้วย หากไม่มีบุคลากรท่านอื่นที่สามารถปฏิบัติงานแทนได้ อาจต้องพิจารณาการเลือกหลักสูตรอบรมใหม่</a:t>
            </a:r>
            <a:endParaRPr lang="en-US" sz="26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08345E-FB5B-4CC6-8076-56431E6BA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8" y="4627241"/>
            <a:ext cx="2406753" cy="18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3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1088C-B542-4F83-923E-3B6E1681AF11}"/>
              </a:ext>
            </a:extLst>
          </p:cNvPr>
          <p:cNvSpPr txBox="1"/>
          <p:nvPr/>
        </p:nvSpPr>
        <p:spPr>
          <a:xfrm flipH="1">
            <a:off x="609600" y="843914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คำถาม </a:t>
            </a:r>
            <a:r>
              <a:rPr lang="en-US" sz="5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E8194B-55C6-42D7-B772-AEA4887C89D9}"/>
              </a:ext>
            </a:extLst>
          </p:cNvPr>
          <p:cNvSpPr/>
          <p:nvPr/>
        </p:nvSpPr>
        <p:spPr>
          <a:xfrm>
            <a:off x="609600" y="1614844"/>
            <a:ext cx="8001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35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ถ้าในครั้งแรกเบิกค่าฝึกอบรมไปแล้ว 2,000 บาท ในครั้งถัดไปก็ยังมีงบเหลือใช่หรือไม่</a:t>
            </a:r>
            <a:endParaRPr lang="en-US" sz="35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CCB53C-5A93-4F8F-A2FB-89694FF78650}"/>
              </a:ext>
            </a:extLst>
          </p:cNvPr>
          <p:cNvSpPr txBox="1"/>
          <p:nvPr/>
        </p:nvSpPr>
        <p:spPr>
          <a:xfrm>
            <a:off x="838200" y="3105834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คำตอบ </a:t>
            </a:r>
            <a:r>
              <a:rPr lang="en-US" sz="3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9DC61-4800-407C-8A44-926A15F379A8}"/>
              </a:ext>
            </a:extLst>
          </p:cNvPr>
          <p:cNvSpPr txBox="1"/>
          <p:nvPr/>
        </p:nvSpPr>
        <p:spPr>
          <a:xfrm>
            <a:off x="2554462" y="3589713"/>
            <a:ext cx="6428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คณะฯ ให้ทุนสนับสนุนการเข้าร่วมประชุม อบรม สัมมนา ภายในประเทศ </a:t>
            </a:r>
            <a:br>
              <a:rPr lang="th-TH" sz="26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คนละ 5,000 บาท/ปี</a:t>
            </a:r>
            <a:r>
              <a:rPr lang="th-TH" sz="26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หากใช้ไปแล้ว 2,000 บาท</a:t>
            </a:r>
          </a:p>
          <a:p>
            <a:r>
              <a:rPr lang="th-TH" sz="26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การเข้าร่วมฯ ครั้งถัดไปจะยังมีวงเงินเหลือ 3,000 บาท </a:t>
            </a:r>
          </a:p>
          <a:p>
            <a:r>
              <a:rPr lang="th-TH" sz="2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สามารถใช้ได้ภายในปีงบประมาณนั้น ไม่สามารถทบไปปีถัดไปได้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228D2F-7C6F-4468-9EA6-354961766A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04036"/>
            <a:ext cx="1716262" cy="171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05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7B1715-2604-4A25-B1B7-188303E21508}"/>
              </a:ext>
            </a:extLst>
          </p:cNvPr>
          <p:cNvSpPr txBox="1"/>
          <p:nvPr/>
        </p:nvSpPr>
        <p:spPr>
          <a:xfrm flipH="1">
            <a:off x="563033" y="1326669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คำถาม </a:t>
            </a:r>
            <a:r>
              <a:rPr lang="en-US" sz="5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67C6A2-D472-4C6C-9BD3-214E4C2D53F6}"/>
              </a:ext>
            </a:extLst>
          </p:cNvPr>
          <p:cNvSpPr/>
          <p:nvPr/>
        </p:nvSpPr>
        <p:spPr>
          <a:xfrm>
            <a:off x="563033" y="2000057"/>
            <a:ext cx="81153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35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หากยืมเงินสดไปแล้ว จะต้องนำใบเสร็จมาเคลียภายในระยะเวลากี่วัน</a:t>
            </a:r>
            <a:endParaRPr lang="en-US" sz="35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64EFD-8011-4B04-ADAD-DFB31AB5129A}"/>
              </a:ext>
            </a:extLst>
          </p:cNvPr>
          <p:cNvSpPr txBox="1"/>
          <p:nvPr/>
        </p:nvSpPr>
        <p:spPr>
          <a:xfrm>
            <a:off x="704849" y="2892343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คำตอบ </a:t>
            </a:r>
            <a:r>
              <a:rPr lang="en-US" sz="3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C32B8-E098-43A7-A1AD-8875DC258D73}"/>
              </a:ext>
            </a:extLst>
          </p:cNvPr>
          <p:cNvSpPr txBox="1"/>
          <p:nvPr/>
        </p:nvSpPr>
        <p:spPr>
          <a:xfrm>
            <a:off x="704849" y="3455566"/>
            <a:ext cx="78316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h-TH" sz="26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การยืมเงินสด </a:t>
            </a:r>
            <a:r>
              <a:rPr lang="th-TH" sz="2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ต้องนำเงินมาคืน พร้อมใบเสร็จทันทีในวันรุ่งขึ้น</a:t>
            </a:r>
            <a:r>
              <a:rPr lang="th-TH" sz="26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ถ้าหากไม่สามารถนำเงินมาคืน หรือไม่สามารถนำใบเสร็จมาทำเรื่องขอคืนเงินได้ตามกำหนด ต้องทำสัญญายืมเงิน หรือในบางงานผู้จัดงานฯ จะมีการส่งใบเสร็จทางไปรษณีย์ มาให้ผู้เข้าร่วมประชุม กรณีนี้อาจแจ้งทางผู้จัดงานฯ ว่าให้ส่งใบเสร็จรับเงินมาทาง </a:t>
            </a:r>
            <a:r>
              <a:rPr lang="en-US" sz="26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e-mail </a:t>
            </a:r>
            <a:r>
              <a:rPr lang="th-TH" sz="26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ช่องทางอื่นก่อน เพื่อนำมาสำเนา ดำเนินการคืนเงินยืมกับหน่วยการเงินก่อน จากนั้นเมื่อได้รับใบเสร็จต้นฉบับแล้ว จึงนำมาให้หน่วยการเงินอีกครั้ง และทำเรื่องขออนุมัติเบิกจ่ายเงินตามขั้นตอนปกติ </a:t>
            </a:r>
            <a:endParaRPr lang="en-US" sz="26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r"/>
            <a:r>
              <a:rPr lang="th-TH" sz="20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(ขอขอบคุณข้อมูลจาก คุณจรรยา จันทร์เจตนาดี หัวหน้าหน่วยการเงิน)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20F377-3ADD-4CB5-9426-C4E58B5E6C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48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76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FF63D1-B358-4ECA-9953-623CD5AB08D0}"/>
              </a:ext>
            </a:extLst>
          </p:cNvPr>
          <p:cNvSpPr txBox="1"/>
          <p:nvPr/>
        </p:nvSpPr>
        <p:spPr>
          <a:xfrm flipH="1">
            <a:off x="609600" y="893459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คำถาม </a:t>
            </a:r>
            <a:r>
              <a:rPr lang="en-US" sz="5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78FF48-C073-4106-B5BB-58741D1238DC}"/>
              </a:ext>
            </a:extLst>
          </p:cNvPr>
          <p:cNvSpPr/>
          <p:nvPr/>
        </p:nvSpPr>
        <p:spPr>
          <a:xfrm>
            <a:off x="609600" y="1524000"/>
            <a:ext cx="67437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35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เข้าร่วมประชุมออนไลน์ จำเป็นต้องมาสแกนบัตรหรือไม่</a:t>
            </a:r>
            <a:endParaRPr lang="en-US" sz="35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FC723-AD68-4E75-8008-FDD7704B87B2}"/>
              </a:ext>
            </a:extLst>
          </p:cNvPr>
          <p:cNvSpPr txBox="1"/>
          <p:nvPr/>
        </p:nvSpPr>
        <p:spPr>
          <a:xfrm>
            <a:off x="990600" y="3066421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คำตอบ </a:t>
            </a:r>
            <a:r>
              <a:rPr lang="en-US" sz="3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6D7F3-E2A6-4E06-A978-8AF1CD2DC0B8}"/>
              </a:ext>
            </a:extLst>
          </p:cNvPr>
          <p:cNvSpPr txBox="1"/>
          <p:nvPr/>
        </p:nvSpPr>
        <p:spPr>
          <a:xfrm>
            <a:off x="990600" y="3641229"/>
            <a:ext cx="765071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h-TH" sz="26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ขึ้นอยู่กับผู้บังคับบัญชา ถ้าผู้บังคับบัญชาอนุมัติให้ปฏิบัติงานที่บ้านได้ ให้นำเอกสาร</a:t>
            </a:r>
            <a:br>
              <a:rPr lang="th-TH" sz="26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6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ที่ขออนุมัติเข้าร่วมการประชุม แนบกับกำหนดการการเข้าร่วมการประชุม มาส่งให้หน่วยทรัพยากรบุคคล เพื่อแจ้งให้ทราบว่าท่านไม่ได้มาปฏิบัติงาน เนื่องจากต้องเข้าร่วมประชุมที่บ้าน หรือสถานที่อื่น แต่ถ้าผู้บังคับบัญชาไม่อนุมัติ ต้องมาสแกนบัตรทุกครั้ง</a:t>
            </a: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28E9F5-6BB3-4D9E-B8DD-1EE713004B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154942"/>
            <a:ext cx="1343921" cy="134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9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FF63D1-B358-4ECA-9953-623CD5AB08D0}"/>
              </a:ext>
            </a:extLst>
          </p:cNvPr>
          <p:cNvSpPr txBox="1"/>
          <p:nvPr/>
        </p:nvSpPr>
        <p:spPr>
          <a:xfrm flipH="1">
            <a:off x="685800" y="762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คำถาม </a:t>
            </a:r>
            <a:r>
              <a:rPr lang="en-US" sz="5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78FF48-C073-4106-B5BB-58741D1238DC}"/>
              </a:ext>
            </a:extLst>
          </p:cNvPr>
          <p:cNvSpPr/>
          <p:nvPr/>
        </p:nvSpPr>
        <p:spPr>
          <a:xfrm>
            <a:off x="685800" y="1450306"/>
            <a:ext cx="7848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35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ลูกจ้างชั่วคราวสามารถยืมเงิน หรือทำสัญญายืมเงิน สำหรับการเข้าร่วมฝึกอบรมได้หรือไม่</a:t>
            </a:r>
            <a:endParaRPr lang="en-US" sz="35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FC723-AD68-4E75-8008-FDD7704B87B2}"/>
              </a:ext>
            </a:extLst>
          </p:cNvPr>
          <p:cNvSpPr txBox="1"/>
          <p:nvPr/>
        </p:nvSpPr>
        <p:spPr>
          <a:xfrm>
            <a:off x="933449" y="2864764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คำตอบ </a:t>
            </a:r>
            <a:r>
              <a:rPr lang="en-US" sz="3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6D7F3-E2A6-4E06-A978-8AF1CD2DC0B8}"/>
              </a:ext>
            </a:extLst>
          </p:cNvPr>
          <p:cNvSpPr txBox="1"/>
          <p:nvPr/>
        </p:nvSpPr>
        <p:spPr>
          <a:xfrm>
            <a:off x="941916" y="3410286"/>
            <a:ext cx="7336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h-TH" sz="26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กรณีที่</a:t>
            </a:r>
            <a:r>
              <a:rPr lang="th-TH" sz="2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ยังไม่ผ่านทดลองงาน จะไม่สามารถยืมได้ </a:t>
            </a:r>
            <a:r>
              <a:rPr lang="th-TH" sz="26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แต่ถ้าหากผ่านการทดลองงานแล้ว จะสามารถยืมเงินได้ ถ้ามีความจำเป็นต้องไปเข้าร่วมฝึกอบรม แต่ยังไม่ผ่านทดลองงาน ต้องให้ผู้บังคับบัญชาเป็นผู้อนุมัติการยืมเงินให้</a:t>
            </a: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DCACDB-1A16-425D-8662-42845A98D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5160385"/>
            <a:ext cx="3335490" cy="148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7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9144000" cy="461665"/>
          </a:xfrm>
          <a:prstGeom prst="rect">
            <a:avLst/>
          </a:prstGeom>
          <a:solidFill>
            <a:srgbClr val="FFE07D"/>
          </a:solidFill>
        </p:spPr>
        <p:txBody>
          <a:bodyPr wrap="square">
            <a:spAutoFit/>
          </a:bodyPr>
          <a:lstStyle/>
          <a:p>
            <a:pPr algn="ctr"/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106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ประกาศคณะเภสัชศาสตร์ เรื่อง หลักเกณฑ์การจ่ายเงินสนับสนุนการเข้าร่วมประชุม อบรม สัมมนา ดูงาน ภายในประเทศ</a:t>
            </a:r>
          </a:p>
          <a:p>
            <a:pPr algn="ctr"/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ของบุคลากรคณะเภสัชศาสตร์ มหาวิทยาลัยมหิดล พ.ศ. 2560 </a:t>
            </a:r>
            <a:endParaRPr lang="en-US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1828800"/>
            <a:ext cx="6934199" cy="2162294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ค่าใช้จ่ายในการเข้าร่วมประชุม อบรม สัมมนา ดูงาน ภายในประเทศ </a:t>
            </a:r>
          </a:p>
          <a:p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5,000 บาท/คน/ปีงบประมาณ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ค่าลงทะเบียน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ค่าเช่าที่พัก</a:t>
            </a:r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(ระดับ รศ. และ ศ. ไม่เกิน 2,000 บาท/คืน ตำแหน่งอื่น ๆ 1,500 บาท/คืน) 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ค่าพาหนะเดินทาง</a:t>
            </a:r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endParaRPr lang="th-TH" sz="20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</a:t>
            </a:r>
            <a:r>
              <a:rPr lang="th-TH" sz="17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ใช้อัตราการจ่ายเงินตามประกาศคณะเภสัชศาสตร์ เรื่อง หลักเกณฑ์และอัตราการจ่ายเงินค่าใช้สอย </a:t>
            </a:r>
            <a:r>
              <a:rPr lang="th-TH" sz="1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2560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1" y="4077921"/>
            <a:ext cx="6879075" cy="2451735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เงินทุนสนับสนุนการนำเสนอผลงานในงานประชุมวิชาการ </a:t>
            </a:r>
            <a:b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ทั้งระดับสถาบัน ระดับชาติ และระดับนานาชาติที่จัดภายในประเทศ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Oral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Presentation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Poster Presentation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ผลงานนวัตกรรม </a:t>
            </a:r>
          </a:p>
          <a:p>
            <a:br>
              <a:rPr lang="th-TH" sz="1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ในอัตราเหมาจ่าย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1,000 บาท/ครั้ง</a:t>
            </a:r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และกำหนดให้รับทุนได้ </a:t>
            </a:r>
            <a:r>
              <a:rPr lang="th-TH" sz="20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 2 ครั้ง/ปีงบประมาณ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950" y="1362569"/>
            <a:ext cx="28184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สิ่งที่คณะฯ สนับสนุนให้...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4623716"/>
            <a:ext cx="1828800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75" y="1794641"/>
            <a:ext cx="1695549" cy="1219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9" t="52228" r="27134" b="29947"/>
          <a:stretch/>
        </p:blipFill>
        <p:spPr>
          <a:xfrm>
            <a:off x="7543800" y="239617"/>
            <a:ext cx="1514434" cy="2472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55829" r="21667" b="23769"/>
          <a:stretch/>
        </p:blipFill>
        <p:spPr>
          <a:xfrm>
            <a:off x="7229434" y="548640"/>
            <a:ext cx="1828800" cy="213360"/>
          </a:xfrm>
          <a:prstGeom prst="rect">
            <a:avLst/>
          </a:prstGeom>
        </p:spPr>
      </p:pic>
      <p:pic>
        <p:nvPicPr>
          <p:cNvPr id="12290" name="Picture 2" descr="D:\MUPY\download pdf-file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276600"/>
            <a:ext cx="609054" cy="60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24400" y="4972605"/>
            <a:ext cx="3874032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th-TH" sz="20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ผู้ขอรับทุนต้อง...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เป็นผู้นิพนธ์ชื่อแรก หรือ เป็น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Corresponding author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เป็นผู้ดำเนินการหลัก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ผลงาน / 1 คน  เท่านั้น</a:t>
            </a:r>
            <a:endParaRPr lang="en-US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7239000" y="3513694"/>
            <a:ext cx="457200" cy="369332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02611C-7387-487D-9590-07A49BC9AE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4444" r="23333" b="22222"/>
          <a:stretch/>
        </p:blipFill>
        <p:spPr>
          <a:xfrm>
            <a:off x="8269427" y="6058302"/>
            <a:ext cx="609873" cy="6098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8625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963" y="1105346"/>
            <a:ext cx="7924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คุณสมบัติของผู้ขอรับเงินสนับสนุนการเข้าร่วมประชุม อบรม สัมมนา ดูงาน ภายในประเทศ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1759177"/>
            <a:ext cx="8267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เป็นบุคลากรของคณะเภสัชศาสตร์ มหาวิทยาลัยมหิดล ทั้ง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สายวิชาการและสายสนับสนุน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(ข้าราชการ/พนักงานมหาวิทยาลัย/พนักงานมหาวิทยาลัย(ชื่อส่วนงาน)/ลูกจ้างชั่วคราว) – 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ไม่รวมลูกจ้างโครงการวิจัย</a:t>
            </a:r>
            <a:endParaRPr lang="en-US" sz="20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พ้นทดลองการปฏิบัติงาน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lvl="1"/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สายวิชาการ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(ภายในระยะเวลา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ปี นับตั้งแต่วันที่บรรจุ)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สายสนับสนุน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(ภายในระยะเวลา 6 เดือน นับตั้งแต่วันที่บรรจุ)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67000"/>
            <a:ext cx="2443963" cy="182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0" y="6597746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ประกาศคณะเภสัชศาสตร์ เรื่อง หลักเกณฑ์การจ่ายเงินสนับสนุนการเข้าร่วมประชุม อบรม สัมมนา ดูงาน ภายในประเทศของบุคลากรคณะเภสัชศาสตร์ มหาวิทยาลัยมหิดล พ.ศ. 2560 </a:t>
            </a:r>
            <a:endParaRPr lang="en-US" sz="1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74004" y="4734162"/>
            <a:ext cx="6213534" cy="1123712"/>
          </a:xfrm>
          <a:prstGeom prst="round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หัวข้อเรื่องในการเข้าร่วมประชุม อบรม สัมมนา ดูงาน ภายในประเทศ ต้อง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เป็นประโยชน์กับคณะฯ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เกี่ยวข้องกับงานในหน้าที่ที่ปฏิบัติ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สามารถนำมาพัฒนาหน่วยงานได้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โดยมีรายละเอียดหลักสูตร หรือกำหนดการชัดเจน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9" t="52228" r="27134" b="29947"/>
          <a:stretch/>
        </p:blipFill>
        <p:spPr>
          <a:xfrm>
            <a:off x="7543800" y="239617"/>
            <a:ext cx="1514434" cy="247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55829" r="21667" b="23769"/>
          <a:stretch/>
        </p:blipFill>
        <p:spPr>
          <a:xfrm>
            <a:off x="7229434" y="548640"/>
            <a:ext cx="1828800" cy="213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617794-9F24-4E73-BF76-43267F3905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23354" r="22474" b="21345"/>
          <a:stretch/>
        </p:blipFill>
        <p:spPr>
          <a:xfrm>
            <a:off x="1028254" y="5752654"/>
            <a:ext cx="686692" cy="6866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9759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Callout 1 (Border and Accent Bar) 5"/>
          <p:cNvSpPr/>
          <p:nvPr/>
        </p:nvSpPr>
        <p:spPr>
          <a:xfrm>
            <a:off x="3657600" y="1531244"/>
            <a:ext cx="5376186" cy="4437804"/>
          </a:xfrm>
          <a:prstGeom prst="accentBorderCallout1">
            <a:avLst>
              <a:gd name="adj1" fmla="val 13438"/>
              <a:gd name="adj2" fmla="val -4815"/>
              <a:gd name="adj3" fmla="val 13463"/>
              <a:gd name="adj4" fmla="val -871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0" y="762000"/>
            <a:ext cx="9144000" cy="461665"/>
          </a:xfrm>
          <a:prstGeom prst="rect">
            <a:avLst/>
          </a:prstGeom>
          <a:solidFill>
            <a:srgbClr val="FFE07D"/>
          </a:solidFill>
        </p:spPr>
        <p:txBody>
          <a:bodyPr wrap="square">
            <a:spAutoFit/>
          </a:bodyPr>
          <a:lstStyle/>
          <a:p>
            <a:pPr algn="ctr"/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1" y="1371600"/>
            <a:ext cx="445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0">
                  <a:solidFill>
                    <a:schemeClr val="tx1"/>
                  </a:solidFill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en-US" sz="5400" b="1" cap="none" spc="0" dirty="0">
              <a:ln w="0">
                <a:solidFill>
                  <a:schemeClr val="tx1"/>
                </a:solidFill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2207" y="1524000"/>
            <a:ext cx="4459187" cy="4786540"/>
            <a:chOff x="432207" y="2168258"/>
            <a:chExt cx="4459187" cy="478654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1766878" y="545025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432207" y="2168258"/>
              <a:ext cx="4459187" cy="4786540"/>
              <a:chOff x="685671" y="2514600"/>
              <a:chExt cx="4459187" cy="478654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990600" y="3092966"/>
                <a:ext cx="10005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1600" dirty="0">
                    <a:solidFill>
                      <a:srgbClr val="C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เมื่อได้รับอนุมัติ</a:t>
                </a:r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685671" y="2514600"/>
                <a:ext cx="4459187" cy="4786540"/>
                <a:chOff x="685671" y="2514600"/>
                <a:chExt cx="4459187" cy="478654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685671" y="3977486"/>
                  <a:ext cx="2748192" cy="40482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2024163" y="3762984"/>
                  <a:ext cx="0" cy="2286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 28"/>
                <p:cNvSpPr/>
                <p:nvPr/>
              </p:nvSpPr>
              <p:spPr>
                <a:xfrm>
                  <a:off x="685672" y="3988713"/>
                  <a:ext cx="2728736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2200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เข้าร่วมโครงการฯ</a:t>
                  </a:r>
                  <a:endParaRPr lang="en-US" sz="1600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685671" y="2514600"/>
                  <a:ext cx="4459187" cy="4786540"/>
                  <a:chOff x="685671" y="2514600"/>
                  <a:chExt cx="4459187" cy="4786540"/>
                </a:xfrm>
              </p:grpSpPr>
              <p:sp>
                <p:nvSpPr>
                  <p:cNvPr id="12" name="Rectangle 11"/>
                  <p:cNvSpPr/>
                  <p:nvPr/>
                </p:nvSpPr>
                <p:spPr>
                  <a:xfrm>
                    <a:off x="685800" y="2514600"/>
                    <a:ext cx="2743200" cy="6096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37018" y="2514600"/>
                    <a:ext cx="2672526" cy="67710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จัดทำบันทึกขออนุมัติในหลักการฯ</a:t>
                    </a:r>
                  </a:p>
                  <a:p>
                    <a:pPr algn="ctr"/>
                    <a:r>
                      <a: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(ลงรับเอกสารที่หน่วยสารบรรณ)</a:t>
                    </a:r>
                    <a:endParaRPr lang="en-US" sz="1600" dirty="0"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685800" y="3367886"/>
                    <a:ext cx="2743200" cy="404826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" name="Straight Arrow Connector 16"/>
                  <p:cNvCxnSpPr/>
                  <p:nvPr/>
                </p:nvCxnSpPr>
                <p:spPr>
                  <a:xfrm>
                    <a:off x="2019300" y="3139286"/>
                    <a:ext cx="0" cy="22860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Rectangle 17"/>
                  <p:cNvSpPr/>
                  <p:nvPr/>
                </p:nvSpPr>
                <p:spPr>
                  <a:xfrm>
                    <a:off x="737018" y="3379113"/>
                    <a:ext cx="2672526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ยืมเงินทดรองจ่าย</a:t>
                    </a:r>
                    <a:endParaRPr lang="en-US" sz="1600" dirty="0"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685800" y="4650946"/>
                    <a:ext cx="2743200" cy="58739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2019300" y="4400144"/>
                    <a:ext cx="0" cy="22860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Rectangle 20"/>
                  <p:cNvSpPr/>
                  <p:nvPr/>
                </p:nvSpPr>
                <p:spPr>
                  <a:xfrm>
                    <a:off x="685800" y="4639135"/>
                    <a:ext cx="2753055" cy="67710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คืนเงินยืม </a:t>
                    </a:r>
                    <a:br>
                      <a: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</a:br>
                    <a:r>
                      <a: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พร้อมแสดงหลักฐานการชำระเงิน </a:t>
                    </a: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685800" y="5476672"/>
                    <a:ext cx="2743200" cy="372571"/>
                  </a:xfrm>
                  <a:prstGeom prst="rect">
                    <a:avLst/>
                  </a:prstGeom>
                  <a:solidFill>
                    <a:schemeClr val="bg1">
                      <a:alpha val="68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3" name="Straight Arrow Connector 22"/>
                  <p:cNvCxnSpPr/>
                  <p:nvPr/>
                </p:nvCxnSpPr>
                <p:spPr>
                  <a:xfrm>
                    <a:off x="2019300" y="5257800"/>
                    <a:ext cx="0" cy="22860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23"/>
                  <p:cNvSpPr/>
                  <p:nvPr/>
                </p:nvSpPr>
                <p:spPr>
                  <a:xfrm>
                    <a:off x="1023674" y="5457216"/>
                    <a:ext cx="1991251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จัดทำบันทึกขอเบิกเงิน</a:t>
                    </a: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685671" y="6059853"/>
                    <a:ext cx="2743200" cy="884029"/>
                  </a:xfrm>
                  <a:prstGeom prst="rect">
                    <a:avLst/>
                  </a:prstGeom>
                  <a:solidFill>
                    <a:schemeClr val="bg1">
                      <a:alpha val="68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710119" y="6039256"/>
                    <a:ext cx="2728736" cy="126188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จัดทำบันทึกรายงานผลฯ</a:t>
                    </a:r>
                  </a:p>
                  <a:p>
                    <a:pPr algn="ctr"/>
                    <a:r>
                      <a: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เสนอผู้บังคับบัญชาชั้นต้น</a:t>
                    </a:r>
                  </a:p>
                  <a:p>
                    <a:pPr algn="ctr"/>
                    <a:r>
                      <a: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(ส่งที่หน่วยทรัพยากรบุคคล)</a:t>
                    </a:r>
                  </a:p>
                  <a:p>
                    <a:pPr algn="ctr"/>
                    <a:endParaRPr lang="en-US" dirty="0"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4960127" y="6275066"/>
                    <a:ext cx="18473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endParaRPr lang="th-TH" dirty="0"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</p:grpSp>
          </p:grpSp>
        </p:grp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9" t="52228" r="27134" b="29947"/>
          <a:stretch/>
        </p:blipFill>
        <p:spPr>
          <a:xfrm>
            <a:off x="7543800" y="239617"/>
            <a:ext cx="1514434" cy="24725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55829" r="21667" b="23769"/>
          <a:stretch/>
        </p:blipFill>
        <p:spPr>
          <a:xfrm>
            <a:off x="7229434" y="548640"/>
            <a:ext cx="1828800" cy="213360"/>
          </a:xfrm>
          <a:prstGeom prst="rect">
            <a:avLst/>
          </a:prstGeom>
        </p:spPr>
      </p:pic>
      <p:pic>
        <p:nvPicPr>
          <p:cNvPr id="69" name="Picture 2" descr="D:\MUPY\WFH\Training\ตัวอย่าง 2_Page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04589"/>
            <a:ext cx="2443155" cy="3458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MUPY\WFH\Training\เบิก คนเดียว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3" y="2133600"/>
            <a:ext cx="473077" cy="4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3759866" y="2168258"/>
            <a:ext cx="1356514" cy="33855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เข้าร่วมฯ 1 คน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553200" y="1600200"/>
            <a:ext cx="2286000" cy="400110"/>
          </a:xfrm>
          <a:prstGeom prst="rect">
            <a:avLst/>
          </a:prstGeom>
          <a:solidFill>
            <a:srgbClr val="CCFF3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ตัวอย่างขออนุมัติในหลักการ</a:t>
            </a:r>
          </a:p>
        </p:txBody>
      </p:sp>
      <p:pic>
        <p:nvPicPr>
          <p:cNvPr id="6147" name="Picture 3" descr="D:\MUPY\WFH\Training\เบิก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2" y="2927192"/>
            <a:ext cx="473078" cy="47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3733800" y="2971800"/>
            <a:ext cx="1468007" cy="338554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เข้าร่วมฯ </a:t>
            </a:r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คน ขึ้นไป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810000" y="3918972"/>
            <a:ext cx="2483370" cy="147732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เอกสารที่ต้องแนบไปด้วย</a:t>
            </a:r>
            <a:endParaRPr lang="th-TH" sz="2000" dirty="0">
              <a:solidFill>
                <a:srgbClr val="00206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00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 หนังสือเชิญ / กำหนดการ</a:t>
            </a:r>
          </a:p>
          <a:p>
            <a:r>
              <a:rPr lang="th-TH" sz="200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2. รายละเอียดค่าลงทะเบียน และ วิธีการชำระเงิน</a:t>
            </a:r>
            <a:endParaRPr lang="th-TH" sz="2000" i="1" dirty="0">
              <a:solidFill>
                <a:srgbClr val="00206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50" name="Picture 6" descr="D:\MUPY\download file icon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56" y="2107640"/>
            <a:ext cx="578844" cy="57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3908685" y="1612821"/>
            <a:ext cx="2286000" cy="400110"/>
          </a:xfrm>
          <a:prstGeom prst="rect">
            <a:avLst/>
          </a:prstGeom>
          <a:solidFill>
            <a:srgbClr val="CCFF3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Download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</a:t>
            </a:r>
          </a:p>
        </p:txBody>
      </p:sp>
      <p:pic>
        <p:nvPicPr>
          <p:cNvPr id="83" name="Picture 4" descr="D:\MUPY\download file 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534192" cy="53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0" y="762000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ขั้นตอนการขออนุมัติและเบิกค่าใช้จ่ายเข้าร่วมอบรม สัมมนา ดูงาน ประชุม และประชุมวิชาการ (ในประเทศ)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5EBB048-3CE3-4BE6-BB52-47048E35F31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4444" r="23333" b="22222"/>
          <a:stretch/>
        </p:blipFill>
        <p:spPr>
          <a:xfrm>
            <a:off x="8269427" y="6058302"/>
            <a:ext cx="609873" cy="6098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0313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9144000" cy="461665"/>
          </a:xfrm>
          <a:prstGeom prst="rect">
            <a:avLst/>
          </a:prstGeom>
          <a:solidFill>
            <a:srgbClr val="FFE07D"/>
          </a:solidFill>
        </p:spPr>
        <p:txBody>
          <a:bodyPr wrap="square">
            <a:spAutoFit/>
          </a:bodyPr>
          <a:lstStyle/>
          <a:p>
            <a:pPr algn="ctr"/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9" t="52228" r="27134" b="29947"/>
          <a:stretch/>
        </p:blipFill>
        <p:spPr>
          <a:xfrm>
            <a:off x="7543800" y="239617"/>
            <a:ext cx="1514434" cy="24725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55829" r="21667" b="23769"/>
          <a:stretch/>
        </p:blipFill>
        <p:spPr>
          <a:xfrm>
            <a:off x="7229434" y="548640"/>
            <a:ext cx="1828800" cy="213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1479332"/>
            <a:ext cx="3183811" cy="3525150"/>
            <a:chOff x="255044" y="2057400"/>
            <a:chExt cx="3183811" cy="3525150"/>
          </a:xfrm>
        </p:grpSpPr>
        <p:grpSp>
          <p:nvGrpSpPr>
            <p:cNvPr id="2" name="Group 1"/>
            <p:cNvGrpSpPr/>
            <p:nvPr/>
          </p:nvGrpSpPr>
          <p:grpSpPr>
            <a:xfrm>
              <a:off x="255044" y="2057400"/>
              <a:ext cx="3183811" cy="3404281"/>
              <a:chOff x="255044" y="2514600"/>
              <a:chExt cx="3183811" cy="340428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55044" y="3115270"/>
                <a:ext cx="44595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h-TH" sz="5400" b="1" cap="none" spc="0" dirty="0">
                    <a:ln w="0">
                      <a:solidFill>
                        <a:schemeClr val="tx1"/>
                      </a:solidFill>
                    </a:ln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endParaRPr lang="en-US" sz="5400" b="1" cap="none" spc="0" dirty="0">
                  <a:ln w="0">
                    <a:solidFill>
                      <a:schemeClr val="tx1"/>
                    </a:solidFill>
                  </a:ln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685671" y="2514600"/>
                <a:ext cx="2753184" cy="3404281"/>
                <a:chOff x="685671" y="2514600"/>
                <a:chExt cx="2753184" cy="3404281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90600" y="3092966"/>
                  <a:ext cx="100059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h-TH" sz="1600" dirty="0">
                      <a:solidFill>
                        <a:srgbClr val="C000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เมื่อได้รับอนุมัติ</a:t>
                  </a:r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685671" y="2514600"/>
                  <a:ext cx="2753184" cy="3404281"/>
                  <a:chOff x="685671" y="2514600"/>
                  <a:chExt cx="2753184" cy="3404281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685671" y="3977486"/>
                    <a:ext cx="2748192" cy="404826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7" name="Straight Arrow Connector 36"/>
                  <p:cNvCxnSpPr/>
                  <p:nvPr/>
                </p:nvCxnSpPr>
                <p:spPr>
                  <a:xfrm>
                    <a:off x="2024163" y="3762984"/>
                    <a:ext cx="0" cy="22860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Rectangle 37"/>
                  <p:cNvSpPr/>
                  <p:nvPr/>
                </p:nvSpPr>
                <p:spPr>
                  <a:xfrm>
                    <a:off x="685672" y="3988713"/>
                    <a:ext cx="2728736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เข้าร่วมโครงการฯ</a:t>
                    </a:r>
                    <a:endParaRPr lang="en-US" sz="1600" dirty="0"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685800" y="2514600"/>
                    <a:ext cx="2753055" cy="3404281"/>
                    <a:chOff x="685800" y="2514600"/>
                    <a:chExt cx="2753055" cy="3404281"/>
                  </a:xfrm>
                </p:grpSpPr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685800" y="2514600"/>
                      <a:ext cx="2743200" cy="609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737018" y="2514600"/>
                      <a:ext cx="2672526" cy="67710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จัดทำบันทึกขออนุมัติในหลักการฯ</a:t>
                      </a:r>
                    </a:p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(ลงรับเอกสารที่หน่วยสารบรรณ)</a:t>
                      </a:r>
                      <a:endParaRPr lang="en-US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685800" y="3367886"/>
                      <a:ext cx="2743200" cy="404826"/>
                    </a:xfrm>
                    <a:prstGeom prst="rect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5" name="Straight Arrow Connector 44"/>
                    <p:cNvCxnSpPr/>
                    <p:nvPr/>
                  </p:nvCxnSpPr>
                  <p:spPr>
                    <a:xfrm>
                      <a:off x="2019300" y="3139286"/>
                      <a:ext cx="0" cy="22860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737018" y="3379113"/>
                      <a:ext cx="2672526" cy="43088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ยืมเงินทดรองจ่าย</a:t>
                      </a:r>
                      <a:endParaRPr lang="en-US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85800" y="4650946"/>
                      <a:ext cx="2743200" cy="58739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8" name="Straight Arrow Connector 47"/>
                    <p:cNvCxnSpPr/>
                    <p:nvPr/>
                  </p:nvCxnSpPr>
                  <p:spPr>
                    <a:xfrm>
                      <a:off x="2019300" y="4400144"/>
                      <a:ext cx="0" cy="22860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685800" y="4639135"/>
                      <a:ext cx="2753055" cy="67710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คืนเงินยืม </a:t>
                      </a:r>
                      <a:b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พร้อมแสดงหลักฐานการชำระเงิน </a:t>
                      </a:r>
                    </a:p>
                  </p:txBody>
                </p:sp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685800" y="5476672"/>
                      <a:ext cx="2743200" cy="372571"/>
                    </a:xfrm>
                    <a:prstGeom prst="rect">
                      <a:avLst/>
                    </a:prstGeom>
                    <a:solidFill>
                      <a:schemeClr val="bg1">
                        <a:alpha val="68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>
                      <a:off x="2019300" y="5257800"/>
                      <a:ext cx="0" cy="22860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1023674" y="5457216"/>
                      <a:ext cx="1991251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จัดทำบันทึกขอเบิกเงิน</a:t>
                      </a:r>
                    </a:p>
                  </p:txBody>
                </p:sp>
              </p:grpSp>
            </p:grpSp>
          </p:grpSp>
        </p:grpSp>
        <p:cxnSp>
          <p:nvCxnSpPr>
            <p:cNvPr id="63" name="Straight Arrow Connector 62"/>
            <p:cNvCxnSpPr/>
            <p:nvPr/>
          </p:nvCxnSpPr>
          <p:spPr>
            <a:xfrm>
              <a:off x="2010102" y="535395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Line Callout 1 (Border and Accent Bar) 63"/>
          <p:cNvSpPr/>
          <p:nvPr/>
        </p:nvSpPr>
        <p:spPr>
          <a:xfrm>
            <a:off x="3683941" y="1515478"/>
            <a:ext cx="5308462" cy="4437804"/>
          </a:xfrm>
          <a:prstGeom prst="accentBorderCallout1">
            <a:avLst>
              <a:gd name="adj1" fmla="val 27453"/>
              <a:gd name="adj2" fmla="val -3318"/>
              <a:gd name="adj3" fmla="val 27478"/>
              <a:gd name="adj4" fmla="val -1012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56" y="1588653"/>
            <a:ext cx="1229652" cy="1798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3825086" y="4470737"/>
            <a:ext cx="3404348" cy="101566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เอกสารที่ต้องแนบไปด้วย</a:t>
            </a:r>
            <a:endParaRPr lang="th-TH" sz="2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สำเนาบันทึกอนุมัติในหลักการ</a:t>
            </a:r>
          </a:p>
          <a:p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(ติดต่องานคลังและพัสดุ ล่วงหน้า 3 วัน)</a:t>
            </a:r>
            <a:endParaRPr lang="th-TH" sz="2000" dirty="0"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08685" y="1612821"/>
            <a:ext cx="2286000" cy="338554"/>
          </a:xfrm>
          <a:prstGeom prst="rect">
            <a:avLst/>
          </a:prstGeom>
          <a:solidFill>
            <a:srgbClr val="CCFF3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Download 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25086" y="2057400"/>
            <a:ext cx="1356514" cy="92333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ยืมเงินทดรองจ่าย (เงินสดไม่เกิน 20,000 บาท)</a:t>
            </a:r>
          </a:p>
        </p:txBody>
      </p:sp>
      <p:pic>
        <p:nvPicPr>
          <p:cNvPr id="7171" name="Picture 3" descr="D:\MUPY\WFH\Training\ยืมเงิน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49" y="2152291"/>
            <a:ext cx="576551" cy="5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MUPY\download file icon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67" y="2152292"/>
            <a:ext cx="641211" cy="64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MUPY\WFH\Training\4.14)+แบบฟอร์มการยืมเงินทดรองจ่าย+(กรณีสัญญาการยืมเงิน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51" y="3581400"/>
            <a:ext cx="1427246" cy="2018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3817542" y="3386444"/>
            <a:ext cx="1964829" cy="92333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ยืมเงินทดรองจ่าย </a:t>
            </a:r>
          </a:p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(สัญญา /  มากกว่า </a:t>
            </a:r>
          </a:p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20,000 บาท)</a:t>
            </a:r>
          </a:p>
        </p:txBody>
      </p:sp>
      <p:pic>
        <p:nvPicPr>
          <p:cNvPr id="71" name="Picture 6" descr="D:\MUPY\download file icon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73" y="3426130"/>
            <a:ext cx="459827" cy="45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825086" y="3147757"/>
            <a:ext cx="313701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4" name="Picture 6" descr="D:\MUPY\download file icon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29" y="3954755"/>
            <a:ext cx="433313" cy="43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MUPY\WFH\Training\สัญญายืมเงิน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35" y="3945541"/>
            <a:ext cx="401637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MUPY\WFH\Training\บันทึกขออนุมัติยืมเงินทดรองจ่าย-สัญญา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35" y="3419119"/>
            <a:ext cx="392962" cy="39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0" y="762000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ขั้นตอนการขออนุมัติและเบิกค่าใช้จ่ายเข้าร่วมอบรม สัมมนา ดูงาน ประชุม และประชุมวิชาการ (ในประเทศ)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32207" y="5069253"/>
            <a:ext cx="2743200" cy="88402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655" y="5048656"/>
            <a:ext cx="27287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จัดทำบันทึกรายงานผลฯ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เสนอผู้บังคับบัญชาชั้นต้น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(ส่งที่หน่วยทรัพยากรบุคคล)</a:t>
            </a:r>
          </a:p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61594A1-206E-4179-8D5A-8EBA46D34A2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4444" r="23333" b="22222"/>
          <a:stretch/>
        </p:blipFill>
        <p:spPr>
          <a:xfrm>
            <a:off x="8269427" y="6058302"/>
            <a:ext cx="609873" cy="6098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3285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9144000" cy="461665"/>
          </a:xfrm>
          <a:prstGeom prst="rect">
            <a:avLst/>
          </a:prstGeom>
          <a:solidFill>
            <a:srgbClr val="FFE07D"/>
          </a:solidFill>
        </p:spPr>
        <p:txBody>
          <a:bodyPr wrap="square">
            <a:spAutoFit/>
          </a:bodyPr>
          <a:lstStyle/>
          <a:p>
            <a:pPr algn="ctr"/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9" t="52228" r="27134" b="29947"/>
          <a:stretch/>
        </p:blipFill>
        <p:spPr>
          <a:xfrm>
            <a:off x="7543800" y="239617"/>
            <a:ext cx="1514434" cy="24725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55829" r="21667" b="23769"/>
          <a:stretch/>
        </p:blipFill>
        <p:spPr>
          <a:xfrm>
            <a:off x="7229434" y="548640"/>
            <a:ext cx="1828800" cy="21336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0" y="762000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ขั้นตอนการขออนุมัติและเบิกค่าใช้จ่ายเข้าร่วมอบรม สัมมนา ดูงาน ประชุม และประชุมวิชาการ (ในประเทศ)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1524000"/>
            <a:ext cx="3154909" cy="3563243"/>
            <a:chOff x="283946" y="2514600"/>
            <a:chExt cx="3154909" cy="3563243"/>
          </a:xfrm>
        </p:grpSpPr>
        <p:grpSp>
          <p:nvGrpSpPr>
            <p:cNvPr id="2" name="Group 1"/>
            <p:cNvGrpSpPr/>
            <p:nvPr/>
          </p:nvGrpSpPr>
          <p:grpSpPr>
            <a:xfrm>
              <a:off x="283946" y="2514600"/>
              <a:ext cx="3154909" cy="3404281"/>
              <a:chOff x="283946" y="2514600"/>
              <a:chExt cx="3154909" cy="340428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83946" y="3733800"/>
                <a:ext cx="44595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h-TH" sz="5400" b="1" cap="none" spc="0" dirty="0">
                    <a:ln w="0">
                      <a:solidFill>
                        <a:schemeClr val="tx1"/>
                      </a:solidFill>
                    </a:ln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</a:t>
                </a:r>
                <a:endParaRPr lang="en-US" sz="5400" b="1" cap="none" spc="0" dirty="0">
                  <a:ln w="0">
                    <a:solidFill>
                      <a:schemeClr val="tx1"/>
                    </a:solidFill>
                  </a:ln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685671" y="2514600"/>
                <a:ext cx="2753184" cy="3404281"/>
                <a:chOff x="685671" y="2514600"/>
                <a:chExt cx="2753184" cy="3404281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90600" y="3092966"/>
                  <a:ext cx="100059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h-TH" sz="1600" dirty="0">
                      <a:solidFill>
                        <a:srgbClr val="C000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เมื่อได้รับอนุมัติ</a:t>
                  </a:r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685671" y="2514600"/>
                  <a:ext cx="2753184" cy="3404281"/>
                  <a:chOff x="685671" y="2514600"/>
                  <a:chExt cx="2753184" cy="3404281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685671" y="3977486"/>
                    <a:ext cx="2748192" cy="404826"/>
                  </a:xfrm>
                  <a:prstGeom prst="rect">
                    <a:avLst/>
                  </a:prstGeom>
                  <a:solidFill>
                    <a:srgbClr val="66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7" name="Straight Arrow Connector 36"/>
                  <p:cNvCxnSpPr/>
                  <p:nvPr/>
                </p:nvCxnSpPr>
                <p:spPr>
                  <a:xfrm>
                    <a:off x="2024163" y="3762984"/>
                    <a:ext cx="0" cy="22860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Rectangle 37"/>
                  <p:cNvSpPr/>
                  <p:nvPr/>
                </p:nvSpPr>
                <p:spPr>
                  <a:xfrm>
                    <a:off x="685672" y="3988713"/>
                    <a:ext cx="2728736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เข้าร่วมโครงการฯ</a:t>
                    </a:r>
                    <a:endParaRPr lang="en-US" sz="1600" dirty="0"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685800" y="2514600"/>
                    <a:ext cx="2753055" cy="3404281"/>
                    <a:chOff x="685800" y="2514600"/>
                    <a:chExt cx="2753055" cy="3404281"/>
                  </a:xfrm>
                </p:grpSpPr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685800" y="2514600"/>
                      <a:ext cx="2743200" cy="609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737018" y="2514600"/>
                      <a:ext cx="2672526" cy="67710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จัดทำบันทึกขออนุมัติในหลักการฯ</a:t>
                      </a:r>
                    </a:p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(ลงรับเอกสารที่หน่วยสารบรรณ)</a:t>
                      </a:r>
                      <a:endParaRPr lang="en-US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685800" y="3367886"/>
                      <a:ext cx="2743200" cy="404826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5" name="Straight Arrow Connector 44"/>
                    <p:cNvCxnSpPr/>
                    <p:nvPr/>
                  </p:nvCxnSpPr>
                  <p:spPr>
                    <a:xfrm>
                      <a:off x="2019300" y="3139286"/>
                      <a:ext cx="0" cy="22860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737018" y="3379113"/>
                      <a:ext cx="2672526" cy="43088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ยืมเงินทดรองจ่าย</a:t>
                      </a:r>
                      <a:endParaRPr lang="en-US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85800" y="4650946"/>
                      <a:ext cx="2743200" cy="58739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8" name="Straight Arrow Connector 47"/>
                    <p:cNvCxnSpPr/>
                    <p:nvPr/>
                  </p:nvCxnSpPr>
                  <p:spPr>
                    <a:xfrm>
                      <a:off x="2019300" y="4400144"/>
                      <a:ext cx="0" cy="22860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685800" y="4639135"/>
                      <a:ext cx="2753055" cy="67710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คืนเงินยืม </a:t>
                      </a:r>
                      <a:b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พร้อมแสดงหลักฐานการชำระเงิน </a:t>
                      </a:r>
                    </a:p>
                  </p:txBody>
                </p:sp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685800" y="5476672"/>
                      <a:ext cx="2743200" cy="372571"/>
                    </a:xfrm>
                    <a:prstGeom prst="rect">
                      <a:avLst/>
                    </a:prstGeom>
                    <a:solidFill>
                      <a:schemeClr val="bg1">
                        <a:alpha val="68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>
                      <a:off x="2019300" y="5257800"/>
                      <a:ext cx="0" cy="22860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1023674" y="5457216"/>
                      <a:ext cx="1991251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จัดทำบันทึกขอเบิกเงิน</a:t>
                      </a:r>
                    </a:p>
                  </p:txBody>
                </p:sp>
              </p:grpSp>
            </p:grpSp>
          </p:grpSp>
        </p:grpSp>
        <p:cxnSp>
          <p:nvCxnSpPr>
            <p:cNvPr id="63" name="Straight Arrow Connector 62"/>
            <p:cNvCxnSpPr/>
            <p:nvPr/>
          </p:nvCxnSpPr>
          <p:spPr>
            <a:xfrm>
              <a:off x="2014568" y="5849243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Line Callout 1 (Border and Accent Bar) 63"/>
          <p:cNvSpPr/>
          <p:nvPr/>
        </p:nvSpPr>
        <p:spPr>
          <a:xfrm>
            <a:off x="3636643" y="1578542"/>
            <a:ext cx="5308462" cy="4406272"/>
          </a:xfrm>
          <a:prstGeom prst="accentBorderCallout1">
            <a:avLst>
              <a:gd name="adj1" fmla="val 40786"/>
              <a:gd name="adj2" fmla="val -4803"/>
              <a:gd name="adj3" fmla="val 40811"/>
              <a:gd name="adj4" fmla="val -9526"/>
            </a:avLst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8194" name="Picture 2" descr="D:\MUPY\WFH\Training\ใบขออนุญาตใช้รถยนต์ส่วนกลาง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397" y="2146372"/>
            <a:ext cx="2181803" cy="308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MUPY\WFH\Training\ขอใช้รถยนต์ Q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44" y="2944267"/>
            <a:ext cx="676884" cy="67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D:\MUPY\download file icon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49315"/>
            <a:ext cx="784485" cy="78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6553200" y="1615966"/>
            <a:ext cx="2286000" cy="369332"/>
          </a:xfrm>
          <a:prstGeom prst="rect">
            <a:avLst/>
          </a:prstGeom>
          <a:solidFill>
            <a:srgbClr val="CCFF3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ตัวอย่างใบขอใช้รถยนต์ส่วนกลาง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08685" y="1612821"/>
            <a:ext cx="2286000" cy="369332"/>
          </a:xfrm>
          <a:prstGeom prst="rect">
            <a:avLst/>
          </a:prstGeom>
          <a:solidFill>
            <a:srgbClr val="CCFF3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Download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762368" y="3858161"/>
            <a:ext cx="2779043" cy="132343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เอกสารที่ต้องแนบไปด้วย</a:t>
            </a:r>
            <a:endParaRPr lang="th-TH" sz="2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 สำเนาบันทึกอนุมัติในหลักการ</a:t>
            </a:r>
          </a:p>
          <a:p>
            <a:r>
              <a:rPr lang="th-TH" sz="200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2. แผนที่เส้นทางไปยังสถานที่จัดงาน</a:t>
            </a:r>
          </a:p>
          <a:p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(ติดต่อหน่วยอาคารฯ ล่วงหน้า 3 วัน)</a:t>
            </a:r>
            <a:endParaRPr lang="th-TH" sz="2000" dirty="0"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39350" y="2221468"/>
            <a:ext cx="2232850" cy="369332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ใบขอใช้รถยนต์ส่วนกลาง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32207" y="5069253"/>
            <a:ext cx="2743200" cy="88402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56655" y="5048656"/>
            <a:ext cx="27287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จัดทำบันทึกรายงานผลฯ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เสนอผู้บังคับบัญชาชั้นต้น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(ส่งที่หน่วยทรัพยากรบุคคล)</a:t>
            </a:r>
          </a:p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34E4A8B-28E3-4D5C-BB8C-AF15F59183B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4444" r="23333" b="22222"/>
          <a:stretch/>
        </p:blipFill>
        <p:spPr>
          <a:xfrm>
            <a:off x="8269427" y="6058302"/>
            <a:ext cx="609873" cy="6098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1237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9144000" cy="461665"/>
          </a:xfrm>
          <a:prstGeom prst="rect">
            <a:avLst/>
          </a:prstGeom>
          <a:solidFill>
            <a:srgbClr val="FFE07D"/>
          </a:solidFill>
        </p:spPr>
        <p:txBody>
          <a:bodyPr wrap="square">
            <a:spAutoFit/>
          </a:bodyPr>
          <a:lstStyle/>
          <a:p>
            <a:pPr algn="ctr"/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504E76-0610-4F90-9445-9FC91F07946A}"/>
              </a:ext>
            </a:extLst>
          </p:cNvPr>
          <p:cNvGrpSpPr/>
          <p:nvPr/>
        </p:nvGrpSpPr>
        <p:grpSpPr>
          <a:xfrm>
            <a:off x="0" y="239617"/>
            <a:ext cx="9144000" cy="6070923"/>
            <a:chOff x="0" y="239617"/>
            <a:chExt cx="9144000" cy="607092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69" t="52228" r="27134" b="29947"/>
            <a:stretch/>
          </p:blipFill>
          <p:spPr>
            <a:xfrm>
              <a:off x="7543800" y="239617"/>
              <a:ext cx="1514434" cy="24725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3" t="55829" r="21667" b="23769"/>
            <a:stretch/>
          </p:blipFill>
          <p:spPr>
            <a:xfrm>
              <a:off x="7229434" y="548640"/>
              <a:ext cx="1828800" cy="2133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0" y="762000"/>
              <a:ext cx="914400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ขั้นตอนการขออนุมัติและเบิกค่าใช้จ่ายเข้าร่วมอบรม สัมมนา ดูงาน ประชุม และประชุมวิชาการ (ในประเทศ)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6E86F94-93BA-44F9-9F8A-E489A997825E}"/>
                </a:ext>
              </a:extLst>
            </p:cNvPr>
            <p:cNvGrpSpPr/>
            <p:nvPr/>
          </p:nvGrpSpPr>
          <p:grpSpPr>
            <a:xfrm>
              <a:off x="76200" y="1223665"/>
              <a:ext cx="8463763" cy="5086875"/>
              <a:chOff x="76200" y="1223665"/>
              <a:chExt cx="8463763" cy="5086875"/>
            </a:xfrm>
          </p:grpSpPr>
          <p:sp>
            <p:nvSpPr>
              <p:cNvPr id="5" name="Line Callout 1 (Border and Accent Bar) 4"/>
              <p:cNvSpPr/>
              <p:nvPr/>
            </p:nvSpPr>
            <p:spPr>
              <a:xfrm>
                <a:off x="4114800" y="1832183"/>
                <a:ext cx="4425163" cy="4431983"/>
              </a:xfrm>
              <a:prstGeom prst="accentBorderCallout1">
                <a:avLst>
                  <a:gd name="adj1" fmla="val 53320"/>
                  <a:gd name="adj2" fmla="val -10471"/>
                  <a:gd name="adj3" fmla="val 53515"/>
                  <a:gd name="adj4" fmla="val -20163"/>
                </a:avLst>
              </a:prstGeom>
              <a:solidFill>
                <a:srgbClr val="CCFF99"/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400" b="1" dirty="0">
                    <a:effectLst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ตรวจสอบรายละเอียดในใบเสร็จให้ชัดเจน</a:t>
                </a:r>
              </a:p>
              <a:p>
                <a:pPr algn="ctr"/>
                <a:endParaRPr lang="en-US" sz="2400" b="1" dirty="0"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/>
                <a:endParaRPr lang="th-TH" b="1" dirty="0"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/>
                <a:endParaRPr lang="th-TH" b="1" i="1" dirty="0">
                  <a:solidFill>
                    <a:srgbClr val="0000FF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/>
                <a:endParaRPr lang="th-TH" i="1" dirty="0">
                  <a:solidFill>
                    <a:srgbClr val="0000FF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/>
                <a:endParaRPr lang="th-TH" b="1" i="1" dirty="0">
                  <a:solidFill>
                    <a:srgbClr val="0000FF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/>
                <a:endParaRPr lang="th-TH" b="1" i="1" dirty="0">
                  <a:solidFill>
                    <a:srgbClr val="0000FF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/>
                <a:endParaRPr lang="th-TH" b="1" i="1" dirty="0">
                  <a:solidFill>
                    <a:srgbClr val="0000FF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/>
                <a:endParaRPr lang="th-TH" b="1" i="1" dirty="0">
                  <a:solidFill>
                    <a:srgbClr val="0000FF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/>
                <a:endParaRPr lang="th-TH" b="1" i="1" dirty="0">
                  <a:solidFill>
                    <a:srgbClr val="0000FF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/>
                <a:endParaRPr lang="th-TH" b="1" i="1" dirty="0">
                  <a:solidFill>
                    <a:srgbClr val="0000FF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/>
                <a:endParaRPr lang="th-TH" b="1" i="1" dirty="0">
                  <a:solidFill>
                    <a:srgbClr val="0000FF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/>
                <a:endParaRPr lang="th-TH" b="1" i="1" dirty="0">
                  <a:solidFill>
                    <a:srgbClr val="0000FF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/>
                <a:endParaRPr lang="th-TH" b="1" dirty="0"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/>
                <a:endParaRPr lang="th-TH" b="1" dirty="0"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265691" y="2238359"/>
                <a:ext cx="4170657" cy="175432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th-TH" b="1" u="sng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ตัวอย่างข้อความในใบเสร็จค่าลงทะเบียน</a:t>
                </a:r>
              </a:p>
              <a:p>
                <a:r>
                  <a:rPr lang="th-TH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คณะเภสัชศาสตร์ มหาวิทยาลัยมหิดล (ชื่อผู้เข้าร่วม)</a:t>
                </a:r>
              </a:p>
              <a:p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447 ถ.ศรีอยุธยา แขวงทุ่งพญาไท เขตราชเทวี กรุงเทพฯ 10400</a:t>
                </a:r>
              </a:p>
              <a:p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ชื่อโครงการอบรม/ประชุม..................................................................</a:t>
                </a:r>
              </a:p>
              <a:p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วันที่อบรม/ประชุม..............................................................................</a:t>
                </a:r>
              </a:p>
              <a:p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สถานที่อบรม/ประชุม.........................................................................</a:t>
                </a:r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65690" y="4067159"/>
                <a:ext cx="4170657" cy="64584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b="1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ใบเสร็จค่าเช่าที่พัก </a:t>
                </a:r>
              </a:p>
              <a:p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ให้แนบแบบแสดงรายการเข้าพัก (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Folio) </a:t>
                </a:r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ด้วย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265690" y="4789201"/>
                <a:ext cx="4170657" cy="64584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b="1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ใบเสร็จค่าพาหนะเดินทาง (เครื่องบิน)</a:t>
                </a:r>
              </a:p>
              <a:p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ให้แนบแบบแสดงวันและเวลาเดินทาง (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Boarding Pass) </a:t>
                </a:r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ด้วย</a:t>
                </a:r>
              </a:p>
            </p:txBody>
          </p:sp>
          <p:sp>
            <p:nvSpPr>
              <p:cNvPr id="36" name="Explosion 1 35"/>
              <p:cNvSpPr/>
              <p:nvPr/>
            </p:nvSpPr>
            <p:spPr>
              <a:xfrm>
                <a:off x="3235807" y="1223665"/>
                <a:ext cx="1757986" cy="794129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3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699754" y="1421533"/>
                <a:ext cx="9332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000" dirty="0">
                    <a:ln w="0">
                      <a:noFill/>
                    </a:ln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ก่อนคืนเงิน</a:t>
                </a:r>
                <a:endParaRPr lang="en-US" sz="2000" dirty="0">
                  <a:ln w="0">
                    <a:noFill/>
                  </a:ln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76200" y="1524000"/>
                <a:ext cx="3138577" cy="3404281"/>
                <a:chOff x="300278" y="2514600"/>
                <a:chExt cx="3138577" cy="3404281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300278" y="4482980"/>
                  <a:ext cx="445956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th-TH" sz="5400" b="1" cap="none" spc="0" dirty="0">
                      <a:ln w="0">
                        <a:solidFill>
                          <a:schemeClr val="tx1"/>
                        </a:solidFill>
                      </a:ln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4</a:t>
                  </a:r>
                  <a:endParaRPr lang="en-US" sz="5400" b="1" cap="none" spc="0" dirty="0">
                    <a:ln w="0">
                      <a:solidFill>
                        <a:schemeClr val="tx1"/>
                      </a:solidFill>
                    </a:ln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grpSp>
              <p:nvGrpSpPr>
                <p:cNvPr id="64" name="Group 63"/>
                <p:cNvGrpSpPr/>
                <p:nvPr/>
              </p:nvGrpSpPr>
              <p:grpSpPr>
                <a:xfrm>
                  <a:off x="685671" y="2514600"/>
                  <a:ext cx="2753184" cy="3404281"/>
                  <a:chOff x="685671" y="2514600"/>
                  <a:chExt cx="2753184" cy="3404281"/>
                </a:xfrm>
              </p:grpSpPr>
              <p:sp>
                <p:nvSpPr>
                  <p:cNvPr id="65" name="Rectangle 64"/>
                  <p:cNvSpPr/>
                  <p:nvPr/>
                </p:nvSpPr>
                <p:spPr>
                  <a:xfrm>
                    <a:off x="990600" y="3092966"/>
                    <a:ext cx="1000595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th-TH" sz="16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เมื่อได้รับอนุมัติ</a:t>
                    </a:r>
                    <a:endParaRPr lang="en-US" sz="1600" dirty="0">
                      <a:solidFill>
                        <a:srgbClr val="C00000"/>
                      </a:solidFill>
                    </a:endParaRPr>
                  </a:p>
                </p:txBody>
              </p:sp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685671" y="2514600"/>
                    <a:ext cx="2753184" cy="3404281"/>
                    <a:chOff x="685671" y="2514600"/>
                    <a:chExt cx="2753184" cy="3404281"/>
                  </a:xfrm>
                </p:grpSpPr>
                <p:sp>
                  <p:nvSpPr>
                    <p:cNvPr id="67" name="Rectangle 66"/>
                    <p:cNvSpPr/>
                    <p:nvPr/>
                  </p:nvSpPr>
                  <p:spPr>
                    <a:xfrm>
                      <a:off x="685671" y="3977486"/>
                      <a:ext cx="2748192" cy="404826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8" name="Straight Arrow Connector 67"/>
                    <p:cNvCxnSpPr/>
                    <p:nvPr/>
                  </p:nvCxnSpPr>
                  <p:spPr>
                    <a:xfrm>
                      <a:off x="2024163" y="3762984"/>
                      <a:ext cx="0" cy="22860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9" name="Rectangle 68"/>
                    <p:cNvSpPr/>
                    <p:nvPr/>
                  </p:nvSpPr>
                  <p:spPr>
                    <a:xfrm>
                      <a:off x="685672" y="3988713"/>
                      <a:ext cx="2728736" cy="43088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เข้าร่วมโครงการฯ</a:t>
                      </a:r>
                      <a:endParaRPr lang="en-US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  <p:grpSp>
                  <p:nvGrpSpPr>
                    <p:cNvPr id="70" name="Group 69"/>
                    <p:cNvGrpSpPr/>
                    <p:nvPr/>
                  </p:nvGrpSpPr>
                  <p:grpSpPr>
                    <a:xfrm>
                      <a:off x="685800" y="2514600"/>
                      <a:ext cx="2753055" cy="3404281"/>
                      <a:chOff x="685800" y="2514600"/>
                      <a:chExt cx="2753055" cy="3404281"/>
                    </a:xfrm>
                  </p:grpSpPr>
                  <p:sp>
                    <p:nvSpPr>
                      <p:cNvPr id="72" name="Rectangle 71"/>
                      <p:cNvSpPr/>
                      <p:nvPr/>
                    </p:nvSpPr>
                    <p:spPr>
                      <a:xfrm>
                        <a:off x="685800" y="2514600"/>
                        <a:ext cx="2743200" cy="6096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" name="Rectangle 73"/>
                      <p:cNvSpPr/>
                      <p:nvPr/>
                    </p:nvSpPr>
                    <p:spPr>
                      <a:xfrm>
                        <a:off x="737018" y="2514600"/>
                        <a:ext cx="2672526" cy="67710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th-TH" sz="2200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a:t>จัดทำบันทึกขออนุมัติในหลักการฯ</a:t>
                        </a:r>
                      </a:p>
                      <a:p>
                        <a:pPr algn="ctr"/>
                        <a:r>
                          <a:rPr lang="th-TH" sz="1600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a:t>(ลงรับเอกสารที่หน่วยสารบรรณ)</a:t>
                        </a:r>
                        <a:endPara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endParaRPr>
                      </a:p>
                    </p:txBody>
                  </p:sp>
                  <p:sp>
                    <p:nvSpPr>
                      <p:cNvPr id="75" name="Rectangle 74"/>
                      <p:cNvSpPr/>
                      <p:nvPr/>
                    </p:nvSpPr>
                    <p:spPr>
                      <a:xfrm>
                        <a:off x="685800" y="3367886"/>
                        <a:ext cx="2743200" cy="404826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6" name="Straight Arrow Connector 75"/>
                      <p:cNvCxnSpPr/>
                      <p:nvPr/>
                    </p:nvCxnSpPr>
                    <p:spPr>
                      <a:xfrm>
                        <a:off x="2019300" y="3139286"/>
                        <a:ext cx="0" cy="22860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" name="Rectangle 76"/>
                      <p:cNvSpPr/>
                      <p:nvPr/>
                    </p:nvSpPr>
                    <p:spPr>
                      <a:xfrm>
                        <a:off x="737018" y="3379113"/>
                        <a:ext cx="2672526" cy="430887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th-TH" sz="2200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a:t>ยืมเงินทดรองจ่าย</a:t>
                        </a:r>
                        <a:endPara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endParaRPr>
                      </a:p>
                    </p:txBody>
                  </p:sp>
                  <p:sp>
                    <p:nvSpPr>
                      <p:cNvPr id="78" name="Rectangle 77"/>
                      <p:cNvSpPr/>
                      <p:nvPr/>
                    </p:nvSpPr>
                    <p:spPr>
                      <a:xfrm>
                        <a:off x="685800" y="4650946"/>
                        <a:ext cx="2743200" cy="587398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79" name="Straight Arrow Connector 78"/>
                      <p:cNvCxnSpPr/>
                      <p:nvPr/>
                    </p:nvCxnSpPr>
                    <p:spPr>
                      <a:xfrm>
                        <a:off x="2019300" y="4400144"/>
                        <a:ext cx="0" cy="22860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0" name="Rectangle 79"/>
                      <p:cNvSpPr/>
                      <p:nvPr/>
                    </p:nvSpPr>
                    <p:spPr>
                      <a:xfrm>
                        <a:off x="685800" y="4639135"/>
                        <a:ext cx="2753055" cy="677108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th-TH" sz="2000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a:t>คืนเงินยืม </a:t>
                        </a:r>
                        <a:br>
                          <a: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</a:br>
                        <a:r>
                          <a:rPr lang="th-TH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a:t>พร้อมแสดงหลักฐานการชำระเงิน </a:t>
                        </a:r>
                      </a:p>
                    </p:txBody>
                  </p:sp>
                  <p:sp>
                    <p:nvSpPr>
                      <p:cNvPr id="81" name="Rectangle 80"/>
                      <p:cNvSpPr/>
                      <p:nvPr/>
                    </p:nvSpPr>
                    <p:spPr>
                      <a:xfrm>
                        <a:off x="685800" y="5476672"/>
                        <a:ext cx="2743200" cy="372571"/>
                      </a:xfrm>
                      <a:prstGeom prst="rect">
                        <a:avLst/>
                      </a:prstGeom>
                      <a:solidFill>
                        <a:schemeClr val="bg1">
                          <a:alpha val="68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2" name="Straight Arrow Connector 81"/>
                      <p:cNvCxnSpPr/>
                      <p:nvPr/>
                    </p:nvCxnSpPr>
                    <p:spPr>
                      <a:xfrm>
                        <a:off x="2019300" y="5257800"/>
                        <a:ext cx="0" cy="22860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3" name="Rectangle 82"/>
                      <p:cNvSpPr/>
                      <p:nvPr/>
                    </p:nvSpPr>
                    <p:spPr>
                      <a:xfrm>
                        <a:off x="1023674" y="5457216"/>
                        <a:ext cx="1991251" cy="461665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th-TH" sz="2400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a:t>จัดทำบันทึกขอเบิกเงิน</a:t>
                        </a:r>
                      </a:p>
                    </p:txBody>
                  </p:sp>
                </p:grpSp>
              </p:grpSp>
            </p:grpSp>
          </p:grpSp>
          <p:cxnSp>
            <p:nvCxnSpPr>
              <p:cNvPr id="46" name="Straight Arrow Connector 45"/>
              <p:cNvCxnSpPr/>
              <p:nvPr/>
            </p:nvCxnSpPr>
            <p:spPr>
              <a:xfrm>
                <a:off x="1801790" y="4876800"/>
                <a:ext cx="0" cy="2286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/>
              <p:nvPr/>
            </p:nvSpPr>
            <p:spPr>
              <a:xfrm>
                <a:off x="4265689" y="5526358"/>
                <a:ext cx="4170657" cy="64584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b="1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ทุนสนับสนุนการนำเสนอผลงาน</a:t>
                </a:r>
              </a:p>
              <a:p>
                <a:r>
                  <a:rPr lang="th-TH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ให้แนบใบสำคัญรับเงินด้วย </a:t>
                </a:r>
              </a:p>
            </p:txBody>
          </p:sp>
          <p:pic>
            <p:nvPicPr>
              <p:cNvPr id="49" name="Picture 6" descr="D:\MUPY\download file icon2.pn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3149" y="5647436"/>
                <a:ext cx="459827" cy="459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18" name="Picture 2" descr="D:\MUPY\WFH\Training\ใบสำคัญรับเงิน Q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9929" y="5637216"/>
                <a:ext cx="388393" cy="3883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432207" y="5069253"/>
                <a:ext cx="2743200" cy="884029"/>
              </a:xfrm>
              <a:prstGeom prst="rect">
                <a:avLst/>
              </a:prstGeom>
              <a:solidFill>
                <a:schemeClr val="bg1">
                  <a:alpha val="6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56655" y="5048656"/>
                <a:ext cx="2728736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จัดทำบันทึกรายงานผลฯ</a:t>
                </a:r>
              </a:p>
              <a:p>
                <a:pPr algn="ctr"/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เสนอผู้บังคับบัญชาชั้นต้น</a:t>
                </a:r>
              </a:p>
              <a:p>
                <a:pPr algn="ctr"/>
                <a:r>
                  <a:rPr lang="th-TH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(ส่งที่หน่วยทรัพยากรบุคคล)</a:t>
                </a:r>
              </a:p>
              <a:p>
                <a:pPr algn="ctr"/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8DCB3584-C3D2-428D-891D-0A5D10E0AFD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4444" r="23333" b="22222"/>
          <a:stretch/>
        </p:blipFill>
        <p:spPr>
          <a:xfrm>
            <a:off x="8231838" y="6025609"/>
            <a:ext cx="609873" cy="6098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5119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 Callout 1 (Border and Accent Bar) 66"/>
          <p:cNvSpPr/>
          <p:nvPr/>
        </p:nvSpPr>
        <p:spPr>
          <a:xfrm>
            <a:off x="3683941" y="1531244"/>
            <a:ext cx="5308462" cy="4453570"/>
          </a:xfrm>
          <a:prstGeom prst="accentBorderCallout1">
            <a:avLst>
              <a:gd name="adj1" fmla="val 74514"/>
              <a:gd name="adj2" fmla="val -5397"/>
              <a:gd name="adj3" fmla="val 74539"/>
              <a:gd name="adj4" fmla="val -10417"/>
            </a:avLst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0" y="762000"/>
            <a:ext cx="9144000" cy="461665"/>
          </a:xfrm>
          <a:prstGeom prst="rect">
            <a:avLst/>
          </a:prstGeom>
          <a:solidFill>
            <a:srgbClr val="FFE07D"/>
          </a:solidFill>
        </p:spPr>
        <p:txBody>
          <a:bodyPr wrap="square">
            <a:spAutoFit/>
          </a:bodyPr>
          <a:lstStyle/>
          <a:p>
            <a:pPr algn="ctr"/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9" t="52228" r="27134" b="29947"/>
          <a:stretch/>
        </p:blipFill>
        <p:spPr>
          <a:xfrm>
            <a:off x="7543800" y="239617"/>
            <a:ext cx="1514434" cy="24725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55829" r="21667" b="23769"/>
          <a:stretch/>
        </p:blipFill>
        <p:spPr>
          <a:xfrm>
            <a:off x="7229434" y="548640"/>
            <a:ext cx="1828800" cy="21336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0" y="762000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ขั้นตอนการขออนุมัติและเบิกค่าใช้จ่ายเข้าร่วมอบรม สัมมนา ดูงาน ประชุม และประชุมวิชาการ (ในประเทศ)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1524000"/>
            <a:ext cx="3162957" cy="3657600"/>
            <a:chOff x="0" y="2133600"/>
            <a:chExt cx="3162957" cy="36576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2133600"/>
              <a:ext cx="3162957" cy="3657600"/>
              <a:chOff x="275898" y="2514600"/>
              <a:chExt cx="3162957" cy="36576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75898" y="5248870"/>
                <a:ext cx="44595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h-TH" sz="5400" b="1" cap="none" spc="0" dirty="0">
                    <a:ln w="0">
                      <a:solidFill>
                        <a:schemeClr val="tx1"/>
                      </a:solidFill>
                    </a:ln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5</a:t>
                </a:r>
                <a:endParaRPr lang="en-US" sz="5400" b="1" cap="none" spc="0" dirty="0">
                  <a:ln w="0">
                    <a:solidFill>
                      <a:schemeClr val="tx1"/>
                    </a:solidFill>
                  </a:ln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685671" y="2514600"/>
                <a:ext cx="2753184" cy="3404281"/>
                <a:chOff x="685671" y="2514600"/>
                <a:chExt cx="2753184" cy="3404281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90600" y="3092966"/>
                  <a:ext cx="100059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h-TH" sz="1600" dirty="0">
                      <a:solidFill>
                        <a:srgbClr val="C000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เมื่อได้รับอนุมัติ</a:t>
                  </a:r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  <p:grpSp>
              <p:nvGrpSpPr>
                <p:cNvPr id="36" name="Group 35"/>
                <p:cNvGrpSpPr/>
                <p:nvPr/>
              </p:nvGrpSpPr>
              <p:grpSpPr>
                <a:xfrm>
                  <a:off x="685671" y="2514600"/>
                  <a:ext cx="2753184" cy="3404281"/>
                  <a:chOff x="685671" y="2514600"/>
                  <a:chExt cx="2753184" cy="3404281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685671" y="3977486"/>
                    <a:ext cx="2748192" cy="404826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8" name="Straight Arrow Connector 37"/>
                  <p:cNvCxnSpPr/>
                  <p:nvPr/>
                </p:nvCxnSpPr>
                <p:spPr>
                  <a:xfrm>
                    <a:off x="2024163" y="3762984"/>
                    <a:ext cx="0" cy="22860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Rectangle 38"/>
                  <p:cNvSpPr/>
                  <p:nvPr/>
                </p:nvSpPr>
                <p:spPr>
                  <a:xfrm>
                    <a:off x="685672" y="3988713"/>
                    <a:ext cx="2728736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เข้าร่วมโครงการฯ</a:t>
                    </a:r>
                    <a:endParaRPr lang="en-US" sz="1600" dirty="0"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685800" y="2514600"/>
                    <a:ext cx="2753055" cy="3404281"/>
                    <a:chOff x="685800" y="2514600"/>
                    <a:chExt cx="2753055" cy="3404281"/>
                  </a:xfrm>
                </p:grpSpPr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685800" y="2514600"/>
                      <a:ext cx="2743200" cy="609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737018" y="2514600"/>
                      <a:ext cx="2672526" cy="67710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จัดทำบันทึกขออนุมัติในหลักการฯ</a:t>
                      </a:r>
                    </a:p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(ลงรับเอกสารที่หน่วยสารบรรณ)</a:t>
                      </a:r>
                      <a:endParaRPr lang="en-US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685800" y="3367886"/>
                      <a:ext cx="2743200" cy="404826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6" name="Straight Arrow Connector 45"/>
                    <p:cNvCxnSpPr/>
                    <p:nvPr/>
                  </p:nvCxnSpPr>
                  <p:spPr>
                    <a:xfrm>
                      <a:off x="2019300" y="3139286"/>
                      <a:ext cx="0" cy="22860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737018" y="3379113"/>
                      <a:ext cx="2672526" cy="43088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ยืมเงินทดรองจ่าย</a:t>
                      </a:r>
                      <a:endParaRPr lang="en-US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685800" y="4650946"/>
                      <a:ext cx="2743200" cy="58739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9" name="Straight Arrow Connector 48"/>
                    <p:cNvCxnSpPr/>
                    <p:nvPr/>
                  </p:nvCxnSpPr>
                  <p:spPr>
                    <a:xfrm>
                      <a:off x="2019300" y="4400144"/>
                      <a:ext cx="0" cy="22860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685800" y="4639135"/>
                      <a:ext cx="2753055" cy="67710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คืนเงินยืม </a:t>
                      </a:r>
                      <a:b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พร้อมแสดงหลักฐานการชำระเงิน </a:t>
                      </a:r>
                    </a:p>
                  </p:txBody>
                </p:sp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685800" y="5476672"/>
                      <a:ext cx="2743200" cy="372571"/>
                    </a:xfrm>
                    <a:prstGeom prst="rect">
                      <a:avLst/>
                    </a:prstGeom>
                    <a:solidFill>
                      <a:srgbClr val="FFCCFF">
                        <a:alpha val="68000"/>
                      </a:srgb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2" name="Straight Arrow Connector 51"/>
                    <p:cNvCxnSpPr/>
                    <p:nvPr/>
                  </p:nvCxnSpPr>
                  <p:spPr>
                    <a:xfrm>
                      <a:off x="2019300" y="5257800"/>
                      <a:ext cx="0" cy="22860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1023674" y="5457216"/>
                      <a:ext cx="1991251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จัดทำบันทึกขอเบิกเงิน</a:t>
                      </a:r>
                    </a:p>
                  </p:txBody>
                </p:sp>
              </p:grpSp>
            </p:grpSp>
          </p:grpSp>
        </p:grpSp>
        <p:cxnSp>
          <p:nvCxnSpPr>
            <p:cNvPr id="64" name="Straight Arrow Connector 63"/>
            <p:cNvCxnSpPr/>
            <p:nvPr/>
          </p:nvCxnSpPr>
          <p:spPr>
            <a:xfrm>
              <a:off x="1752600" y="54864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5457180" y="1345168"/>
            <a:ext cx="1715257" cy="369332"/>
          </a:xfrm>
          <a:prstGeom prst="rect">
            <a:avLst/>
          </a:prstGeom>
          <a:solidFill>
            <a:srgbClr val="CCFF3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Download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6619" y="2975789"/>
            <a:ext cx="4896381" cy="273921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เอกสารที่ต้องเตรียม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ต้นฉบับบันทึกขออนุมัติในหลักการฯ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หลักฐานการชำระเงินต่างๆ ได้แก่ ใบเสร็จค่าลงทะเบียน ค่าเช่าที่พัก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ค่าพาหนะเดินทาง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ใบสำคัญรับเงิน ฯลฯ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ที่ทำเรื่องคืนเงินยืมแล้ว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หลักฐานการนำเสนอผลงาน (ถ้ามี)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หนังสือตอบรับ/ยืนยันการเข้าร่วมงาน และนำเสนอผลงาน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สำเนาบทคัดย่อผลงาน หรือ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proceeding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ของงานประชุมฯ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เกียรติบัตร หรือ ใบ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certificate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1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เอกสารที่เป็นสำเนา ให้ลงนามรับรองสำเนาถูกต้องด้วย</a:t>
            </a:r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66619" y="1968064"/>
            <a:ext cx="1932375" cy="369332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บันทึกเบิกเงินค่าลงทะเบียน</a:t>
            </a:r>
          </a:p>
        </p:txBody>
      </p:sp>
      <p:pic>
        <p:nvPicPr>
          <p:cNvPr id="10244" name="Picture 4" descr="D:\MUPY\download file icon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52" y="2388490"/>
            <a:ext cx="378348" cy="37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MUPY\WFH\Training\บันทึกเบิกค่าลงทะเบียน Q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30" y="2409651"/>
            <a:ext cx="357187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6775531" y="1968064"/>
            <a:ext cx="1932375" cy="369332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บันทึกเบิกค่าใช้จ่ายอื่น ๆ</a:t>
            </a:r>
          </a:p>
        </p:txBody>
      </p:sp>
      <p:pic>
        <p:nvPicPr>
          <p:cNvPr id="10246" name="Picture 6" descr="D:\MUPY\download file icon4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58" y="2417456"/>
            <a:ext cx="373042" cy="3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D:\MUPY\WFH\Training\เบิกค่าใช้จ่าย Q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09" y="2417456"/>
            <a:ext cx="349382" cy="34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432207" y="5069253"/>
            <a:ext cx="2743200" cy="88402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56655" y="5048656"/>
            <a:ext cx="27287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จัดทำบันทึกรายงานผลฯ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เสนอผู้บังคับบัญชาชั้นต้น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(ส่งที่หน่วยทรัพยากรบุคคล)</a:t>
            </a:r>
          </a:p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B54C982-F578-47C4-8F56-A269A88B0A6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4444" r="23333" b="22222"/>
          <a:stretch/>
        </p:blipFill>
        <p:spPr>
          <a:xfrm>
            <a:off x="8269427" y="6058302"/>
            <a:ext cx="609873" cy="6098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0204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Line Callout 1 (Border and Accent Bar) 66"/>
          <p:cNvSpPr/>
          <p:nvPr/>
        </p:nvSpPr>
        <p:spPr>
          <a:xfrm>
            <a:off x="3692542" y="1794238"/>
            <a:ext cx="5308462" cy="4154854"/>
          </a:xfrm>
          <a:prstGeom prst="accentBorderCallout1">
            <a:avLst>
              <a:gd name="adj1" fmla="val 100333"/>
              <a:gd name="adj2" fmla="val -4506"/>
              <a:gd name="adj3" fmla="val 100358"/>
              <a:gd name="adj4" fmla="val -9526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0" y="762000"/>
            <a:ext cx="9144000" cy="461665"/>
          </a:xfrm>
          <a:prstGeom prst="rect">
            <a:avLst/>
          </a:prstGeom>
          <a:solidFill>
            <a:srgbClr val="FFE07D"/>
          </a:solidFill>
        </p:spPr>
        <p:txBody>
          <a:bodyPr wrap="square">
            <a:spAutoFit/>
          </a:bodyPr>
          <a:lstStyle/>
          <a:p>
            <a:pPr algn="ctr"/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9" t="52228" r="27134" b="29947"/>
          <a:stretch/>
        </p:blipFill>
        <p:spPr>
          <a:xfrm>
            <a:off x="7543800" y="239617"/>
            <a:ext cx="1514434" cy="24725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55829" r="21667" b="23769"/>
          <a:stretch/>
        </p:blipFill>
        <p:spPr>
          <a:xfrm>
            <a:off x="7229434" y="548640"/>
            <a:ext cx="1828800" cy="21336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0" y="762000"/>
            <a:ext cx="91440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ขั้นตอนการขออนุมัติและเบิกค่าใช้จ่ายเข้าร่วมอบรม สัมมนา ดูงาน ประชุม และประชุมวิชาการ (ในประเทศ)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1524000"/>
            <a:ext cx="3162957" cy="4343400"/>
            <a:chOff x="0" y="2133600"/>
            <a:chExt cx="3162957" cy="43434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2133600"/>
              <a:ext cx="3162957" cy="4343400"/>
              <a:chOff x="275898" y="2514600"/>
              <a:chExt cx="3162957" cy="4343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75898" y="5934670"/>
                <a:ext cx="44595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h-TH" sz="5400" b="1" cap="none" spc="0" dirty="0">
                    <a:ln w="0">
                      <a:solidFill>
                        <a:schemeClr val="tx1"/>
                      </a:solidFill>
                    </a:ln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6</a:t>
                </a:r>
                <a:endParaRPr lang="en-US" sz="5400" b="1" cap="none" spc="0" dirty="0">
                  <a:ln w="0">
                    <a:solidFill>
                      <a:schemeClr val="tx1"/>
                    </a:solidFill>
                  </a:ln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685671" y="2514600"/>
                <a:ext cx="2753184" cy="3404281"/>
                <a:chOff x="685671" y="2514600"/>
                <a:chExt cx="2753184" cy="3404281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90600" y="3092966"/>
                  <a:ext cx="100059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th-TH" sz="1600" dirty="0">
                      <a:solidFill>
                        <a:srgbClr val="C000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เมื่อได้รับอนุมัติ</a:t>
                  </a:r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  <p:grpSp>
              <p:nvGrpSpPr>
                <p:cNvPr id="36" name="Group 35"/>
                <p:cNvGrpSpPr/>
                <p:nvPr/>
              </p:nvGrpSpPr>
              <p:grpSpPr>
                <a:xfrm>
                  <a:off x="685671" y="2514600"/>
                  <a:ext cx="2753184" cy="3404281"/>
                  <a:chOff x="685671" y="2514600"/>
                  <a:chExt cx="2753184" cy="3404281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685671" y="3977486"/>
                    <a:ext cx="2748192" cy="404826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8" name="Straight Arrow Connector 37"/>
                  <p:cNvCxnSpPr/>
                  <p:nvPr/>
                </p:nvCxnSpPr>
                <p:spPr>
                  <a:xfrm>
                    <a:off x="2024163" y="3762984"/>
                    <a:ext cx="0" cy="22860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Rectangle 38"/>
                  <p:cNvSpPr/>
                  <p:nvPr/>
                </p:nvSpPr>
                <p:spPr>
                  <a:xfrm>
                    <a:off x="685672" y="3988713"/>
                    <a:ext cx="2728736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th-TH" sz="2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เข้าร่วมโครงการฯ</a:t>
                    </a:r>
                    <a:endParaRPr lang="en-US" sz="1600" dirty="0"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685800" y="2514600"/>
                    <a:ext cx="2753055" cy="3404281"/>
                    <a:chOff x="685800" y="2514600"/>
                    <a:chExt cx="2753055" cy="3404281"/>
                  </a:xfrm>
                </p:grpSpPr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685800" y="2514600"/>
                      <a:ext cx="2743200" cy="6096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Rectangle 43"/>
                    <p:cNvSpPr/>
                    <p:nvPr/>
                  </p:nvSpPr>
                  <p:spPr>
                    <a:xfrm>
                      <a:off x="737018" y="2514600"/>
                      <a:ext cx="2672526" cy="67710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จัดทำบันทึกขออนุมัติในหลักการฯ</a:t>
                      </a:r>
                    </a:p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(ลงรับเอกสารที่หน่วยสารบรรณ)</a:t>
                      </a:r>
                      <a:endParaRPr lang="en-US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685800" y="3367886"/>
                      <a:ext cx="2743200" cy="404826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6" name="Straight Arrow Connector 45"/>
                    <p:cNvCxnSpPr/>
                    <p:nvPr/>
                  </p:nvCxnSpPr>
                  <p:spPr>
                    <a:xfrm>
                      <a:off x="2019300" y="3139286"/>
                      <a:ext cx="0" cy="22860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737018" y="3379113"/>
                      <a:ext cx="2672526" cy="43088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th-TH" sz="2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ยืมเงินทดรองจ่าย</a:t>
                      </a:r>
                      <a:endParaRPr lang="en-US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p:txBody>
                </p:sp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685800" y="4650946"/>
                      <a:ext cx="2743200" cy="587398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9" name="Straight Arrow Connector 48"/>
                    <p:cNvCxnSpPr/>
                    <p:nvPr/>
                  </p:nvCxnSpPr>
                  <p:spPr>
                    <a:xfrm>
                      <a:off x="2019300" y="4400144"/>
                      <a:ext cx="0" cy="22860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685800" y="4639135"/>
                      <a:ext cx="2753055" cy="67710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คืนเงินยืม </a:t>
                      </a:r>
                      <a:b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พร้อมแสดงหลักฐานการชำระเงิน </a:t>
                      </a:r>
                    </a:p>
                  </p:txBody>
                </p:sp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685800" y="5476672"/>
                      <a:ext cx="2743200" cy="372571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2" name="Straight Arrow Connector 51"/>
                    <p:cNvCxnSpPr/>
                    <p:nvPr/>
                  </p:nvCxnSpPr>
                  <p:spPr>
                    <a:xfrm>
                      <a:off x="2019300" y="5257800"/>
                      <a:ext cx="0" cy="22860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1023674" y="5457216"/>
                      <a:ext cx="1991251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จัดทำบันทึกขอเบิกเงิน</a:t>
                      </a:r>
                    </a:p>
                  </p:txBody>
                </p:sp>
              </p:grpSp>
            </p:grpSp>
          </p:grpSp>
        </p:grpSp>
        <p:cxnSp>
          <p:nvCxnSpPr>
            <p:cNvPr id="64" name="Straight Arrow Connector 63"/>
            <p:cNvCxnSpPr/>
            <p:nvPr/>
          </p:nvCxnSpPr>
          <p:spPr>
            <a:xfrm>
              <a:off x="1752600" y="54864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5457180" y="1535668"/>
            <a:ext cx="1715257" cy="369332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Download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239825" y="2221910"/>
            <a:ext cx="1932375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บันทึกรายงานผล</a:t>
            </a:r>
          </a:p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การฝึกอบรม</a:t>
            </a:r>
          </a:p>
        </p:txBody>
      </p:sp>
      <p:pic>
        <p:nvPicPr>
          <p:cNvPr id="11266" name="Picture 2" descr="D:\MUPY\WFH\Training\C3 Q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19" y="2129944"/>
            <a:ext cx="826583" cy="8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MUPY\download file 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194" y="2127394"/>
            <a:ext cx="920606" cy="920606"/>
          </a:xfrm>
          <a:prstGeom prst="rect">
            <a:avLst/>
          </a:prstGeom>
          <a:noFill/>
          <a:ln>
            <a:noFill/>
          </a:ln>
          <a:effectLst>
            <a:glow>
              <a:schemeClr val="tx1">
                <a:alpha val="96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MUPY\WFH\Training\รายงานผลการประชุม+ฝึกอบรม+สัมมนา+20201111_Page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68" y="3196864"/>
            <a:ext cx="1770712" cy="250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MUPY\WFH\Training\รายงานผลการประชุม+ฝึกอบรม+สัมมนา+20201111_Page_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76" y="3183545"/>
            <a:ext cx="1790248" cy="2531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432207" y="5069253"/>
            <a:ext cx="2743200" cy="884029"/>
          </a:xfrm>
          <a:prstGeom prst="rect">
            <a:avLst/>
          </a:prstGeom>
          <a:solidFill>
            <a:srgbClr val="FFFF66">
              <a:alpha val="6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56655" y="5048656"/>
            <a:ext cx="27287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จัดทำบันทึกรายงานผลฯ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เสนอผู้บังคับบัญชาชั้นต้น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(ส่งที่หน่วยทรัพยากรบุคคล)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D1977B9-8192-4127-B8A3-248ADD84745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4444" r="23333" b="22222"/>
          <a:stretch/>
        </p:blipFill>
        <p:spPr>
          <a:xfrm>
            <a:off x="8361314" y="6061371"/>
            <a:ext cx="609873" cy="6098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7820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1615</Words>
  <Application>Microsoft Office PowerPoint</Application>
  <PresentationFormat>On-screen Show (4:3)</PresentationFormat>
  <Paragraphs>186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TH SarabunPSK</vt:lpstr>
      <vt:lpstr>Wingdings</vt:lpstr>
      <vt:lpstr>Cordia New</vt:lpstr>
      <vt:lpstr>TH Sarabun New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vilai-pc</dc:creator>
  <cp:lastModifiedBy>Dell-Office</cp:lastModifiedBy>
  <cp:revision>419</cp:revision>
  <dcterms:created xsi:type="dcterms:W3CDTF">2017-01-10T05:39:49Z</dcterms:created>
  <dcterms:modified xsi:type="dcterms:W3CDTF">2022-12-19T02:59:10Z</dcterms:modified>
</cp:coreProperties>
</file>