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12192000"/>
  <p:notesSz cx="6858000" cy="9144000"/>
  <p:embeddedFontLst>
    <p:embeddedFont>
      <p:font typeface="Sarabun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9" roundtripDataSignature="AMtx7mhkaC6+5R84yWCNubTyGglVTAKs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47B7A60-3D98-40B6-8DD5-63316F9F4425}">
  <a:tblStyle styleId="{B47B7A60-3D98-40B6-8DD5-63316F9F4425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Sarabun-regular.fntdata"/><Relationship Id="rId14" Type="http://schemas.openxmlformats.org/officeDocument/2006/relationships/slide" Target="slides/slide9.xml"/><Relationship Id="rId17" Type="http://schemas.openxmlformats.org/officeDocument/2006/relationships/font" Target="fonts/Sarabun-italic.fntdata"/><Relationship Id="rId16" Type="http://schemas.openxmlformats.org/officeDocument/2006/relationships/font" Target="fonts/Sarabun-bold.fntdata"/><Relationship Id="rId5" Type="http://schemas.openxmlformats.org/officeDocument/2006/relationships/notesMaster" Target="notesMasters/notesMaster1.xml"/><Relationship Id="rId19" Type="http://customschemas.google.com/relationships/presentationmetadata" Target="metadata"/><Relationship Id="rId6" Type="http://schemas.openxmlformats.org/officeDocument/2006/relationships/slide" Target="slides/slide1.xml"/><Relationship Id="rId18" Type="http://schemas.openxmlformats.org/officeDocument/2006/relationships/font" Target="fonts/Sarabun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-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-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-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-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3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-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4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-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5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5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5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5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-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-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-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8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-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-TH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-TH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31444" y="245580"/>
            <a:ext cx="984390" cy="984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 rotWithShape="1">
          <a:blip r:embed="rId4">
            <a:alphaModFix/>
          </a:blip>
          <a:srcRect b="13852" l="17114" r="19933" t="18657"/>
          <a:stretch/>
        </p:blipFill>
        <p:spPr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3877985" y="4296345"/>
            <a:ext cx="6453350" cy="2215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763" lvl="1" marL="4763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h-TH" sz="2800" u="none" cap="none" strike="noStrike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หัวหน้าโครงการ</a:t>
            </a:r>
            <a:endParaRPr b="0" i="0" sz="2800" u="none" cap="none" strike="noStrike">
              <a:solidFill>
                <a:srgbClr val="000000"/>
              </a:solidFill>
              <a:latin typeface="Sarabun"/>
              <a:ea typeface="Sarabun"/>
              <a:cs typeface="Sarabun"/>
              <a:sym typeface="Sarabun"/>
            </a:endParaRPr>
          </a:p>
          <a:p>
            <a:pPr indent="-4763" lvl="1" marL="4763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h-TH" sz="2800" u="none" cap="none" strike="noStrike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สังกัด</a:t>
            </a:r>
            <a:endParaRPr/>
          </a:p>
          <a:p>
            <a:pPr indent="-4763" lvl="1" marL="4763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Sarabun"/>
              <a:ea typeface="Sarabun"/>
              <a:cs typeface="Sarabun"/>
              <a:sym typeface="Sarabun"/>
            </a:endParaRPr>
          </a:p>
          <a:p>
            <a:pPr indent="-4763" lvl="1" marL="4763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h-TH" sz="1800" u="none" cap="none" strike="noStrike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โครงการวิจัยได้รับการสนับสนุนงบประมาณจากมหาวิทยาลัยมหิดล</a:t>
            </a:r>
            <a:endParaRPr/>
          </a:p>
          <a:p>
            <a:pPr indent="-4763" lvl="1" marL="4763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h-TH" sz="1800" u="none" cap="none" strike="noStrike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 (งบประมาณเพื่อสนับสนุนงานมูลฐาน ปีงบประมาณ พ.ศ. ........</a:t>
            </a:r>
            <a:endParaRPr/>
          </a:p>
          <a:p>
            <a:pPr indent="-4763" lvl="1" marL="4763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h-TH" sz="1800" u="none" cap="none" strike="noStrike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จากกองทุนส่งเสริมวิทยาศาสตร์ วิจัยและนวัตกรรม (กองทุนส่งเสริม ววน.)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3877985" y="2653098"/>
            <a:ext cx="7052443" cy="17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763" lvl="1" marL="4763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Sarabun"/>
              <a:buNone/>
            </a:pPr>
            <a:r>
              <a:rPr b="0" i="0" lang="th-TH" sz="4800" u="none" cap="none" strike="noStrike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ชื่อโครงการ ____________________</a:t>
            </a:r>
            <a:br>
              <a:rPr b="0" i="0" lang="th-TH" sz="4800" u="none" cap="none" strike="noStrike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</a:br>
            <a:r>
              <a:rPr b="0" i="0" lang="th-TH" sz="4800" u="none" cap="none" strike="noStrike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_____________________________ </a:t>
            </a:r>
            <a:endParaRPr b="0" i="0" sz="4800" u="none" cap="none" strike="noStrike">
              <a:solidFill>
                <a:srgbClr val="000000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3877985" y="729494"/>
            <a:ext cx="6663600" cy="14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Sarabun"/>
              <a:buNone/>
            </a:pPr>
            <a:r>
              <a:rPr b="1" i="0" lang="th-TH" sz="3000" u="none" cap="none" strike="noStrike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รายงาน</a:t>
            </a:r>
            <a:r>
              <a:rPr b="1" lang="th-TH" sz="3000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ฉบับสมบูรณ์</a:t>
            </a:r>
            <a:endParaRPr b="1" i="0" sz="3000" u="none" cap="none" strike="noStrike">
              <a:solidFill>
                <a:srgbClr val="000000"/>
              </a:solidFill>
              <a:latin typeface="Sarabun"/>
              <a:ea typeface="Sarabun"/>
              <a:cs typeface="Sarabun"/>
              <a:sym typeface="Sarabun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Sarabun"/>
              <a:buNone/>
            </a:pPr>
            <a:r>
              <a:rPr b="1" lang="th-TH" sz="3000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(1 ตุลาคม 2567 ถึง 30 กันยายน 2568)</a:t>
            </a:r>
            <a:endParaRPr sz="3000"/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Sarabun"/>
              <a:buNone/>
            </a:pPr>
            <a:r>
              <a:rPr b="1" i="0" lang="th-TH" sz="3000" u="none" cap="none" strike="noStrike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ขยายเวลาถึง </a:t>
            </a:r>
            <a:r>
              <a:rPr b="1" lang="th-TH" sz="3000">
                <a:latin typeface="Sarabun"/>
                <a:ea typeface="Sarabun"/>
                <a:cs typeface="Sarabun"/>
                <a:sym typeface="Sarabun"/>
              </a:rPr>
              <a:t>15 พฤษภาคม</a:t>
            </a:r>
            <a:r>
              <a:rPr b="1" i="0" lang="th-TH" sz="3000" u="none" cap="none" strike="noStrike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 2569</a:t>
            </a:r>
            <a:endParaRPr b="1" i="0" sz="3000" u="none" cap="none" strike="noStrike">
              <a:solidFill>
                <a:srgbClr val="000000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5421" y="129757"/>
            <a:ext cx="1199474" cy="1199474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>
            <a:off x="8271933" y="238590"/>
            <a:ext cx="3602567" cy="4909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arabun"/>
              <a:buNone/>
            </a:pPr>
            <a:r>
              <a:rPr b="1" lang="th-TH" sz="2800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rPr>
              <a:t>คำรับรองเลขที่ .............................</a:t>
            </a:r>
            <a:endParaRPr b="1" i="0" sz="2800" u="none" cap="none" strike="noStrike">
              <a:solidFill>
                <a:schemeClr val="dk1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/>
          <p:nvPr/>
        </p:nvSpPr>
        <p:spPr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" name="Google Shape;9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31444" y="245580"/>
            <a:ext cx="984390" cy="984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"/>
          <p:cNvPicPr preferRelativeResize="0"/>
          <p:nvPr/>
        </p:nvPicPr>
        <p:blipFill rotWithShape="1">
          <a:blip r:embed="rId4">
            <a:alphaModFix/>
          </a:blip>
          <a:srcRect b="13852" l="17114" r="19933" t="18657"/>
          <a:stretch/>
        </p:blipFill>
        <p:spPr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"/>
          <p:cNvSpPr txBox="1"/>
          <p:nvPr/>
        </p:nvSpPr>
        <p:spPr>
          <a:xfrm>
            <a:off x="3877985" y="729494"/>
            <a:ext cx="6663559" cy="661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th-TH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หลักการและเหตุผล </a:t>
            </a:r>
            <a:r>
              <a:rPr lang="th-TH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4000" u="none" cap="none" strike="noStrike">
              <a:solidFill>
                <a:srgbClr val="000000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pic>
        <p:nvPicPr>
          <p:cNvPr id="100" name="Google Shape;100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5421" y="129757"/>
            <a:ext cx="1199474" cy="1199474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"/>
          <p:cNvSpPr txBox="1"/>
          <p:nvPr/>
        </p:nvSpPr>
        <p:spPr>
          <a:xfrm>
            <a:off x="1423409" y="2340840"/>
            <a:ext cx="9345181" cy="1292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Sarabun"/>
              <a:buNone/>
            </a:pPr>
            <a:r>
              <a:rPr b="1" i="0" lang="th-TH" sz="4000" u="none" cap="none" strike="noStrike">
                <a:solidFill>
                  <a:srgbClr val="FF0000"/>
                </a:solidFill>
                <a:latin typeface="Sarabun"/>
                <a:ea typeface="Sarabun"/>
                <a:cs typeface="Sarabun"/>
                <a:sym typeface="Sarabun"/>
              </a:rPr>
              <a:t>อธิบายพอสังเขป (สามารถเพิ่มจำนวนหน้า slide ได้ตามต้องการ)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Sarabun"/>
              <a:buNone/>
            </a:pPr>
            <a:r>
              <a:rPr b="1" lang="th-TH" sz="4000">
                <a:solidFill>
                  <a:srgbClr val="FF0000"/>
                </a:solidFill>
                <a:latin typeface="Sarabun"/>
                <a:ea typeface="Sarabun"/>
                <a:cs typeface="Sarabun"/>
                <a:sym typeface="Sarabun"/>
              </a:rPr>
              <a:t>ประมาณ 1 นาที</a:t>
            </a:r>
            <a:endParaRPr b="1" i="0" sz="4000" u="none" cap="none" strike="noStrike">
              <a:solidFill>
                <a:srgbClr val="FF0000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"/>
          <p:cNvSpPr/>
          <p:nvPr/>
        </p:nvSpPr>
        <p:spPr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31444" y="245580"/>
            <a:ext cx="984390" cy="984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3"/>
          <p:cNvPicPr preferRelativeResize="0"/>
          <p:nvPr/>
        </p:nvPicPr>
        <p:blipFill rotWithShape="1">
          <a:blip r:embed="rId4">
            <a:alphaModFix/>
          </a:blip>
          <a:srcRect b="13852" l="17114" r="19933" t="18657"/>
          <a:stretch/>
        </p:blipFill>
        <p:spPr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"/>
          <p:cNvSpPr txBox="1"/>
          <p:nvPr/>
        </p:nvSpPr>
        <p:spPr>
          <a:xfrm>
            <a:off x="3877985" y="729494"/>
            <a:ext cx="6663559" cy="661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th-TH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วัตถุประสงค์ (ระบุเป็นข้อ)</a:t>
            </a:r>
            <a:endParaRPr b="1" i="0" sz="4000" u="none" cap="none" strike="noStrike">
              <a:solidFill>
                <a:srgbClr val="000000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pic>
        <p:nvPicPr>
          <p:cNvPr id="110" name="Google Shape;110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5421" y="129757"/>
            <a:ext cx="1199474" cy="1199474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3"/>
          <p:cNvSpPr txBox="1"/>
          <p:nvPr/>
        </p:nvSpPr>
        <p:spPr>
          <a:xfrm>
            <a:off x="1423409" y="2603307"/>
            <a:ext cx="9345181" cy="661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Sarabun"/>
              <a:buNone/>
            </a:pPr>
            <a:r>
              <a:rPr b="1" lang="th-TH" sz="4000">
                <a:solidFill>
                  <a:srgbClr val="FF0000"/>
                </a:solidFill>
                <a:latin typeface="Sarabun"/>
                <a:ea typeface="Sarabun"/>
                <a:cs typeface="Sarabun"/>
                <a:sym typeface="Sarabun"/>
              </a:rPr>
              <a:t>ประมาณ 1 นาที</a:t>
            </a:r>
            <a:endParaRPr b="1" i="0" sz="4000" u="none" cap="none" strike="noStrike">
              <a:solidFill>
                <a:srgbClr val="FF0000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"/>
          <p:cNvSpPr/>
          <p:nvPr/>
        </p:nvSpPr>
        <p:spPr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7" name="Google Shape;11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31444" y="245580"/>
            <a:ext cx="984390" cy="984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4"/>
          <p:cNvPicPr preferRelativeResize="0"/>
          <p:nvPr/>
        </p:nvPicPr>
        <p:blipFill rotWithShape="1">
          <a:blip r:embed="rId4">
            <a:alphaModFix/>
          </a:blip>
          <a:srcRect b="13852" l="17114" r="19933" t="18657"/>
          <a:stretch/>
        </p:blipFill>
        <p:spPr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4"/>
          <p:cNvSpPr txBox="1"/>
          <p:nvPr/>
        </p:nvSpPr>
        <p:spPr>
          <a:xfrm>
            <a:off x="3877985" y="729494"/>
            <a:ext cx="6663559" cy="661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Sarabun"/>
              <a:buNone/>
            </a:pPr>
            <a:r>
              <a:rPr b="1" lang="th-TH" sz="4000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วิธี</a:t>
            </a:r>
            <a:r>
              <a:rPr b="1" i="0" lang="th-TH" sz="4000" u="none" cap="none" strike="noStrike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การดำเนินงานวิจัย+ผลการดำเนินงานวิจัย</a:t>
            </a:r>
            <a:endParaRPr b="1" i="0" sz="4000" u="none" cap="none" strike="noStrike">
              <a:solidFill>
                <a:srgbClr val="000000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pic>
        <p:nvPicPr>
          <p:cNvPr id="120" name="Google Shape;120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5421" y="129757"/>
            <a:ext cx="1199474" cy="1199474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4"/>
          <p:cNvSpPr txBox="1"/>
          <p:nvPr/>
        </p:nvSpPr>
        <p:spPr>
          <a:xfrm>
            <a:off x="1423409" y="2405338"/>
            <a:ext cx="9345181" cy="661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Sarabun"/>
              <a:buNone/>
            </a:pPr>
            <a:r>
              <a:rPr b="1" i="0" lang="th-TH" sz="4000" u="none" cap="none" strike="noStrike">
                <a:solidFill>
                  <a:srgbClr val="FF0000"/>
                </a:solidFill>
                <a:latin typeface="Sarabun"/>
                <a:ea typeface="Sarabun"/>
                <a:cs typeface="Sarabun"/>
                <a:sym typeface="Sarabun"/>
              </a:rPr>
              <a:t>(สามารถเพิ่มจำนวนหน้า slide ได้ตามต้องการ)</a:t>
            </a:r>
            <a:endParaRPr b="1" i="0" sz="4000" u="none" cap="none" strike="noStrike">
              <a:solidFill>
                <a:srgbClr val="FF0000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2" name="Google Shape;122;p4"/>
          <p:cNvSpPr txBox="1"/>
          <p:nvPr/>
        </p:nvSpPr>
        <p:spPr>
          <a:xfrm>
            <a:off x="1423408" y="3460083"/>
            <a:ext cx="9345181" cy="661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Sarabun"/>
              <a:buNone/>
            </a:pPr>
            <a:r>
              <a:rPr b="1" lang="th-TH" sz="4000">
                <a:solidFill>
                  <a:srgbClr val="FF0000"/>
                </a:solidFill>
                <a:latin typeface="Sarabun"/>
                <a:ea typeface="Sarabun"/>
                <a:cs typeface="Sarabun"/>
                <a:sym typeface="Sarabun"/>
              </a:rPr>
              <a:t>ประมาณ 5 นาที</a:t>
            </a:r>
            <a:endParaRPr b="1" i="0" sz="4000" u="none" cap="none" strike="noStrike">
              <a:solidFill>
                <a:srgbClr val="FF0000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"/>
          <p:cNvSpPr/>
          <p:nvPr/>
        </p:nvSpPr>
        <p:spPr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31444" y="245580"/>
            <a:ext cx="984390" cy="984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5"/>
          <p:cNvPicPr preferRelativeResize="0"/>
          <p:nvPr/>
        </p:nvPicPr>
        <p:blipFill rotWithShape="1">
          <a:blip r:embed="rId4">
            <a:alphaModFix/>
          </a:blip>
          <a:srcRect b="13852" l="17114" r="19933" t="18657"/>
          <a:stretch/>
        </p:blipFill>
        <p:spPr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5"/>
          <p:cNvSpPr txBox="1"/>
          <p:nvPr/>
        </p:nvSpPr>
        <p:spPr>
          <a:xfrm>
            <a:off x="3877985" y="729494"/>
            <a:ext cx="6663559" cy="661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Sarabun"/>
              <a:buNone/>
            </a:pPr>
            <a:r>
              <a:rPr b="1" i="0" lang="th-TH" sz="4000" u="none" cap="none" strike="noStrike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สรุปผลการดำเนินงาน</a:t>
            </a:r>
            <a:endParaRPr b="1" i="0" sz="4000" u="none" cap="none" strike="noStrike">
              <a:solidFill>
                <a:srgbClr val="000000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pic>
        <p:nvPicPr>
          <p:cNvPr id="131" name="Google Shape;131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5421" y="129757"/>
            <a:ext cx="1199474" cy="1199474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5"/>
          <p:cNvSpPr txBox="1"/>
          <p:nvPr/>
        </p:nvSpPr>
        <p:spPr>
          <a:xfrm>
            <a:off x="1423408" y="2378747"/>
            <a:ext cx="9345181" cy="661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Sarabun"/>
              <a:buNone/>
            </a:pPr>
            <a:r>
              <a:rPr b="1" i="0" lang="th-TH" sz="4000" u="none" cap="none" strike="noStrike">
                <a:solidFill>
                  <a:srgbClr val="FF0000"/>
                </a:solidFill>
                <a:latin typeface="Sarabun"/>
                <a:ea typeface="Sarabun"/>
                <a:cs typeface="Sarabun"/>
                <a:sym typeface="Sarabun"/>
              </a:rPr>
              <a:t>(สามารถเพิ่มจำนวนหน้า slide ได้ตามต้องการ)</a:t>
            </a:r>
            <a:endParaRPr b="1" i="0" sz="4000" u="none" cap="none" strike="noStrike">
              <a:solidFill>
                <a:srgbClr val="FF0000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3" name="Google Shape;133;p5"/>
          <p:cNvSpPr txBox="1"/>
          <p:nvPr/>
        </p:nvSpPr>
        <p:spPr>
          <a:xfrm>
            <a:off x="1423408" y="3098140"/>
            <a:ext cx="9345181" cy="661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Sarabun"/>
              <a:buNone/>
            </a:pPr>
            <a:r>
              <a:rPr b="1" lang="th-TH" sz="4000">
                <a:solidFill>
                  <a:srgbClr val="FF0000"/>
                </a:solidFill>
                <a:latin typeface="Sarabun"/>
                <a:ea typeface="Sarabun"/>
                <a:cs typeface="Sarabun"/>
                <a:sym typeface="Sarabun"/>
              </a:rPr>
              <a:t>ประมาณ 5 นาที</a:t>
            </a:r>
            <a:endParaRPr b="1" i="0" sz="4000" u="none" cap="none" strike="noStrike">
              <a:solidFill>
                <a:srgbClr val="FF0000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"/>
          <p:cNvSpPr/>
          <p:nvPr/>
        </p:nvSpPr>
        <p:spPr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31444" y="245580"/>
            <a:ext cx="984390" cy="984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6"/>
          <p:cNvPicPr preferRelativeResize="0"/>
          <p:nvPr/>
        </p:nvPicPr>
        <p:blipFill rotWithShape="1">
          <a:blip r:embed="rId4">
            <a:alphaModFix/>
          </a:blip>
          <a:srcRect b="13852" l="17114" r="19933" t="18657"/>
          <a:stretch/>
        </p:blipFill>
        <p:spPr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6"/>
          <p:cNvSpPr txBox="1"/>
          <p:nvPr/>
        </p:nvSpPr>
        <p:spPr>
          <a:xfrm>
            <a:off x="3877985" y="729494"/>
            <a:ext cx="6663559" cy="661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Sarabun"/>
              <a:buNone/>
            </a:pPr>
            <a:r>
              <a:rPr b="1" i="0" lang="th-TH" sz="4000" u="none" cap="none" strike="noStrike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ผลผลิตที่เกิดขึ้นจากโครงการ</a:t>
            </a:r>
            <a:endParaRPr b="1" i="0" sz="4000" u="none" cap="none" strike="noStrike">
              <a:solidFill>
                <a:srgbClr val="000000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pic>
        <p:nvPicPr>
          <p:cNvPr id="142" name="Google Shape;142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5421" y="129757"/>
            <a:ext cx="1199474" cy="1199474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6"/>
          <p:cNvSpPr txBox="1"/>
          <p:nvPr/>
        </p:nvSpPr>
        <p:spPr>
          <a:xfrm>
            <a:off x="1423408" y="3098415"/>
            <a:ext cx="9345181" cy="661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Sarabun"/>
              <a:buNone/>
            </a:pPr>
            <a:r>
              <a:rPr b="1" i="0" lang="th-TH" sz="4000" u="none" cap="none" strike="noStrike">
                <a:solidFill>
                  <a:srgbClr val="FF0000"/>
                </a:solidFill>
                <a:latin typeface="Sarabun"/>
                <a:ea typeface="Sarabun"/>
                <a:cs typeface="Sarabun"/>
                <a:sym typeface="Sarabun"/>
              </a:rPr>
              <a:t>(สามารถเพิ่มจำนวนหน้า slide ได้ตามต้องการ)</a:t>
            </a:r>
            <a:endParaRPr b="1" i="0" sz="4000" u="none" cap="none" strike="noStrike">
              <a:solidFill>
                <a:srgbClr val="FF0000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4" name="Google Shape;144;p6"/>
          <p:cNvSpPr txBox="1"/>
          <p:nvPr/>
        </p:nvSpPr>
        <p:spPr>
          <a:xfrm>
            <a:off x="1423408" y="3802468"/>
            <a:ext cx="9345181" cy="661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Sarabun"/>
              <a:buNone/>
            </a:pPr>
            <a:r>
              <a:rPr b="1" lang="th-TH" sz="4000">
                <a:solidFill>
                  <a:srgbClr val="FF0000"/>
                </a:solidFill>
                <a:latin typeface="Sarabun"/>
                <a:ea typeface="Sarabun"/>
                <a:cs typeface="Sarabun"/>
                <a:sym typeface="Sarabun"/>
              </a:rPr>
              <a:t>ประมาณ 1 นาที</a:t>
            </a:r>
            <a:endParaRPr b="1" i="0" sz="4000" u="none" cap="none" strike="noStrike">
              <a:solidFill>
                <a:srgbClr val="FF0000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5" name="Google Shape;145;p6"/>
          <p:cNvSpPr txBox="1"/>
          <p:nvPr/>
        </p:nvSpPr>
        <p:spPr>
          <a:xfrm>
            <a:off x="1423407" y="2436695"/>
            <a:ext cx="9345181" cy="661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Sarabun"/>
              <a:buNone/>
            </a:pPr>
            <a:r>
              <a:rPr b="1" i="0" lang="th-TH" sz="4000" u="none" cap="none" strike="noStrike">
                <a:solidFill>
                  <a:srgbClr val="FF0000"/>
                </a:solidFill>
                <a:latin typeface="Sarabun"/>
                <a:ea typeface="Sarabun"/>
                <a:cs typeface="Sarabun"/>
                <a:sym typeface="Sarabun"/>
              </a:rPr>
              <a:t>ควรแสดงหลักฐานเชิงประจักษ์</a:t>
            </a:r>
            <a:endParaRPr b="1" i="0" sz="4000" u="none" cap="none" strike="noStrike">
              <a:solidFill>
                <a:srgbClr val="FF0000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"/>
          <p:cNvSpPr/>
          <p:nvPr/>
        </p:nvSpPr>
        <p:spPr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" name="Google Shape;15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31444" y="245580"/>
            <a:ext cx="984390" cy="984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7"/>
          <p:cNvPicPr preferRelativeResize="0"/>
          <p:nvPr/>
        </p:nvPicPr>
        <p:blipFill rotWithShape="1">
          <a:blip r:embed="rId4">
            <a:alphaModFix/>
          </a:blip>
          <a:srcRect b="13852" l="17114" r="19933" t="18657"/>
          <a:stretch/>
        </p:blipFill>
        <p:spPr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7"/>
          <p:cNvSpPr txBox="1"/>
          <p:nvPr/>
        </p:nvSpPr>
        <p:spPr>
          <a:xfrm>
            <a:off x="3877985" y="729494"/>
            <a:ext cx="6663559" cy="661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Sarabun"/>
              <a:buNone/>
            </a:pPr>
            <a:r>
              <a:rPr b="1" lang="th-TH" sz="4000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ปัญหา อุปสรรค และแนวทางการแก้ไข</a:t>
            </a:r>
            <a:endParaRPr b="1" i="0" sz="4000" u="none" cap="none" strike="noStrike">
              <a:solidFill>
                <a:srgbClr val="000000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pic>
        <p:nvPicPr>
          <p:cNvPr id="154" name="Google Shape;154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5421" y="129757"/>
            <a:ext cx="1199474" cy="1199474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7"/>
          <p:cNvSpPr txBox="1"/>
          <p:nvPr/>
        </p:nvSpPr>
        <p:spPr>
          <a:xfrm>
            <a:off x="5192086" y="2493240"/>
            <a:ext cx="1572781" cy="661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Sarabun"/>
              <a:buNone/>
            </a:pPr>
            <a:r>
              <a:rPr b="1" i="0" lang="th-TH" sz="4000" u="none" cap="none" strike="noStrike">
                <a:solidFill>
                  <a:srgbClr val="FF0000"/>
                </a:solidFill>
                <a:latin typeface="Sarabun"/>
                <a:ea typeface="Sarabun"/>
                <a:cs typeface="Sarabun"/>
                <a:sym typeface="Sarabun"/>
              </a:rPr>
              <a:t>(ถ้ามี)</a:t>
            </a:r>
            <a:endParaRPr b="1" i="0" sz="4000" u="none" cap="none" strike="noStrike">
              <a:solidFill>
                <a:srgbClr val="FF0000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8"/>
          <p:cNvSpPr/>
          <p:nvPr/>
        </p:nvSpPr>
        <p:spPr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Google Shape;16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31444" y="245580"/>
            <a:ext cx="984390" cy="984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8"/>
          <p:cNvPicPr preferRelativeResize="0"/>
          <p:nvPr/>
        </p:nvPicPr>
        <p:blipFill rotWithShape="1">
          <a:blip r:embed="rId4">
            <a:alphaModFix/>
          </a:blip>
          <a:srcRect b="13852" l="17114" r="19933" t="18657"/>
          <a:stretch/>
        </p:blipFill>
        <p:spPr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8"/>
          <p:cNvSpPr txBox="1"/>
          <p:nvPr/>
        </p:nvSpPr>
        <p:spPr>
          <a:xfrm>
            <a:off x="3877985" y="729494"/>
            <a:ext cx="6663559" cy="661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Sarabun"/>
              <a:buNone/>
            </a:pPr>
            <a:r>
              <a:rPr b="1" lang="th-TH" sz="4000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รายละเอียดงบประมาณ</a:t>
            </a:r>
            <a:endParaRPr b="1" i="0" sz="4000" u="none" cap="none" strike="noStrike">
              <a:solidFill>
                <a:srgbClr val="000000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pic>
        <p:nvPicPr>
          <p:cNvPr id="164" name="Google Shape;164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5421" y="129757"/>
            <a:ext cx="1199474" cy="119947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5" name="Google Shape;165;p8"/>
          <p:cNvGraphicFramePr/>
          <p:nvPr/>
        </p:nvGraphicFramePr>
        <p:xfrm>
          <a:off x="2819400" y="185420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{B47B7A60-3D98-40B6-8DD5-63316F9F4425}</a:tableStyleId>
              </a:tblPr>
              <a:tblGrid>
                <a:gridCol w="2815825"/>
                <a:gridCol w="1319350"/>
                <a:gridCol w="1319350"/>
                <a:gridCol w="1319350"/>
                <a:gridCol w="1608175"/>
              </a:tblGrid>
              <a:tr h="406400"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ประเภทรายจ่าย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 anchor="ctr"/>
                </a:tc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งบประมาณ (บาท)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 anchor="ctr"/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หมายเหตุ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 anchor="ctr"/>
                </a:tc>
              </a:tr>
              <a:tr h="40640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ที่ได้รับ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ใช้จ่ายจริง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คงเหลือ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 anchor="ctr"/>
                </a:tc>
                <a:tc vMerge="1"/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1. ค่าจ้าง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 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 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 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 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2. ค่าใช้สอย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 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 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 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 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3. ค่าวัสดุ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 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 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 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 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4. งบลงทุน: ค่าครุภัณฑ์ (ถ้ามี)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 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 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 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 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รวมทั้งสิ้น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 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 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 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2400" u="none" cap="none" strike="noStrike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 </a:t>
                      </a:r>
                      <a:endParaRPr sz="2400" u="none" cap="none" strike="noStrike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sp>
        <p:nvSpPr>
          <p:cNvPr id="166" name="Google Shape;166;p8"/>
          <p:cNvSpPr txBox="1"/>
          <p:nvPr/>
        </p:nvSpPr>
        <p:spPr>
          <a:xfrm>
            <a:off x="3048000" y="1357419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งบประมาณงวดที่ได้รับไปแล้ว จำนวน...............งวด จำนวนเงิน........................................บาท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8"/>
          <p:cNvSpPr txBox="1"/>
          <p:nvPr/>
        </p:nvSpPr>
        <p:spPr>
          <a:xfrm>
            <a:off x="2819400" y="4861565"/>
            <a:ext cx="8001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จะขอเบิกงบประมาณงวดต่อไป งวดที่ ................. จำนวน...............................................บาท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8" name="Google Shape;168;p8"/>
          <p:cNvSpPr txBox="1"/>
          <p:nvPr/>
        </p:nvSpPr>
        <p:spPr>
          <a:xfrm>
            <a:off x="1267697" y="5449137"/>
            <a:ext cx="10143067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th-TH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ขอให้โครงการรายงานงบประมาณที่ใช้จ่ายตามจริงจนถึงปัจจุบัน หากโครงการมีการก่อภาระหนี้ผูกพันไว้และประสงค์ขอเบิกจ่ายเงินงวดสุดท้าย ขอให้ฝ่ายคลังของส่วนงานต้นสังกัดตรวจสอบเอกสารแสดงภาระหนี้ผูกพันของโครงการและรับรองว่า “ตรวจสอบแล้วว่าเป็นค่าใช้จ่ายที่โครงการใช้จ่ายหรือก่อภาระหนี้ผูกพันภายในระยะเวลาตามคำรับรองฯ และรอเบิกจ่ายจากเงินงวดสุดท้าย” </a:t>
            </a:r>
            <a:endParaRPr b="1" i="1"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8"/>
          <p:cNvSpPr txBox="1"/>
          <p:nvPr/>
        </p:nvSpPr>
        <p:spPr>
          <a:xfrm>
            <a:off x="6636656" y="497425"/>
            <a:ext cx="5880274" cy="661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Sarabun"/>
              <a:buNone/>
            </a:pPr>
            <a:r>
              <a:rPr b="1" lang="th-TH" sz="4000">
                <a:solidFill>
                  <a:srgbClr val="FF0000"/>
                </a:solidFill>
                <a:latin typeface="Sarabun"/>
                <a:ea typeface="Sarabun"/>
                <a:cs typeface="Sarabun"/>
                <a:sym typeface="Sarabun"/>
              </a:rPr>
              <a:t>ประมาณ 2 นาที</a:t>
            </a:r>
            <a:endParaRPr b="1" i="0" sz="4000" u="none" cap="none" strike="noStrike">
              <a:solidFill>
                <a:srgbClr val="FF0000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9"/>
          <p:cNvSpPr/>
          <p:nvPr/>
        </p:nvSpPr>
        <p:spPr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5" name="Google Shape;17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31444" y="245580"/>
            <a:ext cx="984390" cy="984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9"/>
          <p:cNvPicPr preferRelativeResize="0"/>
          <p:nvPr/>
        </p:nvPicPr>
        <p:blipFill rotWithShape="1">
          <a:blip r:embed="rId4">
            <a:alphaModFix/>
          </a:blip>
          <a:srcRect b="13852" l="17114" r="19933" t="18657"/>
          <a:stretch/>
        </p:blipFill>
        <p:spPr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9"/>
          <p:cNvSpPr txBox="1"/>
          <p:nvPr/>
        </p:nvSpPr>
        <p:spPr>
          <a:xfrm>
            <a:off x="3877985" y="729494"/>
            <a:ext cx="6663559" cy="661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Sarabun"/>
              <a:buNone/>
            </a:pPr>
            <a:r>
              <a:rPr b="1" lang="th-TH" sz="4000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แผนการให้บริการ</a:t>
            </a:r>
            <a:r>
              <a:rPr b="1" i="0" lang="th-TH" sz="4000" u="none" cap="none" strike="noStrike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ครุภัณฑ์ (ถ้ามี)</a:t>
            </a:r>
            <a:endParaRPr b="1" i="0" sz="4000" u="none" cap="none" strike="noStrike">
              <a:solidFill>
                <a:srgbClr val="000000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pic>
        <p:nvPicPr>
          <p:cNvPr id="178" name="Google Shape;178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5421" y="129757"/>
            <a:ext cx="1199474" cy="1199474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9"/>
          <p:cNvSpPr txBox="1"/>
          <p:nvPr/>
        </p:nvSpPr>
        <p:spPr>
          <a:xfrm>
            <a:off x="3244753" y="2467840"/>
            <a:ext cx="6407248" cy="661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Sarabun"/>
              <a:buNone/>
            </a:pPr>
            <a:r>
              <a:rPr b="1" i="0" lang="th-TH" sz="4000" u="none" cap="none" strike="noStrike">
                <a:solidFill>
                  <a:srgbClr val="FF0000"/>
                </a:solidFill>
                <a:latin typeface="Sarabun"/>
                <a:ea typeface="Sarabun"/>
                <a:cs typeface="Sarabun"/>
                <a:sym typeface="Sarabun"/>
              </a:rPr>
              <a:t>แสดงแผนการให้บริการครุภัณฑ์</a:t>
            </a:r>
            <a:r>
              <a:rPr b="1" i="0" lang="th-TH" sz="4000" u="sng" cap="none" strike="noStrike">
                <a:solidFill>
                  <a:srgbClr val="FF0000"/>
                </a:solidFill>
                <a:latin typeface="Sarabun"/>
                <a:ea typeface="Sarabun"/>
                <a:cs typeface="Sarabun"/>
                <a:sym typeface="Sarabun"/>
              </a:rPr>
              <a:t>ทุกรายการ</a:t>
            </a:r>
            <a:endParaRPr b="1" i="0" sz="4000" u="sng" cap="none" strike="noStrike">
              <a:solidFill>
                <a:srgbClr val="FF0000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2025-02-07T08:28:47Z</dcterms:created>
  <dc:creator>WR</dc:creator>
</cp:coreProperties>
</file>