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0D59B-9A43-4496-ACFF-FD70DAA2A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CEFBD-11CC-4B8F-AA8D-60C0C35A1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144CA-947E-4B68-9F92-434A616AD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38045-3C43-46E8-81E6-25FBDC105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82D3E-D595-43A6-8F6E-04AA44DF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8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B496-2E09-444E-BFD5-1FBE33E2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06CE0-0E47-4525-B810-635F26103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85DDE-D969-4493-85B3-36491231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0A635-C984-4461-94F5-F342BEDB7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871D3-1966-40B9-B786-45901210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4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49ADB-5D0E-46C9-8E73-5CD9FA1D6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69B81-C1FE-4FE8-B94B-0248871DC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2875A-A835-465D-9E33-75E4A2FD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0D18-D495-4628-8649-E28652ED8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027BF-BE8B-4EBA-A7D9-D406D61C2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4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51B50-88F4-4C8C-BD78-1B0B597A9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776DA-D299-4410-8750-F3DE75A02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8CBE3-690D-4377-A302-06D3AEE1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C0A80-DB39-4273-A2BD-9EAD6418B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90730-2671-4AA6-8D34-BC676A9C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DAB4B-D1F2-427E-A8F3-2A4A2942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6746C-CC5B-4984-B4B9-D2D74124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070F7-5EE5-4A34-937C-1C81A0E2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841E2-F198-4733-BF1C-4F865F4D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B6B96-137F-4F1C-B682-B9CA1746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3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F1759-48EB-4ACF-AA0E-03B10BAB7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D80AD-6FA9-4E01-83FD-1C3D7AB3F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7BEC1-B4B9-4D28-9F65-C6075805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F624C-3FDB-4379-A8F1-5047100CF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E562A-B5A3-491C-8F22-3153781B0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3545A-F431-4A5E-8134-AF70B25B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27D1-0432-42F4-BAC9-76995F37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6D781-7D10-44CA-8CD1-9278714F8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E1770-16E9-4DF2-A04A-8A4BC791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A0359-1AEA-42EE-B183-43A4BE61D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DFF56-0DC6-4260-B52B-61CC5D913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13173C-E3DB-45CD-BC56-1BCBF3F7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98C832-FA67-4E99-9803-34868226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BB3EBC-3D49-4AA0-BAFF-8BEFA2089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50C93-9CCA-4E15-8508-61E0A0BA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1E4CBF-4C4E-4DDE-8BD9-ADF1EB907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81DF6-B6D1-460D-A2EB-7C04BA9F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10BD8-5D34-4CAD-8738-BA07362ED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9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3C8A6-8682-4E7E-A89E-67AD5DBC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D0175-47EE-479E-8DEA-67C5897F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E2E5E-6B2E-4A7A-8BD7-A3691913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8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5231-1ABC-4310-83E6-70D61C506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8109-FAE4-4C6B-B79F-C650AA65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10540-8F2D-4AAB-9DE7-61978CFE8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544D8-962E-40BC-A351-0BFFB46B9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01313-A678-432B-8473-F022CE08C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9B39D-4D57-49FE-A115-F3BB195F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9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0E5F3-2AFF-4A2D-AB06-EAACFFF62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470920-1AD6-43DA-A3D0-6A4F7181C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6F520-33EF-4451-9698-E1CCE9527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63DE2-10F4-4B17-BDB3-868FFDE1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26751-69DE-4A19-BD27-57E57A1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6F20A-8044-4A94-B95E-31185CFB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7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EDDAD-C2EA-489A-AE12-898F716E7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0156E-CC8B-43E0-B5F5-FD30B383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CAFDE-8C33-4F5E-A975-E605381E0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57DEB-DC88-49D2-92DD-8E921A2C1FCB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C1F0A-E262-41E1-A56A-CCAFAFB9C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84E4B-CAC7-4A55-809C-DA4341E43D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13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DA8E1AD-322D-44EB-89B9-52AF245578B9}"/>
              </a:ext>
            </a:extLst>
          </p:cNvPr>
          <p:cNvSpPr txBox="1"/>
          <p:nvPr/>
        </p:nvSpPr>
        <p:spPr>
          <a:xfrm>
            <a:off x="3877985" y="3796812"/>
            <a:ext cx="645335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sz="2800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หัวหน้าโครงการ</a:t>
            </a:r>
            <a:endParaRPr kumimoji="0" lang="th-TH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kumimoji="0" lang="th-TH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สังกัด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endParaRPr kumimoji="0" lang="th-TH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โครงการวิจัยได้รับการสนับสนุนงบประมาณจากมหาวิทยาลัยมหิดล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(งบประมาณเพื่อสนับสนุนงานมูลฐาน ปีงบประมาณ พ.ศ. ........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จากกองทุนส่งเสริมวิทยาศาสตร์ วิจัยและนวัตกรรม (กองทุนส่งเสริม ววน.)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5C1F66-C9FA-4144-B310-0B87A05A11A5}"/>
              </a:ext>
            </a:extLst>
          </p:cNvPr>
          <p:cNvSpPr txBox="1"/>
          <p:nvPr/>
        </p:nvSpPr>
        <p:spPr>
          <a:xfrm>
            <a:off x="3877985" y="1928319"/>
            <a:ext cx="7052443" cy="174621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ชื่อโครงการ ____________________</a:t>
            </a:r>
            <a:b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</a:br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_____________________________ </a:t>
            </a:r>
            <a:endParaRPr kumimoji="0" lang="th-TH" sz="4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รายงานความก้าวหน้า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รอบ 6 เดือน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(1 ตุลาคม 2567 ถึง 31 มีนาคม 2568)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4AFE29-05F3-4713-922A-4369DCD596EA}"/>
              </a:ext>
            </a:extLst>
          </p:cNvPr>
          <p:cNvSpPr txBox="1"/>
          <p:nvPr/>
        </p:nvSpPr>
        <p:spPr>
          <a:xfrm>
            <a:off x="8271933" y="238590"/>
            <a:ext cx="3602567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2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คำรับรองเลขที่ .............................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3386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สถานะการจัดซื้อครุภัณฑ์ (ถ้ามี)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C38DA0E-A63C-4AB5-A0FF-E02D8D623617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แสดงแผนการจัดซื้อครุภัณฑ์และสถานะการดำเนินการ</a:t>
            </a:r>
            <a:r>
              <a:rPr kumimoji="0" lang="th-TH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ทุกรายการ</a:t>
            </a: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3435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หลักการและเหตุผล </a:t>
            </a:r>
            <a:r>
              <a:rPr lang="th-TH" sz="4000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A6D4E57-80A6-4EDD-AF8D-03360373480F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อธิบายพอสังเขป 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5469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วัตถุประสงค์ </a:t>
            </a:r>
            <a:r>
              <a:rPr lang="th-TH" sz="4000" b="1" dirty="0">
                <a:effectLst/>
                <a:ea typeface="Cordia New" panose="020B0304020202020204" pitchFamily="34" charset="-34"/>
                <a:cs typeface="TH SarabunPSK" panose="020B0500040200020003" pitchFamily="34" charset="-34"/>
              </a:rPr>
              <a:t>(ระบุเป็นข้อ)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02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ตารางเปรียบเทียบแผน-ผลการดำเนินงานวิจัย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A5A8AE-1253-4FDD-988A-AF6E551A0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178763"/>
              </p:ext>
            </p:extLst>
          </p:nvPr>
        </p:nvGraphicFramePr>
        <p:xfrm>
          <a:off x="852804" y="1700842"/>
          <a:ext cx="10602599" cy="29557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5129">
                  <a:extLst>
                    <a:ext uri="{9D8B030D-6E8A-4147-A177-3AD203B41FA5}">
                      <a16:colId xmlns:a16="http://schemas.microsoft.com/office/drawing/2014/main" val="727106967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17443623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14968098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66530120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176184487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09030124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28638711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877980194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93943480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758346853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555977795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059835738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606624314"/>
                    </a:ext>
                  </a:extLst>
                </a:gridCol>
                <a:gridCol w="1506458">
                  <a:extLst>
                    <a:ext uri="{9D8B030D-6E8A-4147-A177-3AD203B41FA5}">
                      <a16:colId xmlns:a16="http://schemas.microsoft.com/office/drawing/2014/main" val="1717717235"/>
                    </a:ext>
                  </a:extLst>
                </a:gridCol>
              </a:tblGrid>
              <a:tr h="369474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เดือน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ร้อยละความสำเร็จต่</a:t>
                      </a: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อ</a:t>
                      </a:r>
                      <a:r>
                        <a:rPr lang="th-TH" sz="160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6876522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3371390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i="1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en-US" sz="1600" i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881364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100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2474766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9282520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7586734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3055690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65210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8DD5F38-B840-4B68-9091-EE45B8FDF73F}"/>
              </a:ext>
            </a:extLst>
          </p:cNvPr>
          <p:cNvSpPr/>
          <p:nvPr/>
        </p:nvSpPr>
        <p:spPr>
          <a:xfrm>
            <a:off x="947617" y="4967256"/>
            <a:ext cx="332781" cy="2921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B18FC5-5F23-4867-9583-2EECFC120B11}"/>
              </a:ext>
            </a:extLst>
          </p:cNvPr>
          <p:cNvSpPr/>
          <p:nvPr/>
        </p:nvSpPr>
        <p:spPr>
          <a:xfrm>
            <a:off x="947617" y="5418106"/>
            <a:ext cx="332781" cy="292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034D65-34A3-42DC-98B5-993972997E47}"/>
              </a:ext>
            </a:extLst>
          </p:cNvPr>
          <p:cNvSpPr txBox="1"/>
          <p:nvPr/>
        </p:nvSpPr>
        <p:spPr>
          <a:xfrm>
            <a:off x="1267698" y="4927202"/>
            <a:ext cx="5342215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หมายถึง กิจกรรมที่วางแผนไว้ตามข้อเสนอโครงการ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EB8766-9F6B-4237-AAC7-32F1B902FE51}"/>
              </a:ext>
            </a:extLst>
          </p:cNvPr>
          <p:cNvSpPr txBox="1"/>
          <p:nvPr/>
        </p:nvSpPr>
        <p:spPr>
          <a:xfrm>
            <a:off x="1267697" y="5347058"/>
            <a:ext cx="5342215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หมายถึง กิจกรรมที่ดำเนินการแล้ว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3113F5-7A10-4F17-ACF6-757FAF548443}"/>
              </a:ext>
            </a:extLst>
          </p:cNvPr>
          <p:cNvSpPr txBox="1"/>
          <p:nvPr/>
        </p:nvSpPr>
        <p:spPr>
          <a:xfrm>
            <a:off x="4766733" y="5925664"/>
            <a:ext cx="702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ผลงานวิจัยที่ได้ทำไปแล้วคิดเป็นร้อยละ ...................... ของงานวิจัยตลอดโครงการ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11419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4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เป้าหมายในแต่ละช่วงเวลา</a:t>
            </a:r>
            <a:endParaRPr lang="en-US" sz="4000" b="1" dirty="0">
              <a:effectLst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56A464-DFD9-450C-806E-AC4E17250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405265"/>
              </p:ext>
            </p:extLst>
          </p:nvPr>
        </p:nvGraphicFramePr>
        <p:xfrm>
          <a:off x="1905000" y="1913476"/>
          <a:ext cx="7988300" cy="32267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582">
                  <a:extLst>
                    <a:ext uri="{9D8B030D-6E8A-4147-A177-3AD203B41FA5}">
                      <a16:colId xmlns:a16="http://schemas.microsoft.com/office/drawing/2014/main" val="1503552571"/>
                    </a:ext>
                  </a:extLst>
                </a:gridCol>
                <a:gridCol w="3363859">
                  <a:extLst>
                    <a:ext uri="{9D8B030D-6E8A-4147-A177-3AD203B41FA5}">
                      <a16:colId xmlns:a16="http://schemas.microsoft.com/office/drawing/2014/main" val="3608063700"/>
                    </a:ext>
                  </a:extLst>
                </a:gridCol>
                <a:gridCol w="3363859">
                  <a:extLst>
                    <a:ext uri="{9D8B030D-6E8A-4147-A177-3AD203B41FA5}">
                      <a16:colId xmlns:a16="http://schemas.microsoft.com/office/drawing/2014/main" val="1199606650"/>
                    </a:ext>
                  </a:extLst>
                </a:gridCol>
              </a:tblGrid>
              <a:tr h="1150562"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เดือนที่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effectLst/>
                        </a:rPr>
                        <a:t>ผลงานที่คาดว่าจะได้รับ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ผลจากการปฏิบัติงานจริง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5933516"/>
                  </a:ext>
                </a:extLst>
              </a:tr>
              <a:tr h="925655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effectLst/>
                        </a:rPr>
                        <a:t>1-6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7592832"/>
                  </a:ext>
                </a:extLst>
              </a:tr>
              <a:tr h="1150562"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7-12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7594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507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การดำเนินงานวิจัย+ผลการดำเนินงานวิจัย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C33BE8-F898-4232-80EF-C4F2B569D6FE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280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สรุปผลการดำเนินงาน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C33BE8-F898-4232-80EF-C4F2B569D6FE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0023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ปัญหา อุปสรรค และแนวทางการแก้ไข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4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รายละเอียดงบประมาณ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A1755F-A37D-478E-9E84-B64675814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41673"/>
              </p:ext>
            </p:extLst>
          </p:nvPr>
        </p:nvGraphicFramePr>
        <p:xfrm>
          <a:off x="2819400" y="1854200"/>
          <a:ext cx="8382000" cy="3251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15815">
                  <a:extLst>
                    <a:ext uri="{9D8B030D-6E8A-4147-A177-3AD203B41FA5}">
                      <a16:colId xmlns:a16="http://schemas.microsoft.com/office/drawing/2014/main" val="691899600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457199207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466509636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348546911"/>
                    </a:ext>
                  </a:extLst>
                </a:gridCol>
                <a:gridCol w="1608165">
                  <a:extLst>
                    <a:ext uri="{9D8B030D-6E8A-4147-A177-3AD203B41FA5}">
                      <a16:colId xmlns:a16="http://schemas.microsoft.com/office/drawing/2014/main" val="3662441518"/>
                    </a:ext>
                  </a:extLst>
                </a:gridCol>
              </a:tblGrid>
              <a:tr h="406400"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ประเภทรายจ่าย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งบประมาณ (บาท)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หมายเหตุ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4449404"/>
                  </a:ext>
                </a:extLst>
              </a:tr>
              <a:tr h="406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ที่ได้รับ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ใช้จ่ายจริง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คงเหลือ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8147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ค่าจ้างผู้ช่วยวิจัย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797863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ค่าตอบแทนบุคคลภายนอก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0915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ค่าใช้สอย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831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ค่าวัสดุ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922518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.งบลงทุน</a:t>
                      </a:r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: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ค่าครุภัณฑ์ (ถ้ามี)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36028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รวมทั้งสิ้น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063446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A9E1331-FF73-4FBF-830B-895CC6618442}"/>
              </a:ext>
            </a:extLst>
          </p:cNvPr>
          <p:cNvSpPr txBox="1"/>
          <p:nvPr/>
        </p:nvSpPr>
        <p:spPr>
          <a:xfrm>
            <a:off x="3048000" y="1357419"/>
            <a:ext cx="7772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งบประมาณงวดที่ได้รับไปแล้ว จำนวน...............งวด จำนวนเงิน........................................บาท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FD51FA-4AF1-452E-A972-C06FE83A0B92}"/>
              </a:ext>
            </a:extLst>
          </p:cNvPr>
          <p:cNvSpPr txBox="1"/>
          <p:nvPr/>
        </p:nvSpPr>
        <p:spPr>
          <a:xfrm>
            <a:off x="2819400" y="5269748"/>
            <a:ext cx="800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จะขอเบิกงบประมาณงวดต่อไป งวดที่ ................. จำนวน...............................................บาท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802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385</Words>
  <Application>Microsoft Office PowerPoint</Application>
  <PresentationFormat>Widescreen</PresentationFormat>
  <Paragraphs>164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TH Sarabun New</vt:lpstr>
      <vt:lpstr>TH SarabunPSK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WR</dc:creator>
  <cp:lastModifiedBy>WR</cp:lastModifiedBy>
  <cp:revision>11</cp:revision>
  <dcterms:created xsi:type="dcterms:W3CDTF">2025-02-07T08:28:47Z</dcterms:created>
  <dcterms:modified xsi:type="dcterms:W3CDTF">2025-02-10T02:58:26Z</dcterms:modified>
</cp:coreProperties>
</file>