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09" r:id="rId2"/>
    <p:sldId id="488" r:id="rId3"/>
    <p:sldId id="479" r:id="rId4"/>
    <p:sldId id="485" r:id="rId5"/>
    <p:sldId id="489" r:id="rId6"/>
    <p:sldId id="475" r:id="rId7"/>
    <p:sldId id="476" r:id="rId8"/>
    <p:sldId id="477" r:id="rId9"/>
    <p:sldId id="480" r:id="rId10"/>
    <p:sldId id="490" r:id="rId11"/>
    <p:sldId id="491" r:id="rId12"/>
    <p:sldId id="492" r:id="rId13"/>
    <p:sldId id="493" r:id="rId14"/>
    <p:sldId id="468" r:id="rId15"/>
    <p:sldId id="482" r:id="rId16"/>
    <p:sldId id="483" r:id="rId17"/>
    <p:sldId id="484" r:id="rId18"/>
    <p:sldId id="481" r:id="rId19"/>
    <p:sldId id="487" r:id="rId20"/>
    <p:sldId id="486" r:id="rId21"/>
    <p:sldId id="472" r:id="rId22"/>
    <p:sldId id="467" r:id="rId23"/>
    <p:sldId id="466" r:id="rId24"/>
    <p:sldId id="469" r:id="rId25"/>
    <p:sldId id="465" r:id="rId26"/>
    <p:sldId id="495" r:id="rId27"/>
    <p:sldId id="496" r:id="rId28"/>
    <p:sldId id="497" r:id="rId29"/>
    <p:sldId id="494" r:id="rId30"/>
  </p:sldIdLst>
  <p:sldSz cx="9144000" cy="6858000" type="screen4x3"/>
  <p:notesSz cx="6797675" cy="9928225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ordia New" panose="020B0304020202020204" pitchFamily="34" charset="-34"/>
      <p:regular r:id="rId37"/>
      <p:bold r:id="rId38"/>
      <p:italic r:id="rId39"/>
      <p:boldItalic r:id="rId40"/>
    </p:embeddedFont>
    <p:embeddedFont>
      <p:font typeface="TH Sarabun New" panose="020B0500040200020003" pitchFamily="34" charset="-34"/>
      <p:regular r:id="rId41"/>
      <p:bold r:id="rId42"/>
      <p:italic r:id="rId43"/>
      <p:boldItalic r:id="rId44"/>
    </p:embeddedFont>
    <p:embeddedFont>
      <p:font typeface="TH SarabunPSK" panose="020B0500040200020003" pitchFamily="34" charset="-34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75" autoAdjust="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2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BE63D-5056-4EEF-A0A7-6C3F5083590E}" type="datetimeFigureOut">
              <a:rPr lang="th-TH" smtClean="0"/>
              <a:t>15/03/66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203B1-F9D8-43DC-85E4-6C718D162F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1979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E2B2AF-9660-4C88-9B56-65AD592016F4}" type="datetimeFigureOut">
              <a:rPr lang="th-TH" smtClean="0"/>
              <a:t>15/03/66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D20642-03A2-46B3-9074-F330076B3C1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7562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20642-03A2-46B3-9074-F330076B3C1D}" type="slidenum">
              <a:rPr lang="th-TH" smtClean="0"/>
              <a:t>20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08412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3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02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41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08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111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47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56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4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3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0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5AF9F-EAC9-4F84-AA21-6C29F0B0A18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1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AF9F-EAC9-4F84-AA21-6C29F0B0A18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669FA-E62E-48E3-8DEF-EFBF85D012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7833296-F958-4195-9961-DA8D2E5DE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17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, letter&#10;&#10;Description automatically generated">
            <a:extLst>
              <a:ext uri="{FF2B5EF4-FFF2-40B4-BE49-F238E27FC236}">
                <a16:creationId xmlns:a16="http://schemas.microsoft.com/office/drawing/2014/main" id="{DFDB6C44-6E00-64D5-0DF7-3A2E524551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6" t="1111" r="2862" b="8889"/>
          <a:stretch/>
        </p:blipFill>
        <p:spPr>
          <a:xfrm>
            <a:off x="4724400" y="304800"/>
            <a:ext cx="4343400" cy="6172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B204C01-3B58-F77E-E151-5FF819541720}"/>
              </a:ext>
            </a:extLst>
          </p:cNvPr>
          <p:cNvSpPr txBox="1"/>
          <p:nvPr/>
        </p:nvSpPr>
        <p:spPr>
          <a:xfrm>
            <a:off x="152400" y="2234148"/>
            <a:ext cx="465963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</a:t>
            </a:r>
          </a:p>
          <a:p>
            <a:endParaRPr lang="th-TH" sz="2400" b="1" dirty="0">
              <a:solidFill>
                <a:schemeClr val="tx2">
                  <a:lumMod val="60000"/>
                  <a:lumOff val="4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มีผลการประเมินการปฏิบัติงานเฉลี่ยไม่ต่ำกว่า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ระดับ “ดี”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ระยะเวลาการจ้างให้เป็นการตกลงร่วมกันระหว่าง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ผู้บังคับบัญชากับพนักงานมหาวิทยาลัย และสิ้นสุด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สัญญาเป็นวันที่ 30 กันยายนของปีที่ครบกำหนด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กรณีที่อยู่ระหว่างลาศึกษา ให้ต่อสัญญาจ้างตาม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ระยะเวลาที่ลาศึกษา และสิ้นสุดในวันที่ 30 กันยายน 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ของปีที่ครบกำหนดลาศึกษา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CCDBBA-86C3-E5AB-07F1-A644915A758A}"/>
              </a:ext>
            </a:extLst>
          </p:cNvPr>
          <p:cNvSpPr txBox="1"/>
          <p:nvPr/>
        </p:nvSpPr>
        <p:spPr>
          <a:xfrm>
            <a:off x="179070" y="1253728"/>
            <a:ext cx="375285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สัญญาจ้างระยะที่สอง กรณีลาศึกษา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21796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86F22D-AE6F-776E-536D-5FABA12DB581}"/>
              </a:ext>
            </a:extLst>
          </p:cNvPr>
          <p:cNvSpPr txBox="1"/>
          <p:nvPr/>
        </p:nvSpPr>
        <p:spPr>
          <a:xfrm>
            <a:off x="304800" y="2057400"/>
            <a:ext cx="4191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</a:t>
            </a:r>
          </a:p>
          <a:p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มีผลการประเมินการปฏิบัติงานเฉลี่ยไม่ต่ำกว่า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ระดับ “ดี”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ระยะเวลาการจ้างให้เป็นการตกลงร่วมกัน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ระหว่างผู้บังคับบัญชากับพนักงานมหาวิทยาลัย 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และสิ้นสุดสัญญาเป็นวันที่ 30 กันยายนของปีที่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ครบกำหนด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1CE9BD-F4F6-A314-58EF-A758DFC2624B}"/>
              </a:ext>
            </a:extLst>
          </p:cNvPr>
          <p:cNvSpPr txBox="1"/>
          <p:nvPr/>
        </p:nvSpPr>
        <p:spPr>
          <a:xfrm>
            <a:off x="304800" y="1219200"/>
            <a:ext cx="25908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สัญญาจ้างระยะที่สาม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ADB45A4A-4200-F3CE-D34D-1DEC7C51D3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" t="2221" r="1290" b="7778"/>
          <a:stretch/>
        </p:blipFill>
        <p:spPr>
          <a:xfrm>
            <a:off x="4629150" y="152400"/>
            <a:ext cx="4495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722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E0B46C1B-E911-2875-048B-00EB33D7F0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7" t="1111" r="2875" b="5556"/>
          <a:stretch/>
        </p:blipFill>
        <p:spPr>
          <a:xfrm>
            <a:off x="4572000" y="228600"/>
            <a:ext cx="4419600" cy="6400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20BB6E-0D9C-2293-F777-81CD8C191D72}"/>
              </a:ext>
            </a:extLst>
          </p:cNvPr>
          <p:cNvSpPr txBox="1"/>
          <p:nvPr/>
        </p:nvSpPr>
        <p:spPr>
          <a:xfrm>
            <a:off x="304800" y="2286000"/>
            <a:ext cx="3581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th-TH" sz="24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</a:t>
            </a:r>
          </a:p>
          <a:p>
            <a:pPr lvl="0"/>
            <a:endParaRPr lang="th-TH" sz="2400" b="1" dirty="0">
              <a:solidFill>
                <a:schemeClr val="tx2">
                  <a:lumMod val="60000"/>
                  <a:lumOff val="4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/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กำหนดระยะเวลาจ้าง 1 ปี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lvl="0"/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วันสิ้นสุดสัญญา คือ วันที่ 30 กันยายน</a:t>
            </a:r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FFB662-C235-F70F-EE7E-F453B11BC691}"/>
              </a:ext>
            </a:extLst>
          </p:cNvPr>
          <p:cNvSpPr txBox="1"/>
          <p:nvPr/>
        </p:nvSpPr>
        <p:spPr>
          <a:xfrm>
            <a:off x="304800" y="1219200"/>
            <a:ext cx="217551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ลูกจ้างชั่วคราว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42919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0B4C96-B9BB-43E1-8BA9-9099FB68EA52}"/>
              </a:ext>
            </a:extLst>
          </p:cNvPr>
          <p:cNvSpPr/>
          <p:nvPr/>
        </p:nvSpPr>
        <p:spPr>
          <a:xfrm>
            <a:off x="130277" y="1565756"/>
            <a:ext cx="8745794" cy="147732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h-TH" sz="3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หลักเกณฑ์และวิธีการขอรับเงินชดเชยพนักงานมหาวิทยาลัย  </a:t>
            </a:r>
            <a:endParaRPr lang="en-US" sz="30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algn="ctr">
              <a:spcAft>
                <a:spcPts val="0"/>
              </a:spcAft>
            </a:pPr>
            <a:r>
              <a:rPr lang="th-TH" sz="3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(ตามข้อบังคับมหาวิทยาลัยมหิดล ว่าด้วยการบริหารงานบุคคลพนักงานมหาวิทยาลัย (ฉบับที่</a:t>
            </a:r>
            <a:r>
              <a:rPr lang="en-US" sz="3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7</a:t>
            </a:r>
            <a:r>
              <a:rPr lang="th-TH" sz="3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) พ.ศ.256</a:t>
            </a:r>
            <a:r>
              <a:rPr lang="en-US" sz="3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4</a:t>
            </a:r>
            <a:r>
              <a:rPr lang="th-TH" sz="3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)</a:t>
            </a:r>
            <a:r>
              <a:rPr lang="th-TH" sz="30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	</a:t>
            </a:r>
            <a:endParaRPr lang="en-US" sz="3000" dirty="0">
              <a:effectLst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C2E350-8A75-48E2-9A45-BF180259926B}"/>
              </a:ext>
            </a:extLst>
          </p:cNvPr>
          <p:cNvSpPr/>
          <p:nvPr/>
        </p:nvSpPr>
        <p:spPr>
          <a:xfrm>
            <a:off x="312174" y="3674556"/>
            <a:ext cx="85638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3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ตามข้อ 62 ของข้อบังคับมหาวิทยาลัยมหิดล ว่าด้วยการบริหารงานบุคคลพนักงานมหาวิทยาลัย (ฉบับที่ </a:t>
            </a:r>
            <a:r>
              <a:rPr lang="en-US" sz="33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7</a:t>
            </a:r>
            <a:r>
              <a:rPr lang="th-TH" sz="33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) พ.ศ.256</a:t>
            </a:r>
            <a:r>
              <a:rPr lang="en-US" sz="33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4</a:t>
            </a:r>
            <a:r>
              <a:rPr lang="th-TH" sz="33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บัญญัติว่า </a:t>
            </a:r>
            <a:r>
              <a:rPr lang="en-US" sz="33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“</a:t>
            </a:r>
            <a:r>
              <a:rPr lang="th-TH" sz="33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พนักงานมหาวิทยาลัยผู้ใดพ้นสภาพการเป็นพนักงานมหาวิทยาลัย ตามข้อ 57 (1) (2) (4) (6) หรือข้อ 59  ให้มีสิทธิได้รับ</a:t>
            </a:r>
            <a:r>
              <a:rPr lang="th-TH" sz="3300" b="1" u="sng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เงินชดเชย</a:t>
            </a:r>
            <a:r>
              <a:rPr lang="en-US" sz="33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”</a:t>
            </a:r>
            <a:r>
              <a:rPr lang="th-TH" sz="33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</a:t>
            </a:r>
            <a:endParaRPr lang="en-US" sz="33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E29590-48BD-4AC4-9312-C791B6B0C3CC}"/>
              </a:ext>
            </a:extLst>
          </p:cNvPr>
          <p:cNvSpPr txBox="1"/>
          <p:nvPr/>
        </p:nvSpPr>
        <p:spPr>
          <a:xfrm>
            <a:off x="3886200" y="226398"/>
            <a:ext cx="4648200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เงินชดเชยพนักงานมหาวิทยาลัย</a:t>
            </a:r>
          </a:p>
        </p:txBody>
      </p:sp>
    </p:spTree>
    <p:extLst>
      <p:ext uri="{BB962C8B-B14F-4D97-AF65-F5344CB8AC3E}">
        <p14:creationId xmlns:p14="http://schemas.microsoft.com/office/powerpoint/2010/main" val="3341384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0B4C96-B9BB-43E1-8BA9-9099FB68EA52}"/>
              </a:ext>
            </a:extLst>
          </p:cNvPr>
          <p:cNvSpPr/>
          <p:nvPr/>
        </p:nvSpPr>
        <p:spPr>
          <a:xfrm>
            <a:off x="199103" y="838200"/>
            <a:ext cx="874579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spcAft>
                <a:spcPts val="0"/>
              </a:spcAft>
            </a:pPr>
            <a:r>
              <a:rPr lang="th-TH" sz="28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      เงินชดเชย</a:t>
            </a:r>
            <a:r>
              <a:rPr lang="th-TH" sz="28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หมายถึง  เงินที่มหาวิทยาลัยจ่ายชดเชยให้แก่ผู้ที่พ้นสภาพจากการเป็นพนักงานมหาวิทยาลัย ตามระยะเวลาที่ปฏิบัติงานติดต่อกัน ก่อนพ้นสภาพจากการเป็นพนักงานมหาวิทยาลัย ในกรณีดังนี้</a:t>
            </a:r>
            <a:endParaRPr lang="en-US" sz="28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algn="thaiDist">
              <a:spcAft>
                <a:spcPts val="0"/>
              </a:spcAft>
            </a:pPr>
            <a:r>
              <a:rPr lang="en-US" sz="28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      </a:t>
            </a:r>
            <a:r>
              <a:rPr lang="th-TH" sz="28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1. ตาย (ข้อ 57 (1)</a:t>
            </a:r>
            <a:r>
              <a:rPr lang="en-US" sz="28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)</a:t>
            </a:r>
            <a:endParaRPr lang="en-US" sz="28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algn="thaiDist">
              <a:spcAft>
                <a:spcPts val="0"/>
              </a:spcAft>
            </a:pPr>
            <a:r>
              <a:rPr lang="th-TH" sz="28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      2. เกษียณอายุงาน (ข้อ 57 (2)</a:t>
            </a:r>
            <a:r>
              <a:rPr lang="en-US" sz="28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)</a:t>
            </a:r>
            <a:endParaRPr lang="th-TH" sz="28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algn="thaiDist">
              <a:spcAft>
                <a:spcPts val="0"/>
              </a:spcAft>
              <a:tabLst>
                <a:tab pos="722313" algn="l"/>
              </a:tabLst>
            </a:pPr>
            <a:r>
              <a:rPr lang="th-TH" sz="28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	</a:t>
            </a:r>
            <a:r>
              <a:rPr lang="en-US" sz="28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</a:t>
            </a:r>
            <a:r>
              <a:rPr lang="th-TH" sz="28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3. ถูกสั่งให้ออก กรณีไม่ผ่านการประเมินผลการทดลองงาน  ผลการประเมินผลการปฏิบัติงานต่ำกว่าเป้าหมายหรือมาตรฐานการปฏิบัติงาน หรือไปรับราชการทหาร (ข้อ 57 (4)</a:t>
            </a:r>
            <a:r>
              <a:rPr lang="en-US" sz="28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)</a:t>
            </a:r>
            <a:endParaRPr lang="th-TH" sz="28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algn="thaiDist"/>
            <a:r>
              <a:rPr lang="th-TH" sz="28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      4. ครบกำหนดระยะเวลาการจ้างตามสัญญา (ข้อ 57 (6))</a:t>
            </a:r>
            <a:endParaRPr lang="en-US" sz="28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algn="thaiDist">
              <a:spcAft>
                <a:spcPts val="0"/>
              </a:spcAft>
              <a:tabLst>
                <a:tab pos="633413" algn="l"/>
              </a:tabLst>
            </a:pPr>
            <a:r>
              <a:rPr lang="th-TH" sz="28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	 </a:t>
            </a:r>
            <a:r>
              <a:rPr lang="en-US" sz="28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</a:t>
            </a:r>
            <a:r>
              <a:rPr lang="th-TH" sz="28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5. ถูกสั่งให้ออก กรณี เจ็บป่วยจนไม่สามารถปฏิบัติงานของตนได้โดยสม่ำเสมอ ขาดคุณสมบัติหรือมีลักษณะต้องห้ามการเป็นพนักงานมหาวิทยาลัย  ถูกยุบเลิกตำแหน่งหรือยุบเลิกส่วนงานที่ปฏิบัติอยู่   ถูกจำคุกโดยคำพิพากษาถึงที่สุดให้จำคุกกรณีความผิดที่ทำโดยประมาทหรือความผิดลหุโทษ    ถูกสอบสวนว่าทำผิดวินัยอย่างร้ายแรงแต่ผลการสอบสวนไม่อาจลงโทษวินัยอย่างร้ายแรงได้ (ข้อ 59)</a:t>
            </a:r>
            <a:endParaRPr lang="en-US" sz="2800" dirty="0">
              <a:effectLst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38260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F51F9B-41C8-4649-818A-9B00DD9D75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335365"/>
              </p:ext>
            </p:extLst>
          </p:nvPr>
        </p:nvGraphicFramePr>
        <p:xfrm>
          <a:off x="152400" y="838200"/>
          <a:ext cx="4419600" cy="5897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600">
                  <a:extLst>
                    <a:ext uri="{9D8B030D-6E8A-4147-A177-3AD203B41FA5}">
                      <a16:colId xmlns:a16="http://schemas.microsoft.com/office/drawing/2014/main" val="971139286"/>
                    </a:ext>
                  </a:extLst>
                </a:gridCol>
              </a:tblGrid>
              <a:tr h="6244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000" b="1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ตาย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118846"/>
                  </a:ext>
                </a:extLst>
              </a:tr>
              <a:tr h="11273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9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นำเงินเดือน ปัจจุบันไปคำนวณเงินชดเชย</a:t>
                      </a:r>
                      <a:endParaRPr lang="en-US" sz="2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398336"/>
                  </a:ext>
                </a:extLst>
              </a:tr>
              <a:tr h="31888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9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ผู้ที่ได้รับฯ </a:t>
                      </a:r>
                    </a:p>
                    <a:p>
                      <a:pPr marL="354013" marR="0" lvl="0" indent="-3540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th-TH" sz="29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คู่สมรสโดยชอบด้วยกฎหมาย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9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2) บุตรโดยชอบด้วยกฎหมาย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9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3) บิดามารดาโดยชอบด้วยกฎหมาย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9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4) บุคคลอื่นที่ระบุในหนังสือแสดงเจตนาระบุตัวผู้รับเงินชดเชย เช่น พี่น้อง</a:t>
                      </a:r>
                      <a:r>
                        <a:rPr lang="th-TH" sz="290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ร่วมบิดามารดา</a:t>
                      </a:r>
                      <a:endParaRPr lang="th-TH" sz="29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9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5) ถ้าไม่มีตาม 1-4 เงินชดเชยจะตกเป็นของแผ่นดิน </a:t>
                      </a:r>
                      <a:endParaRPr lang="en-US" sz="2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30743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1845270-3139-4B6A-B595-9E4133CC63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296277"/>
              </p:ext>
            </p:extLst>
          </p:nvPr>
        </p:nvGraphicFramePr>
        <p:xfrm>
          <a:off x="4800600" y="838200"/>
          <a:ext cx="4191000" cy="58212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>
                  <a:extLst>
                    <a:ext uri="{9D8B030D-6E8A-4147-A177-3AD203B41FA5}">
                      <a16:colId xmlns:a16="http://schemas.microsoft.com/office/drawing/2014/main" val="971139286"/>
                    </a:ext>
                  </a:extLst>
                </a:gridCol>
              </a:tblGrid>
              <a:tr h="750078">
                <a:tc>
                  <a:txBody>
                    <a:bodyPr/>
                    <a:lstStyle/>
                    <a:p>
                      <a:pPr lvl="0" algn="ctr"/>
                      <a:r>
                        <a:rPr lang="th-TH" sz="3200" b="1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เกษียณอายุงาน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118846"/>
                  </a:ext>
                </a:extLst>
              </a:tr>
              <a:tr h="5071205">
                <a:tc>
                  <a:txBody>
                    <a:bodyPr/>
                    <a:lstStyle/>
                    <a:p>
                      <a:pPr lvl="0"/>
                      <a:r>
                        <a:rPr lang="th-TH" sz="3200" b="1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จะได้รับการพิจารณาเลื่อนเงินเดือน ณ 30 ก.ย. ก่อน เพื่อนำเงินไปคำนวณเงินชดเชย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398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354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F51F9B-41C8-4649-818A-9B00DD9D75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973156"/>
              </p:ext>
            </p:extLst>
          </p:nvPr>
        </p:nvGraphicFramePr>
        <p:xfrm>
          <a:off x="457200" y="990600"/>
          <a:ext cx="3886200" cy="5759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971139286"/>
                    </a:ext>
                  </a:extLst>
                </a:gridCol>
              </a:tblGrid>
              <a:tr h="1090110">
                <a:tc>
                  <a:txBody>
                    <a:bodyPr/>
                    <a:lstStyle/>
                    <a:p>
                      <a:pPr lvl="0" algn="ctr"/>
                      <a:r>
                        <a:rPr lang="th-TH" sz="3200" b="1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ครบสัญญาจ้าง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en-US" sz="3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118846"/>
                  </a:ext>
                </a:extLst>
              </a:tr>
              <a:tr h="1586360">
                <a:tc>
                  <a:txBody>
                    <a:bodyPr/>
                    <a:lstStyle/>
                    <a:p>
                      <a:pPr lvl="0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นำเงินเดือน ณ 30 ก.ย. ของปีที่หมดสัญญาจ้างไปคำนวณเงินชดเชย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398336"/>
                  </a:ext>
                </a:extLst>
              </a:tr>
              <a:tr h="3083456">
                <a:tc>
                  <a:txBody>
                    <a:bodyPr/>
                    <a:lstStyle/>
                    <a:p>
                      <a:pPr lvl="0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หากบรรจุหลัง 1 ม.ค. 2557 จะต้องปฏิบัติงานครบ 6 ปี และครบสัญญาจ้าง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30743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1845270-3139-4B6A-B595-9E4133CC63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99712"/>
              </p:ext>
            </p:extLst>
          </p:nvPr>
        </p:nvGraphicFramePr>
        <p:xfrm>
          <a:off x="4800600" y="990600"/>
          <a:ext cx="3886200" cy="5759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971139286"/>
                    </a:ext>
                  </a:extLst>
                </a:gridCol>
              </a:tblGrid>
              <a:tr h="1123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 ไม่ผ่านการทดลองปฏิบัติงาน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lvl="0" algn="ctr"/>
                      <a:endParaRPr lang="en-US" sz="3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118846"/>
                  </a:ext>
                </a:extLst>
              </a:tr>
              <a:tr h="46366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ในระหว่างการทดลองปฏิบัติงาน หากปรากฏว่าไม่ผ่านการประเมินทดลองปฏิบัติงาน ให้ผู้บังคับบัญชารายงานตามลำดับจนเสนออธิการบดีพิจารณา และสามารถสั่งให้ออกจากงานได้ทันที โดยไม่ต้องรอให้ครบระยะเวลาทดลองปฏิบัติงาน (สายวิชาการไม่เกิน 1 ปี สายสนับสนุนไม่เกิน 6 เดือน)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398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007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F51F9B-41C8-4649-818A-9B00DD9D75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844871"/>
              </p:ext>
            </p:extLst>
          </p:nvPr>
        </p:nvGraphicFramePr>
        <p:xfrm>
          <a:off x="762000" y="1066800"/>
          <a:ext cx="73914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1400">
                  <a:extLst>
                    <a:ext uri="{9D8B030D-6E8A-4147-A177-3AD203B41FA5}">
                      <a16:colId xmlns:a16="http://schemas.microsoft.com/office/drawing/2014/main" val="971139286"/>
                    </a:ext>
                  </a:extLst>
                </a:gridCol>
              </a:tblGrid>
              <a:tr h="1370195">
                <a:tc>
                  <a:txBody>
                    <a:bodyPr/>
                    <a:lstStyle/>
                    <a:p>
                      <a:pPr lvl="0" algn="ctr"/>
                      <a:r>
                        <a:rPr lang="th-TH" sz="3200" b="1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 ผลการประเมิน 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PA </a:t>
                      </a:r>
                    </a:p>
                    <a:p>
                      <a:pPr lvl="0" algn="ctr"/>
                      <a:r>
                        <a:rPr lang="th-TH" sz="3200" b="1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ต่ำกว่า เป้าหมาย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118846"/>
                  </a:ext>
                </a:extLst>
              </a:tr>
              <a:tr h="4116205">
                <a:tc>
                  <a:txBody>
                    <a:bodyPr/>
                    <a:lstStyle/>
                    <a:p>
                      <a:pPr lvl="0"/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พม./พส. มีผลการประเมิน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PA </a:t>
                      </a:r>
                      <a:r>
                        <a:rPr lang="th-TH" sz="3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ต่ำกว่า 60 คะแนน (ก.ค.-30 มิ.ย. ของปีถัดไป) ประสงค์ออกจากงานจะได้รับเงินชดเชย</a:t>
                      </a:r>
                      <a:endParaRPr lang="en-US" sz="32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398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7115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32C38F88-34AB-44FB-A7FA-A6772587CEFE}"/>
              </a:ext>
            </a:extLst>
          </p:cNvPr>
          <p:cNvGrpSpPr/>
          <p:nvPr/>
        </p:nvGrpSpPr>
        <p:grpSpPr>
          <a:xfrm>
            <a:off x="62123" y="607429"/>
            <a:ext cx="8876628" cy="6241414"/>
            <a:chOff x="62123" y="607429"/>
            <a:chExt cx="8876628" cy="6241414"/>
          </a:xfrm>
        </p:grpSpPr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59E3167A-54DF-478F-83D8-A070D21FC929}"/>
                </a:ext>
              </a:extLst>
            </p:cNvPr>
            <p:cNvSpPr/>
            <p:nvPr/>
          </p:nvSpPr>
          <p:spPr>
            <a:xfrm>
              <a:off x="100208" y="3876136"/>
              <a:ext cx="2224548" cy="1676400"/>
            </a:xfrm>
            <a:prstGeom prst="diamond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6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ทำคำมั่นฯ </a:t>
              </a:r>
            </a:p>
            <a:p>
              <a:pPr algn="ctr"/>
              <a:r>
                <a:rPr lang="th-TH" sz="16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ครั้งที่ 1 </a:t>
              </a:r>
            </a:p>
            <a:p>
              <a:pPr algn="ctr"/>
              <a:r>
                <a:rPr lang="th-TH" sz="16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6 เดือนแรก ( 1 ก.ค.-31 ธ.ค.)</a:t>
              </a:r>
              <a:endParaRPr lang="en-US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E524FC5D-57AD-49D3-9178-A6C6BA62BA38}"/>
                </a:ext>
              </a:extLst>
            </p:cNvPr>
            <p:cNvSpPr/>
            <p:nvPr/>
          </p:nvSpPr>
          <p:spPr>
            <a:xfrm>
              <a:off x="3354452" y="3886200"/>
              <a:ext cx="2224549" cy="1676400"/>
            </a:xfrm>
            <a:prstGeom prst="diamond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6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ทำคำมั่น </a:t>
              </a:r>
            </a:p>
            <a:p>
              <a:pPr algn="ctr"/>
              <a:r>
                <a:rPr lang="th-TH" sz="16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ครั้งที่ 2 </a:t>
              </a:r>
            </a:p>
            <a:p>
              <a:pPr algn="ctr"/>
              <a:r>
                <a:rPr lang="th-TH" sz="16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6 เดือนหลัง ( 1 ม.ค.-30 มิ.ย. ของปีถัดไป</a:t>
              </a:r>
              <a:endParaRPr lang="en-US" sz="1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1E8A8AF-2E41-4C1B-85C0-F52365E455C6}"/>
                </a:ext>
              </a:extLst>
            </p:cNvPr>
            <p:cNvSpPr/>
            <p:nvPr/>
          </p:nvSpPr>
          <p:spPr>
            <a:xfrm>
              <a:off x="62123" y="5858243"/>
              <a:ext cx="2453148" cy="99060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สั่งให้ออกจากงาน</a:t>
              </a:r>
            </a:p>
            <a:p>
              <a:pPr lvl="0" algn="ctr"/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ถือว่าสัญญาจ้างสิ้นสุด ไม่มีสิทธิได้รับเงินชดเชยฯ</a:t>
              </a:r>
              <a:endParaRPr lang="en-US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5BF7AA4-87B9-4CE0-80DA-5958473ACDD1}"/>
                </a:ext>
              </a:extLst>
            </p:cNvPr>
            <p:cNvSpPr/>
            <p:nvPr/>
          </p:nvSpPr>
          <p:spPr>
            <a:xfrm>
              <a:off x="3243434" y="2438400"/>
              <a:ext cx="2453148" cy="9906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ทำ </a:t>
              </a:r>
              <a:r>
                <a:rPr lang="en-US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PA </a:t>
              </a:r>
              <a:r>
                <a:rPr lang="th-TH" sz="20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รอบการประเมินถัดไป</a:t>
              </a:r>
              <a:endParaRPr lang="en-US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1D246ED1-28D5-4DE5-BE6C-B6F536DAD7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0008" y="2057400"/>
              <a:ext cx="7374" cy="40848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0A19626C-1039-428B-9475-37D08653993B}"/>
                </a:ext>
              </a:extLst>
            </p:cNvPr>
            <p:cNvCxnSpPr>
              <a:cxnSpLocks/>
              <a:stCxn id="6" idx="2"/>
            </p:cNvCxnSpPr>
            <p:nvPr/>
          </p:nvCxnSpPr>
          <p:spPr>
            <a:xfrm>
              <a:off x="1212482" y="5552536"/>
              <a:ext cx="0" cy="30570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CBBE480-0B8B-4B39-8FB5-46ADEA4DBB1F}"/>
                </a:ext>
              </a:extLst>
            </p:cNvPr>
            <p:cNvCxnSpPr>
              <a:cxnSpLocks/>
            </p:cNvCxnSpPr>
            <p:nvPr/>
          </p:nvCxnSpPr>
          <p:spPr>
            <a:xfrm>
              <a:off x="1212482" y="3390261"/>
              <a:ext cx="0" cy="52930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E3858DF-A956-4C84-B1DC-4DD05AACCE47}"/>
                </a:ext>
              </a:extLst>
            </p:cNvPr>
            <p:cNvCxnSpPr/>
            <p:nvPr/>
          </p:nvCxnSpPr>
          <p:spPr>
            <a:xfrm>
              <a:off x="2515271" y="1368406"/>
              <a:ext cx="914400" cy="1905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B62DB91-3C16-4912-9D37-9A2AD9372DD0}"/>
                </a:ext>
              </a:extLst>
            </p:cNvPr>
            <p:cNvSpPr txBox="1"/>
            <p:nvPr/>
          </p:nvSpPr>
          <p:spPr>
            <a:xfrm>
              <a:off x="4649414" y="2098122"/>
              <a:ext cx="6303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u="sng" dirty="0">
                  <a:solidFill>
                    <a:srgbClr val="00B050"/>
                  </a:solidFill>
                </a:rPr>
                <a:t>&gt; </a:t>
              </a:r>
              <a:r>
                <a:rPr lang="en-US" sz="2000" b="1" dirty="0">
                  <a:solidFill>
                    <a:srgbClr val="00B050"/>
                  </a:solidFill>
                </a:rPr>
                <a:t>60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191D1C5-1E6B-49E7-9D82-EF80EAC22A0F}"/>
                </a:ext>
              </a:extLst>
            </p:cNvPr>
            <p:cNvSpPr txBox="1"/>
            <p:nvPr/>
          </p:nvSpPr>
          <p:spPr>
            <a:xfrm>
              <a:off x="4506879" y="3526583"/>
              <a:ext cx="6303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u="sng" dirty="0">
                  <a:solidFill>
                    <a:srgbClr val="00B050"/>
                  </a:solidFill>
                </a:rPr>
                <a:t>&gt; </a:t>
              </a:r>
              <a:r>
                <a:rPr lang="en-US" sz="2000" b="1" dirty="0">
                  <a:solidFill>
                    <a:srgbClr val="00B050"/>
                  </a:solidFill>
                </a:rPr>
                <a:t>60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F790DB-6AE8-4799-859C-65A03EB26521}"/>
                </a:ext>
              </a:extLst>
            </p:cNvPr>
            <p:cNvSpPr txBox="1"/>
            <p:nvPr/>
          </p:nvSpPr>
          <p:spPr>
            <a:xfrm>
              <a:off x="4470008" y="5562599"/>
              <a:ext cx="7831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</a:rPr>
                <a:t>&lt; 60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78374AB-A675-4949-9C5D-C368D5077E73}"/>
                </a:ext>
              </a:extLst>
            </p:cNvPr>
            <p:cNvGrpSpPr/>
            <p:nvPr/>
          </p:nvGrpSpPr>
          <p:grpSpPr>
            <a:xfrm>
              <a:off x="205248" y="607429"/>
              <a:ext cx="8733503" cy="1562100"/>
              <a:chOff x="152400" y="779389"/>
              <a:chExt cx="8733503" cy="1562100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811FE7B-E291-4E3E-89DA-D0D1F237118D}"/>
                  </a:ext>
                </a:extLst>
              </p:cNvPr>
              <p:cNvSpPr/>
              <p:nvPr/>
            </p:nvSpPr>
            <p:spPr>
              <a:xfrm>
                <a:off x="152400" y="1000434"/>
                <a:ext cx="2272595" cy="10569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2500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ผลการประเมิน </a:t>
                </a:r>
                <a:r>
                  <a:rPr lang="en-US" sz="2500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PA</a:t>
                </a:r>
                <a:endParaRPr lang="th-TH" sz="25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r>
                  <a:rPr lang="en-US" sz="2500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( </a:t>
                </a:r>
                <a:r>
                  <a:rPr lang="th-TH" sz="2500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ก.ค. – 30 มิ.ย. ) </a:t>
                </a:r>
                <a:endParaRPr lang="en-US" sz="25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sp>
            <p:nvSpPr>
              <p:cNvPr id="4" name="Diamond 3">
                <a:extLst>
                  <a:ext uri="{FF2B5EF4-FFF2-40B4-BE49-F238E27FC236}">
                    <a16:creationId xmlns:a16="http://schemas.microsoft.com/office/drawing/2014/main" id="{02C5E308-472C-4406-91B6-118C54382622}"/>
                  </a:ext>
                </a:extLst>
              </p:cNvPr>
              <p:cNvSpPr/>
              <p:nvPr/>
            </p:nvSpPr>
            <p:spPr>
              <a:xfrm>
                <a:off x="3308573" y="779389"/>
                <a:ext cx="2224548" cy="1562100"/>
              </a:xfrm>
              <a:prstGeom prst="diamond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2200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คะแนนประเมิน </a:t>
                </a:r>
                <a:r>
                  <a:rPr lang="en-US" sz="2200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PA</a:t>
                </a: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BE7FDC5-415A-4BB4-885B-991B6E3E3C58}"/>
                  </a:ext>
                </a:extLst>
              </p:cNvPr>
              <p:cNvSpPr/>
              <p:nvPr/>
            </p:nvSpPr>
            <p:spPr>
              <a:xfrm>
                <a:off x="6432755" y="1103671"/>
                <a:ext cx="2453148" cy="990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th-TH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ประสงค์ออกจากงาน</a:t>
                </a:r>
              </a:p>
              <a:p>
                <a:pPr lvl="0" algn="ctr"/>
                <a:r>
                  <a:rPr lang="th-TH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ถือว่าสัญญาจ้างสิ้นสุด มีสิทธิได้รับเงินชดเชยฯ</a:t>
                </a:r>
                <a:endParaRPr lang="en-US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ED65563-5B71-4F81-A631-3AC4B7701C28}"/>
                  </a:ext>
                </a:extLst>
              </p:cNvPr>
              <p:cNvSpPr txBox="1"/>
              <p:nvPr/>
            </p:nvSpPr>
            <p:spPr>
              <a:xfrm>
                <a:off x="5511935" y="1166111"/>
                <a:ext cx="63030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rgbClr val="FF0000"/>
                    </a:solidFill>
                  </a:rPr>
                  <a:t>&lt; 60</a:t>
                </a:r>
              </a:p>
            </p:txBody>
          </p: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397CB787-E8E1-441C-96F1-08FDB621B876}"/>
                  </a:ext>
                </a:extLst>
              </p:cNvPr>
              <p:cNvCxnSpPr/>
              <p:nvPr/>
            </p:nvCxnSpPr>
            <p:spPr>
              <a:xfrm>
                <a:off x="5502299" y="1550669"/>
                <a:ext cx="914400" cy="1905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E6DBAF6-EC63-4611-AC37-AA0E464E1B02}"/>
                </a:ext>
              </a:extLst>
            </p:cNvPr>
            <p:cNvCxnSpPr>
              <a:cxnSpLocks/>
            </p:cNvCxnSpPr>
            <p:nvPr/>
          </p:nvCxnSpPr>
          <p:spPr>
            <a:xfrm>
              <a:off x="2329034" y="4714336"/>
              <a:ext cx="110063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BFDBAC7-FE3C-4F52-B64E-407EAD76DBA1}"/>
                </a:ext>
              </a:extLst>
            </p:cNvPr>
            <p:cNvSpPr/>
            <p:nvPr/>
          </p:nvSpPr>
          <p:spPr>
            <a:xfrm>
              <a:off x="152399" y="2399661"/>
              <a:ext cx="2272595" cy="9906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สั่งให้เข้ารับการพัฒนาปรับปรุงการปฏิบัติงาน</a:t>
              </a:r>
              <a:endParaRPr lang="en-US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20211846-B50B-4530-9A02-FD8BCF121849}"/>
                </a:ext>
              </a:extLst>
            </p:cNvPr>
            <p:cNvCxnSpPr>
              <a:cxnSpLocks/>
              <a:endCxn id="10" idx="2"/>
            </p:cNvCxnSpPr>
            <p:nvPr/>
          </p:nvCxnSpPr>
          <p:spPr>
            <a:xfrm flipV="1">
              <a:off x="4452664" y="3429000"/>
              <a:ext cx="17344" cy="4731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3" name="Connector: Elbow 42">
              <a:extLst>
                <a:ext uri="{FF2B5EF4-FFF2-40B4-BE49-F238E27FC236}">
                  <a16:creationId xmlns:a16="http://schemas.microsoft.com/office/drawing/2014/main" id="{66C64D37-AB23-4B02-9E8C-B05E34A3F57A}"/>
                </a:ext>
              </a:extLst>
            </p:cNvPr>
            <p:cNvCxnSpPr>
              <a:stCxn id="7" idx="2"/>
              <a:endCxn id="8" idx="3"/>
            </p:cNvCxnSpPr>
            <p:nvPr/>
          </p:nvCxnSpPr>
          <p:spPr>
            <a:xfrm rot="5400000">
              <a:off x="3095528" y="4982343"/>
              <a:ext cx="790943" cy="1951456"/>
            </a:xfrm>
            <a:prstGeom prst="bentConnector2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D4655AB-93D2-49AA-8513-C200392F1F31}"/>
                </a:ext>
              </a:extLst>
            </p:cNvPr>
            <p:cNvSpPr txBox="1"/>
            <p:nvPr/>
          </p:nvSpPr>
          <p:spPr>
            <a:xfrm>
              <a:off x="1200435" y="5405773"/>
              <a:ext cx="7831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</a:rPr>
                <a:t>&lt; 60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F3B5F61-4C36-4496-8F97-0D733EC929C0}"/>
                </a:ext>
              </a:extLst>
            </p:cNvPr>
            <p:cNvSpPr txBox="1"/>
            <p:nvPr/>
          </p:nvSpPr>
          <p:spPr>
            <a:xfrm>
              <a:off x="2424994" y="4306786"/>
              <a:ext cx="6303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u="sng" dirty="0">
                  <a:solidFill>
                    <a:srgbClr val="00B050"/>
                  </a:solidFill>
                </a:rPr>
                <a:t>&gt; </a:t>
              </a:r>
              <a:r>
                <a:rPr lang="en-US" sz="2000" b="1" dirty="0">
                  <a:solidFill>
                    <a:srgbClr val="00B050"/>
                  </a:solidFill>
                </a:rPr>
                <a:t>60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7283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F51F9B-41C8-4649-818A-9B00DD9D75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356289"/>
              </p:ext>
            </p:extLst>
          </p:nvPr>
        </p:nvGraphicFramePr>
        <p:xfrm>
          <a:off x="304800" y="978312"/>
          <a:ext cx="3886200" cy="5425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971139286"/>
                    </a:ext>
                  </a:extLst>
                </a:gridCol>
              </a:tblGrid>
              <a:tr h="847481">
                <a:tc>
                  <a:txBody>
                    <a:bodyPr/>
                    <a:lstStyle/>
                    <a:p>
                      <a:pPr lvl="0" algn="ctr"/>
                      <a:r>
                        <a:rPr lang="th-TH" sz="3200" b="1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6. ไปรับราชการทหาร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118846"/>
                  </a:ext>
                </a:extLst>
              </a:tr>
              <a:tr h="45779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5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เมื่อพนักงานมหาวิทยาลัยผู้ใดไปรับราชการทหารตามกฎหมาย ว่าด้วยการรับราชการทหารให้อธิการบดีสั่งให้ผู้นั้นออกจากงาน</a:t>
                      </a:r>
                      <a:endParaRPr lang="en-US" sz="35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398336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1845270-3139-4B6A-B595-9E4133CC63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772682"/>
              </p:ext>
            </p:extLst>
          </p:nvPr>
        </p:nvGraphicFramePr>
        <p:xfrm>
          <a:off x="4343400" y="978312"/>
          <a:ext cx="4648200" cy="5212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971139286"/>
                    </a:ext>
                  </a:extLst>
                </a:gridCol>
              </a:tblGrid>
              <a:tr h="7619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5. ถูกสั่งให้ออก 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118846"/>
                  </a:ext>
                </a:extLst>
              </a:tr>
              <a:tr h="4233927">
                <a:tc>
                  <a:txBody>
                    <a:bodyPr/>
                    <a:lstStyle/>
                    <a:p>
                      <a:pPr marL="265113" indent="-265113">
                        <a:buFontTx/>
                        <a:buChar char="-"/>
                      </a:pPr>
                      <a:r>
                        <a:rPr lang="th-TH" sz="2600" b="0" dirty="0"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กรณี เจ็บป่วยจนไม่สามารถปฏิบัติงานของตนได้โดยสม่ำเสมอ (ปรากฎหลักฐานเป็นประจักษ์ว่าพนักงานมหาวิทยาลัยผู้นั้นเจ็บนั้นเจ็บป่วยจนไม่สามารถปฏิบัติงานของตนได้อย่างสม่ำเสมอ)</a:t>
                      </a:r>
                    </a:p>
                    <a:p>
                      <a:pPr marL="265113" indent="-265113">
                        <a:buFontTx/>
                        <a:buChar char="-"/>
                      </a:pPr>
                      <a:r>
                        <a:rPr lang="th-TH" sz="2600" b="0" dirty="0"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ขาดคุณสมบัติหรือมีลักษณะต้องห้ามการเป็นพนักงานมหาวิทยาลัย  </a:t>
                      </a:r>
                    </a:p>
                    <a:p>
                      <a:pPr marL="265113" indent="-265113">
                        <a:buFontTx/>
                        <a:buChar char="-"/>
                      </a:pPr>
                      <a:r>
                        <a:rPr lang="th-TH" sz="2600" b="0" dirty="0"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ถูกยุบเลิกตำแหน่งหรือยุบเลิกส่วนงานที่ปฏิบัติอยู่   </a:t>
                      </a:r>
                    </a:p>
                    <a:p>
                      <a:pPr marL="265113" indent="-265113">
                        <a:buFontTx/>
                        <a:buChar char="-"/>
                      </a:pPr>
                      <a:r>
                        <a:rPr lang="th-TH" sz="2600" b="0" dirty="0"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ถูกจำคุกโดยคำพิพากษาถึงที่สุดให้จำคุกกรณีความผิดที่ทำโดยประมาทหรือความผิดลหุโทษ    </a:t>
                      </a:r>
                    </a:p>
                    <a:p>
                      <a:pPr marL="265113" indent="-265113">
                        <a:buFontTx/>
                        <a:buChar char="-"/>
                      </a:pPr>
                      <a:r>
                        <a:rPr lang="th-TH" sz="2600" b="0" dirty="0"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ถูกสอบสวนว่าทำผิดวินัยอย่างร้ายแรงแต่ผลการสอบสวนไม่อาจลงโทษวินัยอย่างร้ายแรงได้</a:t>
                      </a:r>
                      <a:endParaRPr lang="en-US" sz="2600" b="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398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8167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2C6B40-6907-4354-A313-FE0EF46BE4D2}"/>
              </a:ext>
            </a:extLst>
          </p:cNvPr>
          <p:cNvSpPr txBox="1"/>
          <p:nvPr/>
        </p:nvSpPr>
        <p:spPr>
          <a:xfrm>
            <a:off x="5181600" y="225356"/>
            <a:ext cx="3429000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5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การจ้างต่อ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866C6D-62A9-4068-BE5B-7E5DEE44B2B6}"/>
              </a:ext>
            </a:extLst>
          </p:cNvPr>
          <p:cNvSpPr txBox="1"/>
          <p:nvPr/>
        </p:nvSpPr>
        <p:spPr>
          <a:xfrm>
            <a:off x="448879" y="3962400"/>
            <a:ext cx="87630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ประกาศคณะเภสัชศาสตร์ เรื่อง แนวปฏิบัติการพิจารณาจ้างต่อหรือไม่จ้างต่อพนักงานมหาวิทยาลัย พ.ศ. 2558 ลงวันที่ 20 กุมภาพันธ์ พ.ศ. 2558</a:t>
            </a:r>
            <a:endParaRPr lang="en-US" sz="35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DCC45B-B9E8-46DE-BB98-6CBE91A3300B}"/>
              </a:ext>
            </a:extLst>
          </p:cNvPr>
          <p:cNvSpPr txBox="1"/>
          <p:nvPr/>
        </p:nvSpPr>
        <p:spPr>
          <a:xfrm>
            <a:off x="516758" y="1676400"/>
            <a:ext cx="862724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ประกาศมหาวิทยาลัยมหิดล เรื่อง หลักเกณฑ์และวิธีการสรรหาและคัดเลือกบุคคล การบรรจุและแต่งตั้งและการทดลองปฏิบัติงานของพนักงานมหาวิทยาลัย พ.ศ. 2556 </a:t>
            </a:r>
            <a:endParaRPr lang="en-US" sz="35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853534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5DF319A-83AD-4398-8AE7-F8EBB161546F}"/>
              </a:ext>
            </a:extLst>
          </p:cNvPr>
          <p:cNvSpPr/>
          <p:nvPr/>
        </p:nvSpPr>
        <p:spPr>
          <a:xfrm>
            <a:off x="3810000" y="152400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h-TH" sz="4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การนับระยะเวลาการปฏิบัติงาน</a:t>
            </a:r>
            <a:r>
              <a:rPr lang="th-TH" sz="40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	</a:t>
            </a:r>
            <a:endParaRPr lang="en-US" sz="4000" dirty="0">
              <a:effectLst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5F881B-DAEC-4124-87BE-DD0F0A6CC1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015396"/>
              </p:ext>
            </p:extLst>
          </p:nvPr>
        </p:nvGraphicFramePr>
        <p:xfrm>
          <a:off x="31955" y="811661"/>
          <a:ext cx="9080089" cy="5787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907">
                  <a:extLst>
                    <a:ext uri="{9D8B030D-6E8A-4147-A177-3AD203B41FA5}">
                      <a16:colId xmlns:a16="http://schemas.microsoft.com/office/drawing/2014/main" val="2083651748"/>
                    </a:ext>
                  </a:extLst>
                </a:gridCol>
                <a:gridCol w="3927138">
                  <a:extLst>
                    <a:ext uri="{9D8B030D-6E8A-4147-A177-3AD203B41FA5}">
                      <a16:colId xmlns:a16="http://schemas.microsoft.com/office/drawing/2014/main" val="2626574154"/>
                    </a:ext>
                  </a:extLst>
                </a:gridCol>
                <a:gridCol w="2635044">
                  <a:extLst>
                    <a:ext uri="{9D8B030D-6E8A-4147-A177-3AD203B41FA5}">
                      <a16:colId xmlns:a16="http://schemas.microsoft.com/office/drawing/2014/main" val="3613352169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541701158"/>
                    </a:ext>
                  </a:extLst>
                </a:gridCol>
              </a:tblGrid>
              <a:tr h="614094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ข้อ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ประเภท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นับตั้งแต่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ถึง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0965"/>
                  </a:ext>
                </a:extLst>
              </a:tr>
              <a:tr h="1215378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พนักงานมหาวิทยาลัยที่เปลี่ยนสถานภาพมาจากพนักงานมหาวิทยาลัย (เงินอุดหนุน) ซึ่งบรรจุและแต่งตั้งก่อนวันที่  17  ตุลาคม  2550 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วันที่ 17 ตุลาคม 2550 </a:t>
                      </a:r>
                      <a:endParaRPr lang="en-US" sz="2400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วันพ้นสภาพการเป็นพนักงานมหาวิทยาลัย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168015"/>
                  </a:ext>
                </a:extLst>
              </a:tr>
              <a:tr h="951804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พนักงานมหาวิทยาลัยที่เปลี่ยนสถานภาพมาจากข้าราชการหรือลูกจ้าง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วันที่บรรจุและแต่งตั้งเป็นพนักงานมหาวิทยาลัย</a:t>
                      </a:r>
                      <a:endParaRPr lang="en-US" sz="2400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วันพ้นสภาพการเป็นพนักงานมหาวิทยาลัย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119951"/>
                  </a:ext>
                </a:extLst>
              </a:tr>
              <a:tr h="1086474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พนักงานมหาวิทยาลัยที่บรรจุและแต่งตั้งหลังวันที่ 17 ตุลาคม 2550 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วันที่ได้รับการบรรจุและแต่งตั้ง</a:t>
                      </a:r>
                      <a:endParaRPr lang="en-US" sz="2400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วันพ้นสภาพการเป็นพนักงานมหาวิทยาลัย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344778"/>
                  </a:ext>
                </a:extLst>
              </a:tr>
              <a:tr h="1583675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พนักงานมหาวิทยาลัยหรือพนักงานมหาวิทยาลัย (ชื่อส่วนงาน) ที่เปลี่ยนประเภทการจ้างมาจากพนักงานมหาวิทยาลัยเงินรายได้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ตั้งแต่วันที่ได้รับการเปลี่ยนประเภทการจ้างเป็นพนักงานมหาวิทยาลัยหรือพนักงานมหาวิทยาลัย (ชื่อส่วนงาน) </a:t>
                      </a:r>
                    </a:p>
                    <a:p>
                      <a:r>
                        <a:rPr lang="th-TH" sz="2400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(1 ต.ค. 2552)</a:t>
                      </a:r>
                      <a:endParaRPr lang="en-US" sz="2400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วันพ้นสภาพการเป็นพนักงานมหาวิทยาลัย </a:t>
                      </a:r>
                      <a:endParaRPr lang="en-US" sz="24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4249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019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D8DE25F-4752-4DD0-A5ED-2030CF6CCB5C}"/>
              </a:ext>
            </a:extLst>
          </p:cNvPr>
          <p:cNvSpPr/>
          <p:nvPr/>
        </p:nvSpPr>
        <p:spPr>
          <a:xfrm>
            <a:off x="5257800" y="533400"/>
            <a:ext cx="3512574" cy="70788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h-TH" sz="4000" b="1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อัตราการจ่ายเงินชดเชย</a:t>
            </a:r>
            <a:endParaRPr lang="en-US" sz="4000" dirty="0">
              <a:effectLst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9D9DAFA-D503-4887-9E58-F78D2E65A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504011"/>
              </p:ext>
            </p:extLst>
          </p:nvPr>
        </p:nvGraphicFramePr>
        <p:xfrm>
          <a:off x="152400" y="1447800"/>
          <a:ext cx="8839200" cy="5213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0200">
                  <a:extLst>
                    <a:ext uri="{9D8B030D-6E8A-4147-A177-3AD203B41FA5}">
                      <a16:colId xmlns:a16="http://schemas.microsoft.com/office/drawing/2014/main" val="150527732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3313741162"/>
                    </a:ext>
                  </a:extLst>
                </a:gridCol>
              </a:tblGrid>
              <a:tr h="626114">
                <a:tc>
                  <a:txBody>
                    <a:bodyPr/>
                    <a:lstStyle/>
                    <a:p>
                      <a:pPr algn="ctr"/>
                      <a:r>
                        <a:rPr lang="th-TH" sz="4000" b="1" kern="1200" dirty="0">
                          <a:solidFill>
                            <a:schemeClr val="lt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ระยะเวลาปฏิบัติงาน 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4000" b="1" kern="1200" dirty="0">
                          <a:solidFill>
                            <a:schemeClr val="lt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เท่า / เงินเดือนสุดท้าย 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005743"/>
                  </a:ext>
                </a:extLst>
              </a:tr>
              <a:tr h="626114">
                <a:tc>
                  <a:txBody>
                    <a:bodyPr/>
                    <a:lstStyle/>
                    <a:p>
                      <a:r>
                        <a:rPr lang="th-TH" sz="40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ตั้งแต่ 120 วัน ไม่ครบ 1 ปี 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4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2979805"/>
                  </a:ext>
                </a:extLst>
              </a:tr>
              <a:tr h="626114">
                <a:tc>
                  <a:txBody>
                    <a:bodyPr/>
                    <a:lstStyle/>
                    <a:p>
                      <a:r>
                        <a:rPr lang="th-TH" sz="40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ครบ 1 ปี  ไม่ครบ 3  ปี 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4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2747247"/>
                  </a:ext>
                </a:extLst>
              </a:tr>
              <a:tr h="626114">
                <a:tc>
                  <a:txBody>
                    <a:bodyPr/>
                    <a:lstStyle/>
                    <a:p>
                      <a:r>
                        <a:rPr lang="th-TH" sz="40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ครบ 3 ปี  ไม่ครบ 6  ปี 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4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355934"/>
                  </a:ext>
                </a:extLst>
              </a:tr>
              <a:tr h="626114">
                <a:tc>
                  <a:txBody>
                    <a:bodyPr/>
                    <a:lstStyle/>
                    <a:p>
                      <a:r>
                        <a:rPr lang="th-TH" sz="40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ครบ 6 ปี  ไม่ครบ 10 ปี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4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8296847"/>
                  </a:ext>
                </a:extLst>
              </a:tr>
              <a:tr h="626114">
                <a:tc>
                  <a:txBody>
                    <a:bodyPr/>
                    <a:lstStyle/>
                    <a:p>
                      <a:r>
                        <a:rPr lang="th-TH" sz="40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ครบ 10 ปี ไม่ครบ 20 ปี 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4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0539746"/>
                  </a:ext>
                </a:extLst>
              </a:tr>
              <a:tr h="10071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000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ครบ 20 ปี ขึ้นไป 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40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13.3</a:t>
                      </a:r>
                      <a:endParaRPr lang="en-US" sz="40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094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057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241528-F844-4457-A1C0-CD83AD454F60}"/>
              </a:ext>
            </a:extLst>
          </p:cNvPr>
          <p:cNvSpPr/>
          <p:nvPr/>
        </p:nvSpPr>
        <p:spPr>
          <a:xfrm>
            <a:off x="228600" y="671691"/>
            <a:ext cx="8686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h-TH" sz="3600" b="1" u="sng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วิธีการขอรับเงินชดเชย</a:t>
            </a:r>
            <a:endParaRPr lang="en-US" sz="36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>
              <a:spcAft>
                <a:spcPts val="0"/>
              </a:spcAft>
            </a:pPr>
            <a:r>
              <a:rPr lang="th-TH" sz="36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	1. ผู้มีสิทธิฯ  ยื่นแบบขอรับเงินชดเชย (ช.พม.1  ช.พม.2  ช.พม.3  ช.พม.4 หรือ ช.พม.5)  พร้อมเอกสารที่ส่วนงานต้นสังกัด</a:t>
            </a:r>
            <a:endParaRPr lang="en-US" sz="36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 algn="thaiDist">
              <a:spcAft>
                <a:spcPts val="0"/>
              </a:spcAft>
            </a:pPr>
            <a:r>
              <a:rPr lang="en-US" sz="36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	</a:t>
            </a:r>
            <a:r>
              <a:rPr lang="th-TH" sz="36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2. ส่วนงานตรวจสอบสิทธิและเอกสาร แล้วเสนอหัวหน้าส่วนงาน (คณบดี/ ผู้อำนวยการ)  ลงนามในแบบขอรับเงินชดเชยและหนังสือถึงมหาวิทยาลัย </a:t>
            </a:r>
            <a:r>
              <a:rPr lang="th-TH" sz="3600" u="sng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ยกเว้น</a:t>
            </a:r>
            <a:r>
              <a:rPr lang="th-TH" sz="36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พนักงานมหาวิทยาลัย (ชื่อส่วนงาน) นำเสนอหัวหน้าส่วนงานเพื่อพิจารณาอนุมัติ (ไม่ต้องส่งเรื่องถึงมหาวิทยาลัย)</a:t>
            </a:r>
            <a:endParaRPr lang="en-US" sz="36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>
              <a:spcAft>
                <a:spcPts val="0"/>
              </a:spcAft>
            </a:pPr>
            <a:r>
              <a:rPr lang="th-TH" sz="36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	3. มหาวิทยาลัยนำเสนออธิการบดี / ผู้ที่ได้รับมอบหมายเพื่อพิจารณาอนุมัติ</a:t>
            </a:r>
            <a:endParaRPr lang="en-US" sz="36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>
              <a:spcAft>
                <a:spcPts val="0"/>
              </a:spcAft>
            </a:pPr>
            <a:r>
              <a:rPr lang="th-TH" sz="36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    4. มหาวิทยาลัยส่งต้นเรื่องที่ผ่านการพิจารณาอนุมัติให้ส่วนงานเพื่อดำเนินการเบิกจ่ายต่อไป</a:t>
            </a:r>
            <a:endParaRPr lang="en-US" sz="3600" dirty="0">
              <a:effectLst/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10795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CB343-6A19-4C4B-9D50-9CB4FDA26A20}"/>
              </a:ext>
            </a:extLst>
          </p:cNvPr>
          <p:cNvSpPr/>
          <p:nvPr/>
        </p:nvSpPr>
        <p:spPr>
          <a:xfrm>
            <a:off x="228600" y="990600"/>
            <a:ext cx="8915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h-TH" sz="4000" b="1" u="sng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เอกสารประกอบการขอรับเงินชดเชย</a:t>
            </a:r>
            <a:endParaRPr lang="en-US" sz="40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>
              <a:spcAft>
                <a:spcPts val="0"/>
              </a:spcAft>
            </a:pPr>
            <a:r>
              <a:rPr lang="th-TH" sz="40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	1. แบบขอรับเงินชดเชย ช.พม.1  ช.พม.2  ช.พม.3  ช.พม.4  หรือ ช.พม.5 (แล้วแต่กรณี) </a:t>
            </a:r>
            <a:endParaRPr lang="en-US" sz="40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>
              <a:spcAft>
                <a:spcPts val="0"/>
              </a:spcAft>
            </a:pPr>
            <a:r>
              <a:rPr lang="th-TH" sz="40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	2. คำสั่งบรรจุ /  เปลี่ยนสถานภาพเป็นพนักงานมหาวิทยาลัย / จ้างต่อ </a:t>
            </a:r>
            <a:endParaRPr lang="en-US" sz="40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>
              <a:spcAft>
                <a:spcPts val="0"/>
              </a:spcAft>
            </a:pPr>
            <a:r>
              <a:rPr lang="th-TH" sz="40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	3. คำสั่งที่ระบุอัตราเงินเดือนสุดท้าย</a:t>
            </a:r>
            <a:endParaRPr lang="en-US" sz="40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  <a:p>
            <a:pPr>
              <a:spcAft>
                <a:spcPts val="0"/>
              </a:spcAft>
            </a:pPr>
            <a:r>
              <a:rPr lang="th-TH" sz="4000" dirty="0">
                <a:latin typeface="TH SarabunPSK" panose="020B0500040200020003" pitchFamily="34" charset="-34"/>
                <a:ea typeface="Times New Roman" panose="02020603050405020304" pitchFamily="18" charset="0"/>
                <a:cs typeface="TH SarabunPSK" panose="020B0500040200020003" pitchFamily="34" charset="-34"/>
              </a:rPr>
              <a:t>     	4. หนังสือ / คำสั่งให้พ้นสภาพการเป็นพนักงานมหาวิทยาลัย / ประกาศเกษียณอายุงาน หรือ เอกสารที่ระบุการพ้นสภาพฯ อาทิ มรณบัตร </a:t>
            </a:r>
            <a:endParaRPr lang="en-US" sz="4000" dirty="0">
              <a:latin typeface="TH SarabunPSK" panose="020B0500040200020003" pitchFamily="34" charset="-34"/>
              <a:ea typeface="Times New Roman" panose="02020603050405020304" pitchFamily="18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553571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8A7676-B217-4E42-82BE-FDC2A8071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71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524000"/>
            <a:ext cx="7772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0" b="1" dirty="0">
                <a:solidFill>
                  <a:schemeClr val="tx2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Q&amp;A</a:t>
            </a:r>
            <a:endParaRPr lang="th-TH" sz="20000" b="1" dirty="0">
              <a:solidFill>
                <a:schemeClr val="tx2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14819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D4A8C1-439F-4C57-91E3-F254C9CB6AE7}"/>
              </a:ext>
            </a:extLst>
          </p:cNvPr>
          <p:cNvSpPr txBox="1"/>
          <p:nvPr/>
        </p:nvSpPr>
        <p:spPr>
          <a:xfrm>
            <a:off x="8166" y="1079412"/>
            <a:ext cx="913583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Q1. </a:t>
            </a:r>
            <a: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กรณีที่ไม่ครบสัญญาจ้าง แต่จะลาออกก่อน จะไม่ได้เงินชดเชยใช่หรือไม่</a:t>
            </a:r>
            <a:r>
              <a:rPr lang="en-US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871FE3-0CD4-4F9D-8A53-34EEDCE7D751}"/>
              </a:ext>
            </a:extLst>
          </p:cNvPr>
          <p:cNvSpPr/>
          <p:nvPr/>
        </p:nvSpPr>
        <p:spPr>
          <a:xfrm>
            <a:off x="76200" y="1772960"/>
            <a:ext cx="7582525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A1. </a:t>
            </a:r>
            <a:r>
              <a:rPr lang="th-TH" sz="28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ถ้าปฏิบัติงานไม่ครบตามสัญญาจ้าง และลาออกก่อน จะไม่ได้รับเงินชดเชย </a:t>
            </a:r>
            <a:br>
              <a:rPr lang="en-US" sz="28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8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เพราะถือว่าผิดสัญญาจ้าง</a:t>
            </a:r>
            <a:endParaRPr lang="en-US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F6B891-20A9-4E2D-BFA0-D3DE6E11EECE}"/>
              </a:ext>
            </a:extLst>
          </p:cNvPr>
          <p:cNvSpPr txBox="1"/>
          <p:nvPr/>
        </p:nvSpPr>
        <p:spPr>
          <a:xfrm>
            <a:off x="1376556" y="4191000"/>
            <a:ext cx="775564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Q</a:t>
            </a:r>
            <a: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  <a:r>
              <a:rPr lang="en-US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 </a:t>
            </a:r>
            <a: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หากส่วนงานมีการปรับปรุงโครงสร้าง หรือยุบเลิกหน่วยงาน </a:t>
            </a:r>
            <a:endParaRPr lang="en-US" sz="3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บุคลากรที่ไม่ถูกจ้างต่อ จะได้รับเงินชดเชยหรือไม่</a:t>
            </a:r>
            <a:r>
              <a:rPr lang="en-US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</a:t>
            </a:r>
            <a:endParaRPr lang="th-TH" sz="3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47747C-8681-4E56-AE5B-78206A48493D}"/>
              </a:ext>
            </a:extLst>
          </p:cNvPr>
          <p:cNvSpPr/>
          <p:nvPr/>
        </p:nvSpPr>
        <p:spPr>
          <a:xfrm>
            <a:off x="1382904" y="5405973"/>
            <a:ext cx="761939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A2. </a:t>
            </a:r>
            <a:r>
              <a:rPr lang="th-TH" sz="28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บุคลากรที่ไม่ถูกจ้างต่อ และปฏิบัติงานไม่ครบสัญญาจ้าง จะได้รับเงินชดเชย</a:t>
            </a:r>
          </a:p>
          <a:p>
            <a:r>
              <a:rPr lang="th-TH" sz="28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เนื่องจากพนักงานไม่ได้ทำผิดสัญญาจ้าง</a:t>
            </a:r>
            <a:endParaRPr lang="en-US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32" name="Picture 8" descr="Illustration of business agreement concept">
            <a:extLst>
              <a:ext uri="{FF2B5EF4-FFF2-40B4-BE49-F238E27FC236}">
                <a16:creationId xmlns:a16="http://schemas.microsoft.com/office/drawing/2014/main" id="{4458D94F-FD11-4A27-8D95-07AD03A6C2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8889" r="7778" b="8889"/>
          <a:stretch/>
        </p:blipFill>
        <p:spPr bwMode="auto">
          <a:xfrm>
            <a:off x="7543800" y="1771165"/>
            <a:ext cx="1219200" cy="120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cdn-icons-png.flaticon.com/512/3135/3135706.png">
            <a:extLst>
              <a:ext uri="{FF2B5EF4-FFF2-40B4-BE49-F238E27FC236}">
                <a16:creationId xmlns:a16="http://schemas.microsoft.com/office/drawing/2014/main" id="{BEA33EBE-EDE1-4A11-802B-1AEC9AB03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" y="4527947"/>
            <a:ext cx="1263253" cy="1263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935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41309B-9632-4243-A7B1-3484EFB938FC}"/>
              </a:ext>
            </a:extLst>
          </p:cNvPr>
          <p:cNvSpPr txBox="1"/>
          <p:nvPr/>
        </p:nvSpPr>
        <p:spPr>
          <a:xfrm>
            <a:off x="76200" y="1939259"/>
            <a:ext cx="9144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Q</a:t>
            </a:r>
            <a: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r>
              <a:rPr lang="en-US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 </a:t>
            </a:r>
            <a: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เป็นพนักงานอุดหนุนเงินรายได้ ตั้งแต่ปี พ.ศ. 2557 และในปี พ.ศ. 2567</a:t>
            </a:r>
            <a:b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จะปฏิบัติงานครบ 10 ปี แต่ได้ต่อสัญญาจ้างล่าสุดจนถึงปี พ.ศ. 2570 </a:t>
            </a:r>
            <a:b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แสดงว่าจะได้รับเงินชดเชยหลัง กันยายนแทน หากไม่ต่อสัญญาจ้าง </a:t>
            </a:r>
            <a:b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ถึงแม้จะครบ 10 ปี มาตั้งแต่ปี พ.ศ. 2567 </a:t>
            </a:r>
            <a:r>
              <a:rPr lang="en-US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AC9750-5889-4688-9240-8723B8DCE7D6}"/>
              </a:ext>
            </a:extLst>
          </p:cNvPr>
          <p:cNvSpPr/>
          <p:nvPr/>
        </p:nvSpPr>
        <p:spPr>
          <a:xfrm>
            <a:off x="1905000" y="4321321"/>
            <a:ext cx="6056466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</a:t>
            </a:r>
            <a:r>
              <a:rPr lang="th-TH" sz="34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r>
              <a:rPr lang="en-US" sz="34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 </a:t>
            </a:r>
            <a:r>
              <a:rPr lang="th-TH" sz="34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ได้รับเงินชดเชย โดยอิงจากสัญญาจ้างล่าสุด </a:t>
            </a:r>
          </a:p>
          <a:p>
            <a:r>
              <a:rPr lang="th-TH" sz="34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ถ้าปฏิบัติงานครบสัญญาจ้างล่าสุดจะได้รับเงินชดเชย</a:t>
            </a:r>
            <a:endParaRPr lang="en-US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Picture 4" descr="https://cdn-icons-png.flaticon.com/512/2656/2656820.png">
            <a:extLst>
              <a:ext uri="{FF2B5EF4-FFF2-40B4-BE49-F238E27FC236}">
                <a16:creationId xmlns:a16="http://schemas.microsoft.com/office/drawing/2014/main" id="{FAD71F2D-3E7B-4655-AFB0-46FD7C5F2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9249">
            <a:off x="260613" y="4221800"/>
            <a:ext cx="1395872" cy="139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9413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41309B-9632-4243-A7B1-3484EFB938FC}"/>
              </a:ext>
            </a:extLst>
          </p:cNvPr>
          <p:cNvSpPr txBox="1"/>
          <p:nvPr/>
        </p:nvSpPr>
        <p:spPr>
          <a:xfrm>
            <a:off x="152400" y="1224835"/>
            <a:ext cx="9144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Q</a:t>
            </a:r>
            <a: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r>
              <a:rPr lang="en-US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 </a:t>
            </a:r>
            <a: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หากเกิดเหตุการณ์เจ็บป่วย จนไม่สามารถมาปฏิบัติงานได้ตามปกติ </a:t>
            </a:r>
          </a:p>
          <a:p>
            <a:r>
              <a:rPr lang="th-TH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และมีความประสงค์จะลาออก และไม่ครบตามสัญญาจ้าง จะได้รับเงินชดเชยหรือไม่</a:t>
            </a:r>
            <a:r>
              <a:rPr lang="en-US" sz="3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AC9750-5889-4688-9240-8723B8DCE7D6}"/>
              </a:ext>
            </a:extLst>
          </p:cNvPr>
          <p:cNvSpPr/>
          <p:nvPr/>
        </p:nvSpPr>
        <p:spPr>
          <a:xfrm>
            <a:off x="210457" y="3048000"/>
            <a:ext cx="7975260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</a:t>
            </a:r>
            <a:r>
              <a:rPr lang="th-TH" sz="34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r>
              <a:rPr lang="en-US" sz="34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 </a:t>
            </a:r>
            <a:r>
              <a:rPr lang="th-TH" sz="34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ต้องมีหนังสือรับรองจากแพทย์ รับรองว่ามีอาการเจ็บป่วยร้ายแรง</a:t>
            </a:r>
          </a:p>
          <a:p>
            <a:r>
              <a:rPr lang="th-TH" sz="3400" dirty="0">
                <a:solidFill>
                  <a:srgbClr val="444444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จนไม่สามารถปฏิบัติงานได้ตามปกติ</a:t>
            </a:r>
            <a:endParaRPr lang="en-US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2050" name="Picture 2" descr="https://cdn-icons-png.flaticon.com/512/3470/3470248.png">
            <a:extLst>
              <a:ext uri="{FF2B5EF4-FFF2-40B4-BE49-F238E27FC236}">
                <a16:creationId xmlns:a16="http://schemas.microsoft.com/office/drawing/2014/main" id="{66FC38F4-569F-412A-8750-5698FAB4A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62800" y="3769632"/>
            <a:ext cx="1556317" cy="149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0863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0FAE98-0DCF-4C6B-9F11-F360593B1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44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9B4C683-4FD7-ADB7-C0E3-3DEC978539F1}"/>
              </a:ext>
            </a:extLst>
          </p:cNvPr>
          <p:cNvSpPr txBox="1"/>
          <p:nvPr/>
        </p:nvSpPr>
        <p:spPr>
          <a:xfrm>
            <a:off x="3093832" y="130314"/>
            <a:ext cx="5897768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หลักเกณฑ์การจ้างพนักงานมหาวิทยาลัย</a:t>
            </a: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A9368565-1F2D-3DB8-5EBE-AEF5F79751B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98231" y="990600"/>
          <a:ext cx="8793369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2291">
                  <a:extLst>
                    <a:ext uri="{9D8B030D-6E8A-4147-A177-3AD203B41FA5}">
                      <a16:colId xmlns:a16="http://schemas.microsoft.com/office/drawing/2014/main" val="1178930266"/>
                    </a:ext>
                  </a:extLst>
                </a:gridCol>
                <a:gridCol w="2779955">
                  <a:extLst>
                    <a:ext uri="{9D8B030D-6E8A-4147-A177-3AD203B41FA5}">
                      <a16:colId xmlns:a16="http://schemas.microsoft.com/office/drawing/2014/main" val="3964659015"/>
                    </a:ext>
                  </a:extLst>
                </a:gridCol>
                <a:gridCol w="2931123">
                  <a:extLst>
                    <a:ext uri="{9D8B030D-6E8A-4147-A177-3AD203B41FA5}">
                      <a16:colId xmlns:a16="http://schemas.microsoft.com/office/drawing/2014/main" val="22337814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สัญญาจ้างระยะแรก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สัญญาจ้างระยะที่สอง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สัญญาจ้างระยะที่สาม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932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สัญญาระยะแรกให้มีกำหนด</a:t>
                      </a: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ระยะเวลาไม่น้อยกว่า 1 ปี</a:t>
                      </a:r>
                      <a:b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แต่ไม่เกิน 2 ปี</a:t>
                      </a:r>
                    </a:p>
                    <a:p>
                      <a:endParaRPr lang="th-TH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วันสิ้นสุดสัญญาจ้างเป็น</a:t>
                      </a: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วันที่ 30 กันยายน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กำหนดระยะเวลาจ้าง 2 ปี</a:t>
                      </a:r>
                    </a:p>
                    <a:p>
                      <a:endParaRPr lang="th-TH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วันสิ้นสุดสัญญาจ้างเป็น</a:t>
                      </a: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วันที่ 30 กันยายน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กำหนดระยะเวลาการจ้างได้ 2 ประเภท คือ</a:t>
                      </a:r>
                    </a:p>
                    <a:p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สัญญาที่มีระยะเวลาการจ้าง</a:t>
                      </a:r>
                    </a:p>
                    <a:p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จนถึงวันครบเกษียณอายุงาน</a:t>
                      </a:r>
                    </a:p>
                    <a:p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ให้กำหนดวันสิ้นสุดสัญญา เป็น</a:t>
                      </a:r>
                    </a:p>
                    <a:p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วันที่ 30 กันยายนของปีที่มีอายุ</a:t>
                      </a:r>
                    </a:p>
                    <a:p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ครบเกษียณอายุงาน</a:t>
                      </a:r>
                    </a:p>
                    <a:p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สัญญาที่มีกำหนดระยะเวลา </a:t>
                      </a:r>
                    </a:p>
                    <a:p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ให้กำหนดวันสิ้นสุดสัญญาเป็น</a:t>
                      </a:r>
                    </a:p>
                    <a:p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วันที่ 30 กันยายนของปีครบ</a:t>
                      </a:r>
                    </a:p>
                    <a:p>
                      <a:r>
                        <a:rPr lang="th-TH" sz="24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กำหนดระยะเวลาตามสัญญา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411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การกำหนดระยะเวลาให้ตกลงร่วมกันระหว่างหัวหน้าส่วนงานกับพนักงานมหาวิทยาลัย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822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048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9B4C683-4FD7-ADB7-C0E3-3DEC978539F1}"/>
              </a:ext>
            </a:extLst>
          </p:cNvPr>
          <p:cNvSpPr txBox="1"/>
          <p:nvPr/>
        </p:nvSpPr>
        <p:spPr>
          <a:xfrm>
            <a:off x="3657600" y="130314"/>
            <a:ext cx="5287025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 ตำแหน่งผู้ช่วยอาจารย์ลาศึกษา</a:t>
            </a: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A9368565-1F2D-3DB8-5EBE-AEF5F79751B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94309" y="990600"/>
          <a:ext cx="8793369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2291">
                  <a:extLst>
                    <a:ext uri="{9D8B030D-6E8A-4147-A177-3AD203B41FA5}">
                      <a16:colId xmlns:a16="http://schemas.microsoft.com/office/drawing/2014/main" val="1178930266"/>
                    </a:ext>
                  </a:extLst>
                </a:gridCol>
                <a:gridCol w="2779955">
                  <a:extLst>
                    <a:ext uri="{9D8B030D-6E8A-4147-A177-3AD203B41FA5}">
                      <a16:colId xmlns:a16="http://schemas.microsoft.com/office/drawing/2014/main" val="3964659015"/>
                    </a:ext>
                  </a:extLst>
                </a:gridCol>
                <a:gridCol w="2931123">
                  <a:extLst>
                    <a:ext uri="{9D8B030D-6E8A-4147-A177-3AD203B41FA5}">
                      <a16:colId xmlns:a16="http://schemas.microsoft.com/office/drawing/2014/main" val="22337814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สัญญาจ้างระยะแรก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สัญญาจ้างระยะที่สอง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สัญญาจ้างเมื่อรายงานตัวกลับเข้าปฏิบัติงาน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932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กำหนดระยะเวลา</a:t>
                      </a: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ไม่น้อยกว่า 1 ปีแต่ไม่เกิน 2 ปี</a:t>
                      </a:r>
                    </a:p>
                    <a:p>
                      <a:endParaRPr lang="th-TH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วันสิ้นสุดสัญญาจ้างเป็น</a:t>
                      </a: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วันที่ 30 กันยายน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กำหนดระยะเวลาจ้าง  </a:t>
                      </a: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ตามระยะเวลาการลา</a:t>
                      </a: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ศึกษา</a:t>
                      </a:r>
                    </a:p>
                    <a:p>
                      <a:endParaRPr lang="th-TH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วันสิ้นสุดสัญญาจ้างเป็น</a:t>
                      </a: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วันที่ 30 กันยายน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กำหนดระยะเวลาการจ้าง</a:t>
                      </a: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ตามสัญญารับทุน</a:t>
                      </a:r>
                    </a:p>
                    <a:p>
                      <a:endParaRPr lang="th-TH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วันสิ้นสุดสัญญาจ้างเป็น</a:t>
                      </a: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วันที่ 30 กันยายน</a:t>
                      </a:r>
                    </a:p>
                    <a:p>
                      <a:endParaRPr lang="th-TH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411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rgbClr val="FF000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822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0238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9B4C683-4FD7-ADB7-C0E3-3DEC978539F1}"/>
              </a:ext>
            </a:extLst>
          </p:cNvPr>
          <p:cNvSpPr txBox="1"/>
          <p:nvPr/>
        </p:nvSpPr>
        <p:spPr>
          <a:xfrm>
            <a:off x="3999414" y="228600"/>
            <a:ext cx="4839786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หลักเกณฑ์การจ้างลูกจ้างชั่วคราว</a:t>
            </a:r>
            <a:endParaRPr lang="en-US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A9368565-1F2D-3DB8-5EBE-AEF5F79751B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68061" y="1143000"/>
          <a:ext cx="8571139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7739">
                  <a:extLst>
                    <a:ext uri="{9D8B030D-6E8A-4147-A177-3AD203B41FA5}">
                      <a16:colId xmlns:a16="http://schemas.microsoft.com/office/drawing/2014/main" val="1178930266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2337814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สัญญาจ้างระยะแรก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สัญญาจ้างระยะที่ 2 เป็นต้นไป</a:t>
                      </a:r>
                    </a:p>
                    <a:p>
                      <a:pPr algn="ctr"/>
                      <a:endParaRPr lang="th-TH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932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กำหนดระยะเวลาการจ้างไม่เกิน 1 ปี</a:t>
                      </a:r>
                    </a:p>
                    <a:p>
                      <a:endParaRPr lang="th-TH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วันสิ้นสุดสัญญาจ้างเป็น วันที่ 30 กันยายน</a:t>
                      </a:r>
                      <a:endParaRPr lang="en-US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กำหนดระยะเวลาการจ้าง 1 ปี</a:t>
                      </a:r>
                    </a:p>
                    <a:p>
                      <a:endParaRPr lang="th-TH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r>
                        <a:rPr lang="th-TH" sz="2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วันสิ้นสุดสัญญาจ้างเป็น วันที่ 30 กันยายน</a:t>
                      </a:r>
                    </a:p>
                    <a:p>
                      <a:endParaRPr lang="th-TH" sz="2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411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5609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78ECEC-406B-4D2D-B66F-74F1CDDD9A68}"/>
              </a:ext>
            </a:extLst>
          </p:cNvPr>
          <p:cNvSpPr txBox="1"/>
          <p:nvPr/>
        </p:nvSpPr>
        <p:spPr>
          <a:xfrm>
            <a:off x="4572000" y="228600"/>
            <a:ext cx="4144083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4400" b="1" dirty="0">
                <a:solidFill>
                  <a:schemeClr val="accent3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เกณฑ์การพิจารณาจ้างต่อ</a:t>
            </a:r>
            <a:endParaRPr lang="en-US" sz="4400" b="1" dirty="0">
              <a:solidFill>
                <a:schemeClr val="accent3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866C6D-62A9-4068-BE5B-7E5DEE44B2B6}"/>
              </a:ext>
            </a:extLst>
          </p:cNvPr>
          <p:cNvSpPr txBox="1"/>
          <p:nvPr/>
        </p:nvSpPr>
        <p:spPr>
          <a:xfrm>
            <a:off x="381000" y="1413063"/>
            <a:ext cx="8763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ผลการประเมินการปฏิบัติงานตามระยะเวลาจ้างในสัญญาระยะแรก หรือ 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สัญญาระยะที่สอง มาประกอบการพิจารณาทุกครั้ง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มีผลการประเมินการปฏิบัติงานเฉลี่ย</a:t>
            </a:r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ไม่ต่ำกว่าระดับ “ดี”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ต้องไม่มีพฤติกรรมการปฏิบัติงานไม่เหมาะสมซึ่งส่งผลกระทบกับ  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ประสิทธิภาพของการปฏิบัติงาน อาทิ การขาดงาน การลา การมาสาย/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กลับก่อน เกินจำนวนครั้งที่กำหนด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ไม่มีปัญหาด้านสุขภาพที่ทำให้ไม่สามารถปฏิบัติงานได้อย่างมีประสิทธิภาพ 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(ตามความเห็นของแพทย์)</a:t>
            </a:r>
          </a:p>
        </p:txBody>
      </p:sp>
    </p:spTree>
    <p:extLst>
      <p:ext uri="{BB962C8B-B14F-4D97-AF65-F5344CB8AC3E}">
        <p14:creationId xmlns:p14="http://schemas.microsoft.com/office/powerpoint/2010/main" val="1391646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78ECEC-406B-4D2D-B66F-74F1CDDD9A68}"/>
              </a:ext>
            </a:extLst>
          </p:cNvPr>
          <p:cNvSpPr txBox="1"/>
          <p:nvPr/>
        </p:nvSpPr>
        <p:spPr>
          <a:xfrm>
            <a:off x="4114800" y="228600"/>
            <a:ext cx="4522392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44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เกณฑ์การพิจารณาไม่จ้างต่อ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866C6D-62A9-4068-BE5B-7E5DEE44B2B6}"/>
              </a:ext>
            </a:extLst>
          </p:cNvPr>
          <p:cNvSpPr txBox="1"/>
          <p:nvPr/>
        </p:nvSpPr>
        <p:spPr>
          <a:xfrm>
            <a:off x="381000" y="1219200"/>
            <a:ext cx="8763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ส่วนงานมีการปรับปรุงโครงสร้าง โดยยุบเลิกหน่วยงาน/งาน หรือยุบเลิก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ตำแหน่งที่พนักงานมหาวิทยาลัยครองอยู่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ส่วนงานมีการปรับเปลี่ยนวิธีการปฏิบัติงาน กระบวนการทำงาน ภาระงาน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ของหน่วยงาน ซึ่งส่งผลต่อการจ้างพนักงานมหาวิทยาลัย (พิจารณาโดย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คำนึงถึงหลักธรรมาภิบาล และการให้โอกาสพนักงานมหาวิทยาลัย)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ปฏิบัติงานเสร็จสิ้นตามภารกิจที่ตกลงกับส่วนงาน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มีผลการประเมินการปฏิบัติงานตามระยะเวลาจ้างในสัญญา</a:t>
            </a:r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เฉลี่ยต่ำกว่า</a:t>
            </a:r>
          </a:p>
          <a:p>
            <a:r>
              <a:rPr lang="th-TH" sz="32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ระดับ “ดี”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 มีพฤติกรรมการปฏิบัติงานไม่เหมาะสมซึ่งส่งผลกระทบกับประสิทธิภาพ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ของการปฏิบัติงาน อาทิ การขาดงาน การลา การมาสาย/กลับก่อน 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เกินจำนวนครั้งที่กำหนด</a:t>
            </a:r>
          </a:p>
        </p:txBody>
      </p:sp>
    </p:spTree>
    <p:extLst>
      <p:ext uri="{BB962C8B-B14F-4D97-AF65-F5344CB8AC3E}">
        <p14:creationId xmlns:p14="http://schemas.microsoft.com/office/powerpoint/2010/main" val="3130666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78ECEC-406B-4D2D-B66F-74F1CDDD9A68}"/>
              </a:ext>
            </a:extLst>
          </p:cNvPr>
          <p:cNvSpPr txBox="1"/>
          <p:nvPr/>
        </p:nvSpPr>
        <p:spPr>
          <a:xfrm>
            <a:off x="3429000" y="228600"/>
            <a:ext cx="5378395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44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เกณฑ์การพิจารณาไม่จ้างต่อ (ต่อ)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866C6D-62A9-4068-BE5B-7E5DEE44B2B6}"/>
              </a:ext>
            </a:extLst>
          </p:cNvPr>
          <p:cNvSpPr txBox="1"/>
          <p:nvPr/>
        </p:nvSpPr>
        <p:spPr>
          <a:xfrm>
            <a:off x="401782" y="1243702"/>
            <a:ext cx="8763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6. มีปัญหาด้านสุขภาพที่ทำให้ไม่สามารถปฏิบัติงานได้อย่างมีประสิทธิภาพ 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(ตามความเห็นของแพทย์)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7. การพิจารณาไม่จ้างต่อพนักงานมหาวิทยาลัย ภาควิชา/หน่วยงานต้อง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ดำเนินการให้เสร็จสิ้นและแจ้งพนักงานมหาวิทยาลัยให้ทราบก่อนล่วงหน้า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ก่อนครบกำหนดระยะเวลาการจ้างเป็นเวลาไม่น้อยกว่า 30 วัน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78ECEC-406B-4D2D-B66F-74F1CDDD9A68}"/>
              </a:ext>
            </a:extLst>
          </p:cNvPr>
          <p:cNvSpPr txBox="1"/>
          <p:nvPr/>
        </p:nvSpPr>
        <p:spPr>
          <a:xfrm>
            <a:off x="578759" y="4419600"/>
            <a:ext cx="798648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กรณีพนักงานมหาวิทยาลัยเห็นว่าไม่ได้รับความเป็นธรรมในการพิจารณาจ้างต่อ</a:t>
            </a:r>
          </a:p>
          <a:p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ของภาควิชา/หน่วยงานให้ใช้สิทธิตามที่กำหนดไว้ในข้อบังคับมหาวิทยาลัยมหิดล </a:t>
            </a:r>
          </a:p>
          <a:p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ว่าด้วยการอุทธรณ์และการร้องทุกข์</a:t>
            </a:r>
            <a:endParaRPr lang="en-US" sz="28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45106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 with low confidence">
            <a:extLst>
              <a:ext uri="{FF2B5EF4-FFF2-40B4-BE49-F238E27FC236}">
                <a16:creationId xmlns:a16="http://schemas.microsoft.com/office/drawing/2014/main" id="{1B7BB6CD-151C-854D-44A9-F83A501AC4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" t="3190" r="4152" b="4445"/>
          <a:stretch/>
        </p:blipFill>
        <p:spPr>
          <a:xfrm>
            <a:off x="4354948" y="26670"/>
            <a:ext cx="4724399" cy="67712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86F22D-AE6F-776E-536D-5FABA12DB581}"/>
              </a:ext>
            </a:extLst>
          </p:cNvPr>
          <p:cNvSpPr txBox="1"/>
          <p:nvPr/>
        </p:nvSpPr>
        <p:spPr>
          <a:xfrm>
            <a:off x="304800" y="2057400"/>
            <a:ext cx="405014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</a:t>
            </a:r>
          </a:p>
          <a:p>
            <a:endParaRPr lang="en-US" sz="2400" b="1" dirty="0">
              <a:solidFill>
                <a:schemeClr val="tx2">
                  <a:lumMod val="60000"/>
                  <a:lumOff val="4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มีผลการประเมินการปฏิบัติงานเฉลี่ยไม่ต่ำกว่า 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ระดับ “ดี”</a:t>
            </a:r>
          </a:p>
          <a:p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ระยะเวลาการจ้างระยะที่สอง สองปีและ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สิ้นสุดสัญญาเป็นวันที่ 30 กันยายนของปีที่ 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ครบกำหนด ตามประกาศคณะเภสัชศาสตร์ 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เรื่อง แนวทางปฏิบัติการพิจารณาจ้างต่อ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หรือไม่จ้างต่อพนักงานมหาวิทยาลัย พ.ศ. </a:t>
            </a:r>
          </a:p>
          <a:p>
            <a:r>
              <a:rPr lang="th-TH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2558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1CE9BD-F4F6-A314-58EF-A758DFC2624B}"/>
              </a:ext>
            </a:extLst>
          </p:cNvPr>
          <p:cNvSpPr txBox="1"/>
          <p:nvPr/>
        </p:nvSpPr>
        <p:spPr>
          <a:xfrm>
            <a:off x="152400" y="1229380"/>
            <a:ext cx="25908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สัญญาจ้างระยะที่สอง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83078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4209</TotalTime>
  <Words>2298</Words>
  <Application>Microsoft Office PowerPoint</Application>
  <PresentationFormat>On-screen Show (4:3)</PresentationFormat>
  <Paragraphs>241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TH SarabunPSK</vt:lpstr>
      <vt:lpstr>TH Sarabun New</vt:lpstr>
      <vt:lpstr>Cordia New</vt:lpstr>
      <vt:lpstr>Calibri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vilai-pc</dc:creator>
  <cp:lastModifiedBy>Dell-Office</cp:lastModifiedBy>
  <cp:revision>682</cp:revision>
  <cp:lastPrinted>2018-07-04T03:33:46Z</cp:lastPrinted>
  <dcterms:created xsi:type="dcterms:W3CDTF">2017-01-10T05:39:49Z</dcterms:created>
  <dcterms:modified xsi:type="dcterms:W3CDTF">2023-03-15T03:18:20Z</dcterms:modified>
</cp:coreProperties>
</file>